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61" r:id="rId4"/>
    <p:sldId id="258" r:id="rId5"/>
    <p:sldId id="259" r:id="rId6"/>
    <p:sldId id="260" r:id="rId7"/>
    <p:sldId id="262" r:id="rId8"/>
    <p:sldId id="263" r:id="rId9"/>
    <p:sldId id="264" r:id="rId10"/>
    <p:sldId id="266" r:id="rId11"/>
    <p:sldId id="265" r:id="rId12"/>
    <p:sldId id="267" r:id="rId13"/>
    <p:sldId id="268" r:id="rId14"/>
    <p:sldId id="270" r:id="rId15"/>
    <p:sldId id="269" r:id="rId16"/>
    <p:sldId id="272" r:id="rId17"/>
    <p:sldId id="271" r:id="rId18"/>
    <p:sldId id="273" r:id="rId19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b" initials="c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8" d="100"/>
          <a:sy n="88" d="100"/>
        </p:scale>
        <p:origin x="-1282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5EE7FE-6C0B-4539-8C7F-0B2C1B10A3B3}" type="datetimeFigureOut">
              <a:rPr lang="zh-CN" altLang="en-US" smtClean="0"/>
              <a:t>2019/1/31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F63EBF-1C82-4C76-B2C3-7BAA5FDE57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58249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图片为制作</a:t>
            </a:r>
            <a:r>
              <a:rPr lang="en-US" altLang="zh-CN" dirty="0"/>
              <a:t>PPT</a:t>
            </a:r>
            <a:r>
              <a:rPr lang="zh-CN" altLang="en-US" dirty="0"/>
              <a:t>的教师家里的猫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63EBF-1C82-4C76-B2C3-7BAA5FDE573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07447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63EBF-1C82-4C76-B2C3-7BAA5FDE573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47330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63EBF-1C82-4C76-B2C3-7BAA5FDE573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9369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图片均取自百度图库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63EBF-1C82-4C76-B2C3-7BAA5FDE5734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71909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2019/1/31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2019/1/31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2019/1/31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2019/1/31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2019/1/31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2019/1/31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2019/1/31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2019/1/31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2019/1/31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2019/1/31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2019/1/31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2019/1/31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1026" name="Picture 2" descr="http://s9.rr.itc.cn/r/wapChange/20167_28_19/a6bct5878257900936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矩形 4"/>
          <p:cNvSpPr/>
          <p:nvPr/>
        </p:nvSpPr>
        <p:spPr>
          <a:xfrm>
            <a:off x="5004048" y="4869160"/>
            <a:ext cx="39928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选自</a:t>
            </a:r>
            <a:r>
              <a:rPr lang="en-US" altLang="zh-CN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《</a:t>
            </a:r>
            <a:r>
              <a:rPr lang="zh-CN" altLang="en-U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多维</a:t>
            </a:r>
            <a:r>
              <a:rPr lang="zh-CN" altLang="en-U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阅读第</a:t>
            </a:r>
            <a:r>
              <a:rPr lang="en-US" altLang="zh-CN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12</a:t>
            </a:r>
            <a:r>
              <a:rPr lang="zh-CN" altLang="en-U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级</a:t>
            </a:r>
            <a:r>
              <a:rPr lang="en-US" altLang="zh-CN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》</a:t>
            </a:r>
            <a:endParaRPr lang="zh-CN" altLang="en-US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2498778" y="1833954"/>
            <a:ext cx="412153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KC Miggins</a:t>
            </a:r>
            <a:endParaRPr lang="zh-CN" altLang="en-US" sz="6600" dirty="0"/>
          </a:p>
        </p:txBody>
      </p:sp>
      <p:sp>
        <p:nvSpPr>
          <p:cNvPr id="3" name="TextBox 2"/>
          <p:cNvSpPr txBox="1"/>
          <p:nvPr/>
        </p:nvSpPr>
        <p:spPr>
          <a:xfrm>
            <a:off x="2843808" y="3429000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2727953" y="3228945"/>
            <a:ext cx="36631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猫王不见了</a:t>
            </a:r>
            <a:endParaRPr lang="zh-CN" alt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0" y="4000504"/>
            <a:ext cx="9144000" cy="2092792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en-US" sz="2800" dirty="0"/>
              <a:t>         </a:t>
            </a:r>
            <a:r>
              <a:rPr lang="en-US" sz="3000" dirty="0"/>
              <a:t>How did they rescue KC?         What was the result?</a:t>
            </a:r>
            <a:endParaRPr lang="zh-CN" altLang="en-US" sz="3000" dirty="0"/>
          </a:p>
          <a:p>
            <a:pPr>
              <a:buNone/>
            </a:pPr>
            <a:r>
              <a:rPr lang="en-US" sz="2800" b="1" dirty="0">
                <a:solidFill>
                  <a:srgbClr val="FF0000"/>
                </a:solidFill>
              </a:rPr>
              <a:t>                   </a:t>
            </a:r>
            <a:r>
              <a:rPr lang="en-US" sz="2800" b="1" dirty="0" smtClean="0">
                <a:solidFill>
                  <a:srgbClr val="FF0000"/>
                </a:solidFill>
              </a:rPr>
              <a:t>Cause                                                  </a:t>
            </a:r>
            <a:r>
              <a:rPr lang="en-US" sz="2800" b="1" dirty="0">
                <a:solidFill>
                  <a:srgbClr val="FF0000"/>
                </a:solidFill>
              </a:rPr>
              <a:t>Effect</a:t>
            </a:r>
            <a:endParaRPr lang="zh-CN" altLang="en-US" sz="2800" b="1" dirty="0">
              <a:solidFill>
                <a:srgbClr val="FF0000"/>
              </a:solidFill>
            </a:endParaRPr>
          </a:p>
          <a:p>
            <a:pPr>
              <a:buNone/>
            </a:pPr>
            <a:r>
              <a:rPr lang="en-US" sz="2800" dirty="0"/>
              <a:t>          </a:t>
            </a:r>
            <a:r>
              <a:rPr lang="en-US" sz="3000" dirty="0" smtClean="0"/>
              <a:t>What </a:t>
            </a:r>
            <a:r>
              <a:rPr lang="en-US" sz="3000" dirty="0"/>
              <a:t>Papa did?              </a:t>
            </a:r>
            <a:r>
              <a:rPr lang="en-US" sz="3000" dirty="0" smtClean="0"/>
              <a:t>What </a:t>
            </a:r>
            <a:r>
              <a:rPr lang="en-US" sz="3000" dirty="0"/>
              <a:t>happened because of this?</a:t>
            </a:r>
            <a:endParaRPr lang="zh-CN" altLang="en-US" sz="3000" dirty="0"/>
          </a:p>
          <a:p>
            <a:pPr>
              <a:buNone/>
            </a:pPr>
            <a:r>
              <a:rPr lang="en-US" sz="2800" dirty="0"/>
              <a:t>       </a:t>
            </a:r>
            <a:endParaRPr lang="zh-CN" altLang="en-US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01"/>
          <a:stretch/>
        </p:blipFill>
        <p:spPr bwMode="auto">
          <a:xfrm>
            <a:off x="4860032" y="332656"/>
            <a:ext cx="3456384" cy="3403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758"/>
          <a:stretch/>
        </p:blipFill>
        <p:spPr bwMode="auto">
          <a:xfrm>
            <a:off x="534308" y="332656"/>
            <a:ext cx="4465524" cy="3403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1357290" y="4102231"/>
            <a:ext cx="7247158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Which words would you use to describe how they might be feeling?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zh-CN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宋体" pitchFamily="2" charset="-122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Has anything like this ever happened to you?</a:t>
            </a:r>
            <a:endParaRPr kumimoji="0" lang="en-US" altLang="zh-CN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72520" y="0"/>
            <a:ext cx="6480720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75656" y="0"/>
            <a:ext cx="5836404" cy="3850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467544" y="4437112"/>
            <a:ext cx="8136904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zh-CN" sz="2800" dirty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If the illustrator was to draw Papa, Momsy and Hugo here, how do you think he would show their faces?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zh-CN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宋体" pitchFamily="2" charset="-122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What do you think is meant by </a:t>
            </a:r>
            <a:r>
              <a:rPr kumimoji="0" lang="en-US" altLang="zh-C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ea typeface="宋体" pitchFamily="2" charset="-122"/>
                <a:cs typeface="Times New Roman" pitchFamily="18" charset="0"/>
              </a:rPr>
              <a:t>“</a:t>
            </a:r>
            <a:r>
              <a:rPr kumimoji="0" lang="en-US" altLang="zh-C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Ah yes, life was good for KC Miggins</a:t>
            </a:r>
            <a:r>
              <a:rPr kumimoji="0" lang="en-US" altLang="zh-C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ea typeface="宋体" pitchFamily="2" charset="-122"/>
                <a:cs typeface="Times New Roman" pitchFamily="18" charset="0"/>
              </a:rPr>
              <a:t>”</a:t>
            </a:r>
            <a:r>
              <a:rPr kumimoji="0" lang="en-US" altLang="zh-C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?</a:t>
            </a:r>
            <a:r>
              <a:rPr kumimoji="0" lang="en-US" altLang="zh-C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rPr>
              <a:t> 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59532" y="3789040"/>
            <a:ext cx="8352928" cy="793626"/>
          </a:xfrm>
        </p:spPr>
        <p:txBody>
          <a:bodyPr>
            <a:normAutofit/>
          </a:bodyPr>
          <a:lstStyle/>
          <a:p>
            <a:r>
              <a:rPr lang="en-US" sz="2800" b="1" dirty="0"/>
              <a:t>When they came back home. They found KC was there!</a:t>
            </a:r>
            <a:endParaRPr lang="zh-CN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75" y="0"/>
            <a:ext cx="8229600" cy="1143000"/>
          </a:xfrm>
        </p:spPr>
        <p:txBody>
          <a:bodyPr/>
          <a:lstStyle/>
          <a:p>
            <a:r>
              <a:rPr lang="en-US" altLang="zh-CN" b="1" dirty="0"/>
              <a:t>Finish the </a:t>
            </a:r>
            <a:r>
              <a:rPr lang="en-US" altLang="zh-CN" b="1" dirty="0" smtClean="0"/>
              <a:t>Diagram</a:t>
            </a:r>
            <a:endParaRPr lang="zh-CN" altLang="en-US" b="1" dirty="0"/>
          </a:p>
        </p:txBody>
      </p:sp>
      <p:sp>
        <p:nvSpPr>
          <p:cNvPr id="12" name="圆角矩形 12"/>
          <p:cNvSpPr>
            <a:spLocks noChangeArrowheads="1"/>
          </p:cNvSpPr>
          <p:nvPr/>
        </p:nvSpPr>
        <p:spPr bwMode="auto">
          <a:xfrm>
            <a:off x="107504" y="2243169"/>
            <a:ext cx="2592288" cy="1255713"/>
          </a:xfrm>
          <a:prstGeom prst="roundRect">
            <a:avLst>
              <a:gd name="adj" fmla="val 16667"/>
            </a:avLst>
          </a:prstGeom>
          <a:solidFill>
            <a:srgbClr val="4F81BD"/>
          </a:solidFill>
          <a:ln w="25400">
            <a:solidFill>
              <a:srgbClr val="243F60"/>
            </a:solidFill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宋体" pitchFamily="2" charset="-122"/>
              </a:rPr>
              <a:t>Papa and </a:t>
            </a:r>
            <a:r>
              <a:rPr kumimoji="0" lang="en-US" altLang="zh-CN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宋体" pitchFamily="2" charset="-122"/>
              </a:rPr>
              <a:t>Momsy</a:t>
            </a:r>
            <a:r>
              <a:rPr kumimoji="0" lang="en-US" altLang="zh-CN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宋体" pitchFamily="2" charset="-122"/>
              </a:rPr>
              <a:t> found a stray cat.</a:t>
            </a:r>
            <a:endParaRPr kumimoji="0" lang="zh-CN" altLang="zh-CN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cxnSp>
        <p:nvCxnSpPr>
          <p:cNvPr id="15" name="直接箭头连接符 15"/>
          <p:cNvCxnSpPr>
            <a:cxnSpLocks noChangeShapeType="1"/>
          </p:cNvCxnSpPr>
          <p:nvPr/>
        </p:nvCxnSpPr>
        <p:spPr bwMode="auto">
          <a:xfrm>
            <a:off x="2748044" y="2996952"/>
            <a:ext cx="599820" cy="0"/>
          </a:xfrm>
          <a:prstGeom prst="straightConnector1">
            <a:avLst/>
          </a:prstGeom>
          <a:noFill/>
          <a:ln w="38100">
            <a:solidFill>
              <a:srgbClr val="4579B8"/>
            </a:solidFill>
            <a:round/>
            <a:headEnd/>
            <a:tailEnd type="triangle" w="med" len="med"/>
          </a:ln>
        </p:spPr>
      </p:cxnSp>
      <p:sp>
        <p:nvSpPr>
          <p:cNvPr id="17" name="圆角矩形 17"/>
          <p:cNvSpPr>
            <a:spLocks noChangeArrowheads="1"/>
          </p:cNvSpPr>
          <p:nvPr/>
        </p:nvSpPr>
        <p:spPr bwMode="auto">
          <a:xfrm>
            <a:off x="3374883" y="2398588"/>
            <a:ext cx="3015145" cy="1171327"/>
          </a:xfrm>
          <a:prstGeom prst="roundRect">
            <a:avLst>
              <a:gd name="adj" fmla="val 16667"/>
            </a:avLst>
          </a:prstGeom>
          <a:solidFill>
            <a:srgbClr val="4F81BD"/>
          </a:solidFill>
          <a:ln w="25400">
            <a:solidFill>
              <a:srgbClr val="243F60"/>
            </a:solidFill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sz="2400" b="1" dirty="0">
                <a:latin typeface="Calibri" pitchFamily="34" charset="0"/>
                <a:ea typeface="宋体" pitchFamily="2" charset="-122"/>
                <a:cs typeface="宋体" pitchFamily="2" charset="-122"/>
              </a:rPr>
              <a:t>They took good care of it and treated it like “King Cat</a:t>
            </a:r>
            <a:r>
              <a:rPr lang="en-US" altLang="zh-CN" sz="2400" b="1" dirty="0" smtClean="0">
                <a:latin typeface="Calibri" pitchFamily="34" charset="0"/>
                <a:ea typeface="宋体" pitchFamily="2" charset="-122"/>
                <a:cs typeface="宋体" pitchFamily="2" charset="-122"/>
              </a:rPr>
              <a:t>”.</a:t>
            </a:r>
            <a:endParaRPr lang="en-US" altLang="zh-CN" sz="2400" b="1" dirty="0">
              <a:latin typeface="Calibri" pitchFamily="34" charset="0"/>
              <a:ea typeface="宋体" pitchFamily="2" charset="-122"/>
              <a:cs typeface="宋体" pitchFamily="2" charset="-122"/>
            </a:endParaRPr>
          </a:p>
        </p:txBody>
      </p:sp>
      <p:cxnSp>
        <p:nvCxnSpPr>
          <p:cNvPr id="3" name="AutoShape 5"/>
          <p:cNvCxnSpPr>
            <a:cxnSpLocks noChangeShapeType="1"/>
          </p:cNvCxnSpPr>
          <p:nvPr/>
        </p:nvCxnSpPr>
        <p:spPr bwMode="auto">
          <a:xfrm>
            <a:off x="6444208" y="3068960"/>
            <a:ext cx="457200" cy="0"/>
          </a:xfrm>
          <a:prstGeom prst="straightConnector1">
            <a:avLst/>
          </a:prstGeom>
          <a:noFill/>
          <a:ln w="38100">
            <a:solidFill>
              <a:srgbClr val="4579B8"/>
            </a:solidFill>
            <a:round/>
            <a:headEnd/>
            <a:tailEnd type="triangle" w="med" len="med"/>
          </a:ln>
        </p:spPr>
      </p:cxnSp>
      <p:sp>
        <p:nvSpPr>
          <p:cNvPr id="4" name="AutoShape 6"/>
          <p:cNvSpPr>
            <a:spLocks noChangeArrowheads="1"/>
          </p:cNvSpPr>
          <p:nvPr/>
        </p:nvSpPr>
        <p:spPr bwMode="auto">
          <a:xfrm>
            <a:off x="7042615" y="2511891"/>
            <a:ext cx="1742008" cy="944719"/>
          </a:xfrm>
          <a:prstGeom prst="roundRect">
            <a:avLst>
              <a:gd name="adj" fmla="val 16667"/>
            </a:avLst>
          </a:prstGeom>
          <a:solidFill>
            <a:srgbClr val="4F81BD"/>
          </a:solidFill>
          <a:ln w="25400">
            <a:solidFill>
              <a:srgbClr val="243F60"/>
            </a:solidFill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cxnSp>
        <p:nvCxnSpPr>
          <p:cNvPr id="5" name="AutoShape 7"/>
          <p:cNvCxnSpPr>
            <a:cxnSpLocks noChangeShapeType="1"/>
          </p:cNvCxnSpPr>
          <p:nvPr/>
        </p:nvCxnSpPr>
        <p:spPr bwMode="auto">
          <a:xfrm>
            <a:off x="6156176" y="3653771"/>
            <a:ext cx="0" cy="1299245"/>
          </a:xfrm>
          <a:prstGeom prst="straightConnector1">
            <a:avLst/>
          </a:prstGeom>
          <a:noFill/>
          <a:ln w="38100">
            <a:solidFill>
              <a:srgbClr val="4579B8"/>
            </a:solidFill>
            <a:round/>
            <a:headEnd/>
            <a:tailEnd type="triangle" w="med" len="med"/>
          </a:ln>
        </p:spPr>
      </p:cxnSp>
      <p:sp>
        <p:nvSpPr>
          <p:cNvPr id="6" name="AutoShape 8"/>
          <p:cNvSpPr>
            <a:spLocks noChangeArrowheads="1"/>
          </p:cNvSpPr>
          <p:nvPr/>
        </p:nvSpPr>
        <p:spPr bwMode="auto">
          <a:xfrm>
            <a:off x="5307044" y="4953016"/>
            <a:ext cx="1517650" cy="762000"/>
          </a:xfrm>
          <a:prstGeom prst="roundRect">
            <a:avLst>
              <a:gd name="adj" fmla="val 16667"/>
            </a:avLst>
          </a:prstGeom>
          <a:solidFill>
            <a:srgbClr val="4F81BD"/>
          </a:solidFill>
          <a:ln w="25400">
            <a:solidFill>
              <a:srgbClr val="243F60"/>
            </a:solidFill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cxnSp>
        <p:nvCxnSpPr>
          <p:cNvPr id="7" name="AutoShape 9"/>
          <p:cNvCxnSpPr>
            <a:cxnSpLocks noChangeShapeType="1"/>
          </p:cNvCxnSpPr>
          <p:nvPr/>
        </p:nvCxnSpPr>
        <p:spPr bwMode="auto">
          <a:xfrm flipH="1">
            <a:off x="4773644" y="5343541"/>
            <a:ext cx="457200" cy="0"/>
          </a:xfrm>
          <a:prstGeom prst="straightConnector1">
            <a:avLst/>
          </a:prstGeom>
          <a:noFill/>
          <a:ln w="38100">
            <a:solidFill>
              <a:srgbClr val="4579B8"/>
            </a:solidFill>
            <a:round/>
            <a:headEnd/>
            <a:tailEnd type="triangle" w="med" len="med"/>
          </a:ln>
        </p:spPr>
      </p:cxnSp>
      <p:sp>
        <p:nvSpPr>
          <p:cNvPr id="8" name="AutoShape 10"/>
          <p:cNvSpPr>
            <a:spLocks noChangeArrowheads="1"/>
          </p:cNvSpPr>
          <p:nvPr/>
        </p:nvSpPr>
        <p:spPr bwMode="auto">
          <a:xfrm>
            <a:off x="3243294" y="4953016"/>
            <a:ext cx="1530350" cy="762000"/>
          </a:xfrm>
          <a:prstGeom prst="roundRect">
            <a:avLst>
              <a:gd name="adj" fmla="val 16667"/>
            </a:avLst>
          </a:prstGeom>
          <a:solidFill>
            <a:srgbClr val="4F81BD"/>
          </a:solidFill>
          <a:ln w="25400">
            <a:solidFill>
              <a:srgbClr val="243F60"/>
            </a:solidFill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cxnSp>
        <p:nvCxnSpPr>
          <p:cNvPr id="9" name="AutoShape 11"/>
          <p:cNvCxnSpPr>
            <a:cxnSpLocks noChangeShapeType="1"/>
          </p:cNvCxnSpPr>
          <p:nvPr/>
        </p:nvCxnSpPr>
        <p:spPr bwMode="auto">
          <a:xfrm flipH="1">
            <a:off x="2786094" y="5286391"/>
            <a:ext cx="457200" cy="1588"/>
          </a:xfrm>
          <a:prstGeom prst="straightConnector1">
            <a:avLst/>
          </a:prstGeom>
          <a:noFill/>
          <a:ln w="38100">
            <a:solidFill>
              <a:srgbClr val="4579B8"/>
            </a:solidFill>
            <a:round/>
            <a:headEnd/>
            <a:tailEnd type="triangle" w="med" len="med"/>
          </a:ln>
        </p:spPr>
      </p:cxnSp>
      <p:sp>
        <p:nvSpPr>
          <p:cNvPr id="10" name="AutoShape 12"/>
          <p:cNvSpPr>
            <a:spLocks noChangeArrowheads="1"/>
          </p:cNvSpPr>
          <p:nvPr/>
        </p:nvSpPr>
        <p:spPr bwMode="auto">
          <a:xfrm>
            <a:off x="1436719" y="4953016"/>
            <a:ext cx="1349375" cy="762000"/>
          </a:xfrm>
          <a:prstGeom prst="roundRect">
            <a:avLst>
              <a:gd name="adj" fmla="val 16667"/>
            </a:avLst>
          </a:prstGeom>
          <a:solidFill>
            <a:srgbClr val="4F81BD"/>
          </a:solidFill>
          <a:ln w="25400">
            <a:solidFill>
              <a:srgbClr val="243F60"/>
            </a:solidFill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cxnSp>
        <p:nvCxnSpPr>
          <p:cNvPr id="1037" name="AutoShape 13"/>
          <p:cNvCxnSpPr>
            <a:cxnSpLocks noChangeShapeType="1"/>
          </p:cNvCxnSpPr>
          <p:nvPr/>
        </p:nvCxnSpPr>
        <p:spPr bwMode="auto">
          <a:xfrm>
            <a:off x="2514142" y="3502057"/>
            <a:ext cx="152400" cy="277812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1038" name="AutoShape 14"/>
          <p:cNvCxnSpPr>
            <a:cxnSpLocks noChangeShapeType="1"/>
          </p:cNvCxnSpPr>
          <p:nvPr/>
        </p:nvCxnSpPr>
        <p:spPr bwMode="auto">
          <a:xfrm flipH="1">
            <a:off x="7788137" y="2142379"/>
            <a:ext cx="238125" cy="334962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1040" name="AutoShape 16"/>
          <p:cNvCxnSpPr>
            <a:cxnSpLocks noChangeShapeType="1"/>
          </p:cNvCxnSpPr>
          <p:nvPr/>
        </p:nvCxnSpPr>
        <p:spPr bwMode="auto">
          <a:xfrm flipV="1">
            <a:off x="3635896" y="4437112"/>
            <a:ext cx="372573" cy="515904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cxnSp>
      <p:sp>
        <p:nvSpPr>
          <p:cNvPr id="1043" name="Oval 19"/>
          <p:cNvSpPr>
            <a:spLocks noChangeArrowheads="1"/>
          </p:cNvSpPr>
          <p:nvPr/>
        </p:nvSpPr>
        <p:spPr bwMode="auto">
          <a:xfrm>
            <a:off x="2748044" y="1052736"/>
            <a:ext cx="1679940" cy="801465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宋体" pitchFamily="2" charset="-122"/>
              </a:rPr>
              <a:t>palace</a:t>
            </a:r>
            <a:endParaRPr kumimoji="0" lang="zh-CN" altLang="zh-CN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cxnSp>
        <p:nvCxnSpPr>
          <p:cNvPr id="1044" name="AutoShape 20"/>
          <p:cNvCxnSpPr>
            <a:cxnSpLocks noChangeShapeType="1"/>
          </p:cNvCxnSpPr>
          <p:nvPr/>
        </p:nvCxnSpPr>
        <p:spPr bwMode="auto">
          <a:xfrm>
            <a:off x="3752193" y="1892316"/>
            <a:ext cx="197521" cy="417544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cxnSp>
      <p:sp>
        <p:nvSpPr>
          <p:cNvPr id="1045" name="Oval 21"/>
          <p:cNvSpPr>
            <a:spLocks noChangeArrowheads="1"/>
          </p:cNvSpPr>
          <p:nvPr/>
        </p:nvSpPr>
        <p:spPr bwMode="auto">
          <a:xfrm>
            <a:off x="5148064" y="1052735"/>
            <a:ext cx="1441964" cy="801465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dirty="0">
                <a:latin typeface="Calibri" pitchFamily="34" charset="0"/>
                <a:ea typeface="宋体" pitchFamily="2" charset="-122"/>
                <a:cs typeface="宋体" pitchFamily="2" charset="-122"/>
              </a:rPr>
              <a:t>throne</a:t>
            </a:r>
            <a:endParaRPr lang="zh-CN" altLang="zh-CN" sz="2400" dirty="0">
              <a:latin typeface="Calibri" pitchFamily="34" charset="0"/>
              <a:ea typeface="宋体" pitchFamily="2" charset="-122"/>
              <a:cs typeface="宋体" pitchFamily="2" charset="-122"/>
            </a:endParaRPr>
          </a:p>
        </p:txBody>
      </p:sp>
      <p:cxnSp>
        <p:nvCxnSpPr>
          <p:cNvPr id="1046" name="AutoShape 22"/>
          <p:cNvCxnSpPr>
            <a:cxnSpLocks noChangeShapeType="1"/>
          </p:cNvCxnSpPr>
          <p:nvPr/>
        </p:nvCxnSpPr>
        <p:spPr bwMode="auto">
          <a:xfrm flipH="1">
            <a:off x="5357844" y="1854201"/>
            <a:ext cx="355601" cy="455659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cxnSp>
      <p:sp>
        <p:nvSpPr>
          <p:cNvPr id="28" name="Oval 15"/>
          <p:cNvSpPr>
            <a:spLocks noChangeArrowheads="1"/>
          </p:cNvSpPr>
          <p:nvPr/>
        </p:nvSpPr>
        <p:spPr bwMode="auto">
          <a:xfrm>
            <a:off x="7452321" y="1304675"/>
            <a:ext cx="1332302" cy="816360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31" name="Oval 15"/>
          <p:cNvSpPr>
            <a:spLocks noChangeArrowheads="1"/>
          </p:cNvSpPr>
          <p:nvPr/>
        </p:nvSpPr>
        <p:spPr bwMode="auto">
          <a:xfrm>
            <a:off x="3919824" y="3779869"/>
            <a:ext cx="1332302" cy="816360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79512" y="1600200"/>
            <a:ext cx="8676456" cy="12527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CN" sz="6000" b="1" dirty="0">
                <a:latin typeface="Vijaya" panose="020B0604020202020204" pitchFamily="34" charset="0"/>
                <a:cs typeface="Vijaya" panose="020B0604020202020204" pitchFamily="34" charset="0"/>
              </a:rPr>
              <a:t>Let’s share the story together.</a:t>
            </a:r>
            <a:endParaRPr lang="zh-CN" altLang="en-US" sz="6000" b="1" dirty="0">
              <a:latin typeface="Vijaya" panose="020B0604020202020204" pitchFamily="34" charset="0"/>
              <a:cs typeface="Vijaya" panose="020B0604020202020204" pitchFamily="34" charset="0"/>
            </a:endParaRPr>
          </a:p>
        </p:txBody>
      </p:sp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64790" y="116632"/>
            <a:ext cx="4258816" cy="1143000"/>
          </a:xfrm>
          <a:solidFill>
            <a:srgbClr val="CCFFCC"/>
          </a:solidFill>
        </p:spPr>
        <p:txBody>
          <a:bodyPr>
            <a:normAutofit/>
          </a:bodyPr>
          <a:lstStyle/>
          <a:p>
            <a:pPr algn="l"/>
            <a:r>
              <a:rPr lang="en-US" altLang="zh-CN" sz="6000" b="1" dirty="0"/>
              <a:t>Story Time</a:t>
            </a:r>
            <a:endParaRPr lang="zh-CN" altLang="en-US" sz="6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23528" y="2780928"/>
            <a:ext cx="56166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Learning tips: </a:t>
            </a:r>
          </a:p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Tell the story with the help of your diagram. 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2546" y="2852936"/>
            <a:ext cx="2891454" cy="4005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89457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72452" cy="1143000"/>
          </a:xfrm>
        </p:spPr>
        <p:txBody>
          <a:bodyPr/>
          <a:lstStyle/>
          <a:p>
            <a:r>
              <a:rPr lang="en-US" altLang="zh-CN" dirty="0"/>
              <a:t>Work in Groups</a:t>
            </a:r>
            <a:endParaRPr lang="zh-CN" altLang="en-US" dirty="0"/>
          </a:p>
        </p:txBody>
      </p:sp>
      <p:sp>
        <p:nvSpPr>
          <p:cNvPr id="28674" name="AutoShape 2" descr="http://img3.imgtn.bdimg.com/it/u=2300652378,4109895260&amp;fm=214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8676" name="AutoShape 4" descr="http://img3.imgtn.bdimg.com/it/u=2300652378,4109895260&amp;fm=214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8678" name="AutoShape 6" descr="http://img3.imgtn.bdimg.com/it/u=2300652378,4109895260&amp;fm=214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8680" name="AutoShape 8" descr="http://img3.imgtn.bdimg.com/it/u=2300652378,4109895260&amp;fm=214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8682" name="AutoShape 10" descr="http://img4.imgtn.bdimg.com/it/u=2300652378,4109895260&amp;fm=26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8684" name="AutoShape 12" descr="http://img4.imgtn.bdimg.com/it/u=2300652378,4109895260&amp;fm=26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8688" name="AutoShape 16" descr="http://img4.imgtn.bdimg.com/it/u=2300652378,4109895260&amp;fm=26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5" name="内容占位符 2"/>
          <p:cNvSpPr>
            <a:spLocks noGrp="1"/>
          </p:cNvSpPr>
          <p:nvPr>
            <p:ph idx="1"/>
          </p:nvPr>
        </p:nvSpPr>
        <p:spPr>
          <a:xfrm>
            <a:off x="428596" y="1285860"/>
            <a:ext cx="8535892" cy="5455508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n-US" b="1" dirty="0"/>
              <a:t> </a:t>
            </a:r>
            <a:endParaRPr lang="zh-CN" altLang="en-US" dirty="0"/>
          </a:p>
          <a:p>
            <a:r>
              <a:rPr lang="en-US" sz="3800" b="1" dirty="0"/>
              <a:t>Please choose your </a:t>
            </a:r>
            <a:r>
              <a:rPr lang="en-US" sz="3800" b="1" dirty="0" err="1" smtClean="0"/>
              <a:t>favourite</a:t>
            </a:r>
            <a:r>
              <a:rPr lang="en-US" sz="3800" b="1" dirty="0" smtClean="0"/>
              <a:t> </a:t>
            </a:r>
            <a:r>
              <a:rPr lang="en-US" sz="3800" b="1" dirty="0"/>
              <a:t>episode and act it out with your group members. First, do scriptwriting cooperatively like this …</a:t>
            </a:r>
            <a:endParaRPr lang="zh-CN" altLang="en-US" sz="3800" dirty="0"/>
          </a:p>
          <a:p>
            <a:pPr marL="0" indent="0">
              <a:buNone/>
            </a:pPr>
            <a:r>
              <a:rPr lang="en-US" dirty="0"/>
              <a:t>Example:</a:t>
            </a:r>
            <a:endParaRPr lang="zh-CN" altLang="en-US" dirty="0"/>
          </a:p>
          <a:p>
            <a:r>
              <a:rPr lang="en-US" dirty="0" smtClean="0"/>
              <a:t>PP14-16</a:t>
            </a:r>
            <a:endParaRPr lang="zh-CN" altLang="en-US" dirty="0"/>
          </a:p>
          <a:p>
            <a:r>
              <a:rPr lang="en-US" dirty="0"/>
              <a:t>Setting</a:t>
            </a:r>
            <a:r>
              <a:rPr lang="zh-CN" altLang="en-US" dirty="0"/>
              <a:t>：</a:t>
            </a:r>
            <a:r>
              <a:rPr lang="en-US" dirty="0"/>
              <a:t>Outside/In the rain</a:t>
            </a:r>
            <a:endParaRPr lang="zh-CN" altLang="en-US" dirty="0"/>
          </a:p>
          <a:p>
            <a:r>
              <a:rPr lang="en-US" dirty="0"/>
              <a:t>Characters</a:t>
            </a:r>
            <a:r>
              <a:rPr lang="zh-CN" altLang="en-US" dirty="0"/>
              <a:t>：</a:t>
            </a:r>
            <a:r>
              <a:rPr lang="en-US" dirty="0"/>
              <a:t>Papa, Momsy, Hugo</a:t>
            </a:r>
            <a:endParaRPr lang="zh-CN" altLang="en-US" dirty="0"/>
          </a:p>
          <a:p>
            <a:r>
              <a:rPr lang="en-US" dirty="0"/>
              <a:t>Script</a:t>
            </a:r>
            <a:r>
              <a:rPr lang="zh-CN" altLang="en-US" dirty="0"/>
              <a:t>：</a:t>
            </a:r>
          </a:p>
          <a:p>
            <a:r>
              <a:rPr lang="en-US" dirty="0"/>
              <a:t>Narrator: Papa and Momsy and Hugo stood there, the wind circling them like a pack of angry wolves. They were wet and cold. But they stood there in silence, thinking about </a:t>
            </a:r>
            <a:r>
              <a:rPr lang="en-US" dirty="0" smtClean="0"/>
              <a:t>KC …</a:t>
            </a:r>
            <a:endParaRPr lang="zh-CN" altLang="en-US" dirty="0"/>
          </a:p>
          <a:p>
            <a:r>
              <a:rPr lang="en-US" dirty="0"/>
              <a:t>Papa: We are going to miss that silly </a:t>
            </a:r>
            <a:r>
              <a:rPr lang="en-US" dirty="0" smtClean="0"/>
              <a:t>cat …</a:t>
            </a:r>
            <a:endParaRPr lang="zh-CN" altLang="en-US" dirty="0"/>
          </a:p>
          <a:p>
            <a:r>
              <a:rPr lang="en-US" dirty="0"/>
              <a:t>Momsy: He was part of the </a:t>
            </a:r>
            <a:r>
              <a:rPr lang="en-US" dirty="0" smtClean="0"/>
              <a:t>family …</a:t>
            </a:r>
            <a:endParaRPr lang="zh-CN" altLang="en-US" dirty="0"/>
          </a:p>
          <a:p>
            <a:r>
              <a:rPr lang="en-US" dirty="0"/>
              <a:t>Hugo: There’ll never be another </a:t>
            </a:r>
            <a:r>
              <a:rPr lang="en-US" dirty="0" smtClean="0"/>
              <a:t>KC …</a:t>
            </a:r>
            <a:endParaRPr lang="zh-CN" altLang="en-US" dirty="0"/>
          </a:p>
          <a:p>
            <a:r>
              <a:rPr lang="en-US" dirty="0"/>
              <a:t>……</a:t>
            </a:r>
            <a:endParaRPr lang="zh-CN" altLang="en-US" dirty="0"/>
          </a:p>
          <a:p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C7DBAA69-1DAD-4F68-9E97-82455B0A18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6216" y="5013176"/>
            <a:ext cx="2571750" cy="1790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" y="116632"/>
            <a:ext cx="4067944" cy="1008112"/>
          </a:xfrm>
          <a:solidFill>
            <a:srgbClr val="CCFFCC"/>
          </a:solidFill>
        </p:spPr>
        <p:txBody>
          <a:bodyPr>
            <a:normAutofit/>
          </a:bodyPr>
          <a:lstStyle/>
          <a:p>
            <a:pPr algn="l"/>
            <a:r>
              <a:rPr lang="en-US" altLang="zh-CN" sz="6000" b="1" dirty="0"/>
              <a:t>Discussion</a:t>
            </a:r>
            <a:endParaRPr lang="zh-CN" altLang="en-US" sz="6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51415" y="1844824"/>
            <a:ext cx="846274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altLang="zh-CN" sz="3600" b="1" dirty="0" smtClean="0">
                <a:cs typeface="Vijaya" panose="020B0604020202020204" pitchFamily="34" charset="0"/>
              </a:rPr>
              <a:t>If </a:t>
            </a:r>
            <a:r>
              <a:rPr lang="en-US" altLang="zh-CN" sz="3600" b="1" dirty="0">
                <a:cs typeface="Vijaya" panose="020B0604020202020204" pitchFamily="34" charset="0"/>
              </a:rPr>
              <a:t>you </a:t>
            </a:r>
            <a:r>
              <a:rPr lang="en-US" altLang="zh-CN" sz="3600" b="1" dirty="0" smtClean="0">
                <a:cs typeface="Vijaya" panose="020B0604020202020204" pitchFamily="34" charset="0"/>
              </a:rPr>
              <a:t>were </a:t>
            </a:r>
            <a:r>
              <a:rPr lang="en-US" altLang="zh-CN" sz="3600" b="1" dirty="0">
                <a:cs typeface="Vijaya" panose="020B0604020202020204" pitchFamily="34" charset="0"/>
              </a:rPr>
              <a:t>KC and you </a:t>
            </a:r>
            <a:r>
              <a:rPr lang="en-US" altLang="zh-CN" sz="3600" b="1" dirty="0" smtClean="0">
                <a:cs typeface="Vijaya" panose="020B0604020202020204" pitchFamily="34" charset="0"/>
              </a:rPr>
              <a:t>can speak</a:t>
            </a:r>
            <a:r>
              <a:rPr lang="en-US" altLang="zh-CN" sz="3600" b="1" dirty="0">
                <a:cs typeface="Vijaya" panose="020B0604020202020204" pitchFamily="34" charset="0"/>
              </a:rPr>
              <a:t>, how would you feel and what </a:t>
            </a:r>
            <a:r>
              <a:rPr lang="en-US" altLang="zh-CN" sz="3600" b="1" dirty="0">
                <a:cs typeface="Vijaya" panose="020B0604020202020204" pitchFamily="34" charset="0"/>
              </a:rPr>
              <a:t>would </a:t>
            </a:r>
            <a:r>
              <a:rPr lang="en-US" altLang="zh-CN" sz="3600" b="1" dirty="0" smtClean="0">
                <a:cs typeface="Vijaya" panose="020B0604020202020204" pitchFamily="34" charset="0"/>
              </a:rPr>
              <a:t>you do</a:t>
            </a:r>
            <a:r>
              <a:rPr lang="en-US" altLang="zh-CN" sz="3600" b="1" dirty="0" smtClean="0">
                <a:cs typeface="Vijaya" panose="020B0604020202020204" pitchFamily="34" charset="0"/>
              </a:rPr>
              <a:t>/ </a:t>
            </a:r>
            <a:r>
              <a:rPr lang="en-US" altLang="zh-CN" sz="3600" b="1" dirty="0">
                <a:cs typeface="Vijaya" panose="020B0604020202020204" pitchFamily="34" charset="0"/>
              </a:rPr>
              <a:t>say?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altLang="zh-CN" sz="3600" b="1" dirty="0" smtClean="0">
                <a:cs typeface="Vijaya" panose="020B0604020202020204" pitchFamily="34" charset="0"/>
              </a:rPr>
              <a:t>If </a:t>
            </a:r>
            <a:r>
              <a:rPr lang="en-US" altLang="zh-CN" sz="3600" b="1" dirty="0">
                <a:cs typeface="Vijaya" panose="020B0604020202020204" pitchFamily="34" charset="0"/>
              </a:rPr>
              <a:t>you </a:t>
            </a:r>
            <a:r>
              <a:rPr lang="en-US" altLang="zh-CN" sz="3600" b="1" dirty="0" smtClean="0">
                <a:cs typeface="Vijaya" panose="020B0604020202020204" pitchFamily="34" charset="0"/>
              </a:rPr>
              <a:t>were Papa, would  </a:t>
            </a:r>
            <a:r>
              <a:rPr lang="en-US" altLang="zh-CN" sz="3600" b="1" dirty="0" smtClean="0">
                <a:cs typeface="Vijaya" panose="020B0604020202020204" pitchFamily="34" charset="0"/>
              </a:rPr>
              <a:t>you </a:t>
            </a:r>
            <a:r>
              <a:rPr lang="en-US" altLang="zh-CN" sz="3600" b="1" dirty="0">
                <a:cs typeface="Vijaya" panose="020B0604020202020204" pitchFamily="34" charset="0"/>
              </a:rPr>
              <a:t>choose </a:t>
            </a:r>
            <a:r>
              <a:rPr lang="en-US" altLang="zh-CN" sz="3600" b="1" dirty="0" smtClean="0">
                <a:cs typeface="Vijaya" panose="020B0604020202020204" pitchFamily="34" charset="0"/>
              </a:rPr>
              <a:t>other </a:t>
            </a:r>
            <a:r>
              <a:rPr lang="en-US" altLang="zh-CN" sz="3600" b="1" dirty="0">
                <a:cs typeface="Vijaya" panose="020B0604020202020204" pitchFamily="34" charset="0"/>
              </a:rPr>
              <a:t>ways to solve the problem?</a:t>
            </a:r>
            <a:endParaRPr lang="zh-CN" altLang="en-US" sz="3600" b="1" dirty="0">
              <a:cs typeface="Vijaya" panose="020B06040202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DFB8F6FB-DDA0-467D-A65A-F86B1640BA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0232" y="5589240"/>
            <a:ext cx="2218060" cy="1185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530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dirty="0"/>
              <a:t>We should treat </a:t>
            </a:r>
            <a:r>
              <a:rPr lang="en-US" altLang="zh-CN" sz="3200" dirty="0" smtClean="0"/>
              <a:t>animals </a:t>
            </a:r>
            <a:r>
              <a:rPr lang="en-US" altLang="zh-CN" sz="3200" dirty="0"/>
              <a:t>as our family members and never </a:t>
            </a:r>
            <a:r>
              <a:rPr lang="en-US" sz="3200" dirty="0"/>
              <a:t>abandon them.</a:t>
            </a:r>
            <a:endParaRPr lang="zh-CN" altLang="en-US" sz="3200" dirty="0"/>
          </a:p>
        </p:txBody>
      </p:sp>
      <p:pic>
        <p:nvPicPr>
          <p:cNvPr id="31746" name="Picture 2" descr="http://himg2.huanqiu.com/attachment2010/2017/0801/15/13/2017080103133616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1571612"/>
            <a:ext cx="3571900" cy="2296844"/>
          </a:xfrm>
          <a:prstGeom prst="rect">
            <a:avLst/>
          </a:prstGeom>
          <a:noFill/>
        </p:spPr>
      </p:pic>
      <p:sp>
        <p:nvSpPr>
          <p:cNvPr id="31750" name="AutoShape 6" descr="http://img2.imgtn.bdimg.com/it/u=1365867012,679614826&amp;fm=214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31752" name="Picture 8" descr="http://5b0988e595225.cdn.sohucs.com/images/20171030/9a6e532b5cad42c5811f1cf1ca89d21e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7687" y="1571612"/>
            <a:ext cx="3929090" cy="2357431"/>
          </a:xfrm>
          <a:prstGeom prst="rect">
            <a:avLst/>
          </a:prstGeom>
          <a:noFill/>
        </p:spPr>
      </p:pic>
      <p:pic>
        <p:nvPicPr>
          <p:cNvPr id="31754" name="Picture 10" descr="http://cdn2.ettoday.net/images/1783/d178325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910" y="4000504"/>
            <a:ext cx="3643338" cy="2286016"/>
          </a:xfrm>
          <a:prstGeom prst="rect">
            <a:avLst/>
          </a:prstGeom>
          <a:noFill/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32EDEB84-FDEF-4735-9EE5-0399C885AD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7687" y="4000504"/>
            <a:ext cx="3924300" cy="22860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79512" y="1628800"/>
            <a:ext cx="9144064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zh-CN" altLang="en-US" sz="2800" dirty="0"/>
              <a:t> </a:t>
            </a:r>
            <a:r>
              <a:rPr lang="en-US" altLang="zh-CN" sz="2800" dirty="0" smtClean="0"/>
              <a:t>1. </a:t>
            </a:r>
            <a:r>
              <a:rPr lang="en-US" sz="2800" dirty="0" smtClean="0"/>
              <a:t>Tell </a:t>
            </a:r>
            <a:r>
              <a:rPr lang="en-US" sz="2800" dirty="0"/>
              <a:t>the story “KC Miggins” to your parents.</a:t>
            </a:r>
          </a:p>
          <a:p>
            <a:pPr>
              <a:buNone/>
            </a:pPr>
            <a:endParaRPr lang="zh-CN" altLang="en-US" sz="2800" dirty="0"/>
          </a:p>
          <a:p>
            <a:pPr>
              <a:buNone/>
            </a:pPr>
            <a:r>
              <a:rPr lang="en-US" sz="2800" dirty="0" smtClean="0"/>
              <a:t>2. Tell </a:t>
            </a:r>
            <a:r>
              <a:rPr lang="en-US" sz="2800" dirty="0"/>
              <a:t>another story about an animal friend you have read or heard or composed to your classmates.</a:t>
            </a:r>
            <a:endParaRPr lang="zh-CN" altLang="en-US" sz="2800" dirty="0"/>
          </a:p>
        </p:txBody>
      </p:sp>
      <p:sp>
        <p:nvSpPr>
          <p:cNvPr id="4" name="矩形 3"/>
          <p:cNvSpPr/>
          <p:nvPr/>
        </p:nvSpPr>
        <p:spPr>
          <a:xfrm>
            <a:off x="2428860" y="428604"/>
            <a:ext cx="364333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5400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Homework</a:t>
            </a:r>
            <a:endParaRPr lang="zh-CN" altLang="en-US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2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32770" name="Picture 2" descr="https://timgsa.baidu.com/timg?image&amp;quality=80&amp;size=b9999_10000&amp;sec=1535291237625&amp;di=6b5eabbacf7420a003326409c5bd01d4&amp;imgtype=0&amp;src=http%3A%2F%2Fstatic.oeofo.com%2F201711%2F06%2F14-57-25-92-3947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7422" y="4286256"/>
            <a:ext cx="4238625" cy="2000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/>
              <a:t>My pet-Bubble</a:t>
            </a:r>
            <a:endParaRPr lang="zh-CN" altLang="en-US" b="1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500174"/>
            <a:ext cx="3903327" cy="445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500174"/>
            <a:ext cx="3571900" cy="4429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e.hiphotos.baidu.com/nuomi/pic/item/c2cec3fdfc03924563d6c48c8f94a4c27c1e25d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87624" y="453869"/>
            <a:ext cx="3000396" cy="2428892"/>
          </a:xfrm>
          <a:prstGeom prst="rect">
            <a:avLst/>
          </a:prstGeom>
          <a:noFill/>
        </p:spPr>
      </p:pic>
      <p:pic>
        <p:nvPicPr>
          <p:cNvPr id="16390" name="Picture 6" descr="http://i2.download.fd.pchome.net/t_960x600/g1/M00/0D/03/ooYBAFSKgJaIJxB6AAXtK7TdnoYAACJsAKDpFQABe1D31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8064" y="3571197"/>
            <a:ext cx="3000396" cy="2357454"/>
          </a:xfrm>
          <a:prstGeom prst="rect">
            <a:avLst/>
          </a:prstGeom>
          <a:noFill/>
        </p:spPr>
      </p:pic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52BD5BCA-3FFF-4C00-AAB5-4C40AD9849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9534" y="3645024"/>
            <a:ext cx="3076575" cy="22098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9D802AC5-3DA6-4292-98B0-08B417ABFD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2080" y="500834"/>
            <a:ext cx="2933700" cy="24288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87624" y="2564904"/>
            <a:ext cx="6984776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Do you have a pet cat or some other animals? </a:t>
            </a:r>
            <a:endParaRPr lang="en-US" sz="2800" b="1" dirty="0" smtClean="0"/>
          </a:p>
          <a:p>
            <a:r>
              <a:rPr lang="en-US" sz="2800" b="1" dirty="0" smtClean="0"/>
              <a:t>What </a:t>
            </a:r>
            <a:r>
              <a:rPr lang="en-US" sz="2800" b="1" dirty="0"/>
              <a:t>does it </a:t>
            </a:r>
            <a:r>
              <a:rPr lang="en-US" sz="2800" b="1" dirty="0" smtClean="0"/>
              <a:t>look like</a:t>
            </a:r>
            <a:r>
              <a:rPr lang="en-US" sz="2800" b="1" dirty="0"/>
              <a:t>? </a:t>
            </a:r>
            <a:endParaRPr lang="en-US" sz="2800" b="1" dirty="0" smtClean="0"/>
          </a:p>
          <a:p>
            <a:r>
              <a:rPr lang="en-US" sz="2800" b="1" dirty="0" smtClean="0"/>
              <a:t>Can </a:t>
            </a:r>
            <a:r>
              <a:rPr lang="en-US" sz="2800" b="1" dirty="0"/>
              <a:t>you say something about it</a:t>
            </a:r>
            <a:r>
              <a:rPr lang="en-US" sz="2800" b="1" dirty="0" smtClean="0"/>
              <a:t>?</a:t>
            </a:r>
            <a:endParaRPr lang="zh-CN" alt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789455"/>
            <a:ext cx="3930401" cy="5391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矩形 4"/>
          <p:cNvSpPr/>
          <p:nvPr/>
        </p:nvSpPr>
        <p:spPr>
          <a:xfrm>
            <a:off x="4572000" y="1795963"/>
            <a:ext cx="432048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What’s the title?</a:t>
            </a:r>
          </a:p>
          <a:p>
            <a:endParaRPr lang="en-US" sz="2800" dirty="0"/>
          </a:p>
          <a:p>
            <a:r>
              <a:rPr lang="en-US" sz="2800" dirty="0"/>
              <a:t>What do you think the story is going to be about?</a:t>
            </a:r>
          </a:p>
          <a:p>
            <a:endParaRPr lang="en-US" altLang="zh-CN" sz="2800" dirty="0"/>
          </a:p>
          <a:p>
            <a:r>
              <a:rPr lang="en-US" altLang="zh-CN" sz="2800" dirty="0"/>
              <a:t>What do you want to know from the story?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6930" y="0"/>
            <a:ext cx="4833102" cy="1340768"/>
          </a:xfrm>
          <a:solidFill>
            <a:srgbClr val="CCFFCC"/>
          </a:solidFill>
        </p:spPr>
        <p:txBody>
          <a:bodyPr>
            <a:normAutofit/>
          </a:bodyPr>
          <a:lstStyle/>
          <a:p>
            <a:pPr algn="l"/>
            <a:r>
              <a:rPr lang="en-US" altLang="zh-CN" sz="6000" b="1" dirty="0"/>
              <a:t>Reading Time</a:t>
            </a:r>
            <a:endParaRPr lang="zh-CN" altLang="en-US" sz="6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95536" y="2780928"/>
            <a:ext cx="835292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altLang="zh-CN" sz="4400" b="1" dirty="0">
                <a:latin typeface="Vijaya" panose="020B0604020202020204" pitchFamily="34" charset="0"/>
                <a:cs typeface="Vijaya" panose="020B0604020202020204" pitchFamily="34" charset="0"/>
              </a:rPr>
              <a:t>Is your prediction right?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altLang="zh-CN" sz="4400" b="1" dirty="0">
                <a:latin typeface="Vijaya" panose="020B0604020202020204" pitchFamily="34" charset="0"/>
                <a:cs typeface="Vijaya" panose="020B0604020202020204" pitchFamily="34" charset="0"/>
              </a:rPr>
              <a:t>Can you find what you want to know in the book? </a:t>
            </a:r>
            <a:endParaRPr lang="zh-CN" altLang="en-US" sz="4400" b="1" dirty="0">
              <a:latin typeface="Vijaya" panose="020B0604020202020204" pitchFamily="34" charset="0"/>
              <a:cs typeface="Vijaya" panose="020B06040202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C418DFB0-46EB-4DDB-B3B4-F89F7E4DA6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0" y="4653136"/>
            <a:ext cx="2286000" cy="216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324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 Main Characters</a:t>
            </a:r>
            <a:endParaRPr lang="zh-CN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57158" y="3714752"/>
            <a:ext cx="20717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/>
              <a:t>KC Miggins</a:t>
            </a:r>
            <a:endParaRPr lang="zh-CN" alt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2857488" y="3714752"/>
            <a:ext cx="1000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/>
              <a:t>Papa</a:t>
            </a:r>
            <a:endParaRPr lang="zh-CN" alt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4857752" y="3714752"/>
            <a:ext cx="15001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/>
              <a:t>Momsy</a:t>
            </a:r>
            <a:endParaRPr lang="zh-CN" altLang="en-US" sz="3200" dirty="0"/>
          </a:p>
        </p:txBody>
      </p:sp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500066" y="4929198"/>
            <a:ext cx="864396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Setting:   At home            In</a:t>
            </a:r>
            <a:r>
              <a:rPr kumimoji="0" lang="en-US" altLang="zh-CN" sz="24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 the rain           Back home</a:t>
            </a:r>
            <a:endParaRPr kumimoji="0" lang="en-US" altLang="zh-CN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宋体" pitchFamily="2" charset="-122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altLang="zh-CN" sz="2400" dirty="0">
              <a:latin typeface="Times New Roman" pitchFamily="18" charset="0"/>
              <a:ea typeface="宋体" pitchFamily="2" charset="-122"/>
              <a:cs typeface="Times New Roman" pitchFamily="18" charset="0"/>
            </a:endParaRPr>
          </a:p>
        </p:txBody>
      </p:sp>
      <p:cxnSp>
        <p:nvCxnSpPr>
          <p:cNvPr id="12" name="直接箭头连接符 11"/>
          <p:cNvCxnSpPr/>
          <p:nvPr/>
        </p:nvCxnSpPr>
        <p:spPr>
          <a:xfrm>
            <a:off x="2915816" y="5214950"/>
            <a:ext cx="642942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/>
          <p:nvPr/>
        </p:nvCxnSpPr>
        <p:spPr>
          <a:xfrm>
            <a:off x="5130394" y="5214950"/>
            <a:ext cx="571504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" name="图片 1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2796" y="1785926"/>
            <a:ext cx="1700425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图片 1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96137" y="1785926"/>
            <a:ext cx="1537148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图片 1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98067" y="1785926"/>
            <a:ext cx="1748129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图片 18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43702" y="1785926"/>
            <a:ext cx="1785950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6929454" y="3714752"/>
            <a:ext cx="15001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/>
              <a:t>Hugo</a:t>
            </a:r>
            <a:endParaRPr lang="zh-CN" alt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0034" y="35716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100" b="1" dirty="0"/>
              <a:t>Papa and Momsy found a stray cat. </a:t>
            </a:r>
            <a:br>
              <a:rPr lang="en-US" sz="3100" b="1" dirty="0"/>
            </a:br>
            <a:r>
              <a:rPr lang="en-US" sz="3100" b="1" dirty="0"/>
              <a:t>They took good care of it.</a:t>
            </a:r>
            <a:r>
              <a:rPr lang="zh-CN" altLang="en-US" dirty="0"/>
              <a:t/>
            </a:r>
            <a:br>
              <a:rPr lang="zh-CN" altLang="en-US" dirty="0"/>
            </a:br>
            <a:endParaRPr lang="zh-CN" alt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0034" y="1291704"/>
            <a:ext cx="3467100" cy="4703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4143372" y="2428868"/>
            <a:ext cx="4429156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Why do you think the cat was called KC and not his full name?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zh-CN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How do you know KC was well cared for?</a:t>
            </a:r>
            <a:endParaRPr kumimoji="0" lang="en-US" altLang="zh-CN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b="1" dirty="0"/>
              <a:t>One weekend, there was storm. Papa and Momsy and Hugo found that </a:t>
            </a:r>
            <a:r>
              <a:rPr lang="en-US" sz="2400" b="1" dirty="0" smtClean="0"/>
              <a:t>KC </a:t>
            </a:r>
            <a:r>
              <a:rPr lang="en-US" sz="2400" b="1" dirty="0"/>
              <a:t>disappeared.</a:t>
            </a:r>
            <a:endParaRPr lang="zh-CN" altLang="en-US" sz="2400" dirty="0"/>
          </a:p>
        </p:txBody>
      </p:sp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3923928" y="1628800"/>
            <a:ext cx="5040560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zh-CN" sz="2800" dirty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How was weather like on the weekend?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endParaRPr kumimoji="0" lang="en-US" altLang="zh-CN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How do you know this was a big storm? Which words tell you?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zh-CN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What do you think made Papa say </a:t>
            </a:r>
            <a:r>
              <a:rPr kumimoji="0" lang="en-US" altLang="zh-C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ea typeface="宋体" pitchFamily="2" charset="-122"/>
                <a:cs typeface="Times New Roman" pitchFamily="18" charset="0"/>
              </a:rPr>
              <a:t>“</a:t>
            </a:r>
            <a:r>
              <a:rPr kumimoji="0" lang="en-US" altLang="zh-C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He can smell a storm</a:t>
            </a:r>
            <a:r>
              <a:rPr kumimoji="0" lang="en-US" altLang="zh-C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ea typeface="宋体" pitchFamily="2" charset="-122"/>
                <a:cs typeface="Times New Roman" pitchFamily="18" charset="0"/>
              </a:rPr>
              <a:t>”</a:t>
            </a:r>
            <a:r>
              <a:rPr kumimoji="0" lang="en-US" altLang="zh-C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?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zh-CN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How would you feel in a storm like this? Why?</a:t>
            </a:r>
            <a:endParaRPr kumimoji="0" lang="en-US" altLang="zh-CN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8" y="1838926"/>
            <a:ext cx="3096344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320233" y="692696"/>
            <a:ext cx="4823767" cy="1143000"/>
          </a:xfrm>
        </p:spPr>
        <p:txBody>
          <a:bodyPr>
            <a:noAutofit/>
          </a:bodyPr>
          <a:lstStyle/>
          <a:p>
            <a:r>
              <a:rPr lang="en-US" sz="3200" b="1" dirty="0"/>
              <a:t>Whole family came out to look for and rescue KC.</a:t>
            </a:r>
            <a:endParaRPr lang="zh-CN" altLang="en-US" sz="3200" dirty="0"/>
          </a:p>
        </p:txBody>
      </p:sp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500034" y="3429000"/>
            <a:ext cx="8072494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zh-C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Do you think they should have gone out in the storm? Why</a:t>
            </a: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?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zh-CN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How do you think they might solve the problem?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zh-CN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Is it easy for them </a:t>
            </a:r>
            <a:r>
              <a:rPr lang="en-US" altLang="zh-CN" sz="2800" dirty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to</a:t>
            </a: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 rescue </a:t>
            </a:r>
            <a:r>
              <a:rPr kumimoji="0" lang="en-US" altLang="zh-C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KC? How do you know that?</a:t>
            </a:r>
            <a:endParaRPr kumimoji="0" lang="en-US" altLang="zh-CN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8313" y="116632"/>
            <a:ext cx="3744416" cy="305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</TotalTime>
  <Words>509</Words>
  <Application>Microsoft Office PowerPoint</Application>
  <PresentationFormat>全屏显示(4:3)</PresentationFormat>
  <Paragraphs>86</Paragraphs>
  <Slides>18</Slides>
  <Notes>4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19" baseType="lpstr">
      <vt:lpstr>Office 主题</vt:lpstr>
      <vt:lpstr>PowerPoint 演示文稿</vt:lpstr>
      <vt:lpstr>My pet-Bubble</vt:lpstr>
      <vt:lpstr>PowerPoint 演示文稿</vt:lpstr>
      <vt:lpstr>PowerPoint 演示文稿</vt:lpstr>
      <vt:lpstr>Reading Time</vt:lpstr>
      <vt:lpstr>The Main Characters</vt:lpstr>
      <vt:lpstr>Papa and Momsy found a stray cat.  They took good care of it. </vt:lpstr>
      <vt:lpstr>One weekend, there was storm. Papa and Momsy and Hugo found that KC disappeared.</vt:lpstr>
      <vt:lpstr>Whole family came out to look for and rescue KC.</vt:lpstr>
      <vt:lpstr>PowerPoint 演示文稿</vt:lpstr>
      <vt:lpstr>PowerPoint 演示文稿</vt:lpstr>
      <vt:lpstr>When they came back home. They found KC was there!</vt:lpstr>
      <vt:lpstr>Finish the Diagram</vt:lpstr>
      <vt:lpstr>Story Time</vt:lpstr>
      <vt:lpstr>Work in Groups</vt:lpstr>
      <vt:lpstr>Discussion</vt:lpstr>
      <vt:lpstr>We should treat animals as our family members and never abandon them.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fltrp</cp:lastModifiedBy>
  <cp:revision>34</cp:revision>
  <dcterms:created xsi:type="dcterms:W3CDTF">2018-08-26T11:00:58Z</dcterms:created>
  <dcterms:modified xsi:type="dcterms:W3CDTF">2019-01-31T05:48:26Z</dcterms:modified>
</cp:coreProperties>
</file>