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24"/>
  </p:notesMasterIdLst>
  <p:sldIdLst>
    <p:sldId id="326" r:id="rId2"/>
    <p:sldId id="314" r:id="rId3"/>
    <p:sldId id="293" r:id="rId4"/>
    <p:sldId id="300" r:id="rId5"/>
    <p:sldId id="304" r:id="rId6"/>
    <p:sldId id="315" r:id="rId7"/>
    <p:sldId id="308" r:id="rId8"/>
    <p:sldId id="309" r:id="rId9"/>
    <p:sldId id="311" r:id="rId10"/>
    <p:sldId id="312" r:id="rId11"/>
    <p:sldId id="313" r:id="rId12"/>
    <p:sldId id="301" r:id="rId13"/>
    <p:sldId id="302" r:id="rId14"/>
    <p:sldId id="316" r:id="rId15"/>
    <p:sldId id="317" r:id="rId16"/>
    <p:sldId id="321" r:id="rId17"/>
    <p:sldId id="318" r:id="rId18"/>
    <p:sldId id="322" r:id="rId19"/>
    <p:sldId id="323" r:id="rId20"/>
    <p:sldId id="303" r:id="rId21"/>
    <p:sldId id="324" r:id="rId22"/>
    <p:sldId id="32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28"/>
    <p:restoredTop sz="94643"/>
  </p:normalViewPr>
  <p:slideViewPr>
    <p:cSldViewPr snapToGrid="0" snapToObjects="1">
      <p:cViewPr varScale="1">
        <p:scale>
          <a:sx n="83" d="100"/>
          <a:sy n="83" d="100"/>
        </p:scale>
        <p:origin x="-346" y="-58"/>
      </p:cViewPr>
      <p:guideLst>
        <p:guide orient="horz" pos="22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075F2-A8FA-6547-9801-987CB8BBA1D3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8158C-BA3A-FA4B-905D-92CB90B7B1D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191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8158C-BA3A-FA4B-905D-92CB90B7B1D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8158C-BA3A-FA4B-905D-92CB90B7B1D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C8914-A90A-5344-8E93-535BEEE9595A}" type="datetimeFigureOut">
              <a:rPr kumimoji="1" lang="zh-CN" altLang="en-US" smtClean="0"/>
              <a:t>2019/1/31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57FD-CD24-8A46-8612-E0EC6B308AA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Word___1.docx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10329" y="487713"/>
            <a:ext cx="7464493" cy="17543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>
                <a:solidFill>
                  <a:schemeClr val="accent4"/>
                </a:solidFill>
              </a:rPr>
              <a:t>Uncle </a:t>
            </a:r>
            <a:r>
              <a:rPr lang="en-US" altLang="zh-CN" sz="5400" b="1" dirty="0" smtClean="0">
                <a:solidFill>
                  <a:schemeClr val="accent4"/>
                </a:solidFill>
              </a:rPr>
              <a:t>Al - Surfer</a:t>
            </a:r>
          </a:p>
          <a:p>
            <a:pPr algn="ctr"/>
            <a:r>
              <a:rPr lang="zh-CN" altLang="en-US" sz="5400" b="1" dirty="0">
                <a:solidFill>
                  <a:schemeClr val="accent4"/>
                </a:solidFill>
              </a:rPr>
              <a:t>阿尔叔叔上头条</a:t>
            </a:r>
          </a:p>
        </p:txBody>
      </p:sp>
      <p:sp>
        <p:nvSpPr>
          <p:cNvPr id="8" name="矩形 7"/>
          <p:cNvSpPr/>
          <p:nvPr/>
        </p:nvSpPr>
        <p:spPr>
          <a:xfrm>
            <a:off x="7842740" y="5723792"/>
            <a:ext cx="42306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CN" alt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选自</a:t>
            </a:r>
            <a:r>
              <a:rPr kumimoji="1" lang="en-US" altLang="zh-CN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《</a:t>
            </a:r>
            <a:r>
              <a:rPr kumimoji="1" lang="zh-CN" alt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多维阅读第</a:t>
            </a:r>
            <a:r>
              <a:rPr kumimoji="1" lang="en-US" altLang="zh-CN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12</a:t>
            </a:r>
            <a:r>
              <a:rPr kumimoji="1" lang="zh-CN" alt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anose="04040905080B02020502" pitchFamily="82" charset="0"/>
                <a:ea typeface="Comic Sans MS" panose="030F0702030302020204" charset="0"/>
                <a:cs typeface="Comic Sans MS" panose="030F0702030302020204" charset="0"/>
              </a:rPr>
              <a:t>级</a:t>
            </a:r>
            <a:r>
              <a:rPr kumimoji="1" lang="en-US" altLang="zh-CN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anose="04040905080B02020502" pitchFamily="82" charset="0"/>
                <a:ea typeface="Comic Sans MS" panose="030F0702030302020204" charset="0"/>
                <a:cs typeface="Comic Sans MS" panose="030F0702030302020204" charset="0"/>
              </a:rPr>
              <a:t>》</a:t>
            </a:r>
            <a:endParaRPr lang="zh-CN" alt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44" y="2505806"/>
            <a:ext cx="4324462" cy="321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46" y="2272115"/>
            <a:ext cx="3385363" cy="39264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06197" y="2842472"/>
            <a:ext cx="6807580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algn="just">
              <a:lnSpc>
                <a:spcPct val="120000"/>
              </a:lnSpc>
              <a:spcAft>
                <a:spcPts val="0"/>
              </a:spcAft>
              <a:buFont typeface="+mj-lt"/>
              <a:buNone/>
            </a:pPr>
            <a:endParaRPr lang="zh-CN" altLang="zh-CN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2. How do you know Uncle Al was a long way away?</a:t>
            </a:r>
            <a:endParaRPr lang="zh-CN" altLang="en-US" sz="2400" dirty="0"/>
          </a:p>
        </p:txBody>
      </p:sp>
      <p:sp>
        <p:nvSpPr>
          <p:cNvPr id="5" name="副标题 2"/>
          <p:cNvSpPr txBox="1"/>
          <p:nvPr/>
        </p:nvSpPr>
        <p:spPr>
          <a:xfrm>
            <a:off x="709295" y="925830"/>
            <a:ext cx="5770880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PP12-17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5414" y="1685350"/>
            <a:ext cx="5938761" cy="94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3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. Why do you think Uncle Al wanted the seat off the chair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?</a:t>
            </a:r>
            <a:endParaRPr lang="en-US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945515" y="864870"/>
            <a:ext cx="5671185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PP12-17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2155" y="587611"/>
            <a:ext cx="3666783" cy="298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807" y="3059723"/>
            <a:ext cx="4378569" cy="286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376484" y="4196080"/>
            <a:ext cx="499844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  <a:sym typeface="+mn-ea"/>
              </a:rPr>
              <a:t>4.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  <a:sym typeface="+mn-ea"/>
              </a:rPr>
              <a:t>Why do you think Jack’s expression has changed now?</a:t>
            </a:r>
            <a:endParaRPr lang="zh-CN" altLang="en-US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8317" y="2088955"/>
            <a:ext cx="516958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85445" algn="just" fontAlgn="auto">
              <a:lnSpc>
                <a:spcPct val="120000"/>
              </a:lnSpc>
            </a:pPr>
            <a:r>
              <a:rPr lang="en-US" altLang="zh-CN" sz="2400" kern="10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5</a:t>
            </a:r>
            <a:r>
              <a:rPr lang="en-US" altLang="zh-CN" sz="2400" kern="100" dirty="0">
                <a:latin typeface="Times New Roman" panose="02020603050405020304" pitchFamily="18" charset="0"/>
                <a:cs typeface="黑体" panose="02010609060101010101" pitchFamily="49" charset="-122"/>
              </a:rPr>
              <a:t>. </a:t>
            </a:r>
            <a:r>
              <a:rPr lang="en-US" altLang="zh-CN" sz="2400" kern="10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Do you think Uncle Al was a hero? Why do you think that?</a:t>
            </a:r>
            <a:endParaRPr lang="zh-CN" altLang="en-US" sz="2400" dirty="0"/>
          </a:p>
        </p:txBody>
      </p:sp>
      <p:sp>
        <p:nvSpPr>
          <p:cNvPr id="7" name="副标题 2"/>
          <p:cNvSpPr txBox="1"/>
          <p:nvPr/>
        </p:nvSpPr>
        <p:spPr>
          <a:xfrm>
            <a:off x="826770" y="862330"/>
            <a:ext cx="5781040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PP12-17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08" y="1345223"/>
            <a:ext cx="4835769" cy="49061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学案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15" y="1189355"/>
            <a:ext cx="9862625" cy="530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35960" y="653415"/>
            <a:ext cx="700532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ts val="1440"/>
              </a:lnSpc>
            </a:pPr>
            <a:r>
              <a:rPr lang="en-US" altLang="zh-CN" sz="2400" b="1" kern="100" dirty="0">
                <a:latin typeface="Times New Roman" panose="02020603050405020304" pitchFamily="18" charset="0"/>
                <a:cs typeface="黑体" panose="02010609060101010101" pitchFamily="49" charset="-122"/>
              </a:rPr>
              <a:t>Please complete the story map and try to retell it.</a:t>
            </a:r>
            <a:r>
              <a:rPr lang="en-US" altLang="zh-CN" sz="2400" kern="100" dirty="0">
                <a:latin typeface="Calibri" panose="020F0502020204030204" pitchFamily="34" charset="0"/>
                <a:cs typeface="黑体" panose="02010609060101010101" pitchFamily="49" charset="-122"/>
              </a:rPr>
              <a:t> 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1236980" y="443865"/>
            <a:ext cx="2498725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Activity 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/>
          <p:nvPr/>
        </p:nvSpPr>
        <p:spPr>
          <a:xfrm>
            <a:off x="889353" y="826187"/>
            <a:ext cx="9771141" cy="560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for the 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2nd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time ---Think and Answer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84" y="3204672"/>
            <a:ext cx="4044401" cy="32046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84133" y="2235416"/>
            <a:ext cx="6096000" cy="20128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20000"/>
              </a:lnSpc>
              <a:spcAft>
                <a:spcPts val="0"/>
              </a:spcAft>
            </a:pPr>
            <a:r>
              <a:rPr kumimoji="1"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PP2-3</a:t>
            </a:r>
            <a:endParaRPr kumimoji="1"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What do you think the narrator meant by “There he was, grinning like a fat cat” and  “No one could argue with Uncle Al”? 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96" y="2468962"/>
            <a:ext cx="3750658" cy="27262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6940" y="2054225"/>
            <a:ext cx="6368415" cy="28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1"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PP4-5</a:t>
            </a:r>
            <a:endParaRPr kumimoji="1"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514350" indent="-514350" algn="just">
              <a:lnSpc>
                <a:spcPct val="120000"/>
              </a:lnSpc>
              <a:spcAft>
                <a:spcPts val="0"/>
              </a:spcAft>
              <a:buAutoNum type="arabicPeriod"/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How was the boy feeling when they got to the beach? </a:t>
            </a:r>
          </a:p>
          <a:p>
            <a:pPr marL="514350" indent="-514350" algn="just">
              <a:lnSpc>
                <a:spcPct val="120000"/>
              </a:lnSpc>
              <a:spcAft>
                <a:spcPts val="0"/>
              </a:spcAft>
              <a:buAutoNum type="arabicPeriod"/>
            </a:pPr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marL="514350" indent="-514350" algn="just">
              <a:lnSpc>
                <a:spcPct val="120000"/>
              </a:lnSpc>
              <a:spcAft>
                <a:spcPts val="0"/>
              </a:spcAft>
              <a:buAutoNum type="arabicPeriod"/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What did the boy compare his feeling of embarrassment to?</a:t>
            </a:r>
          </a:p>
        </p:txBody>
      </p:sp>
      <p:sp>
        <p:nvSpPr>
          <p:cNvPr id="4" name="副标题 2"/>
          <p:cNvSpPr txBox="1"/>
          <p:nvPr/>
        </p:nvSpPr>
        <p:spPr>
          <a:xfrm>
            <a:off x="611781" y="816968"/>
            <a:ext cx="9771141" cy="560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for the 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2nd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time ---Think and Answer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50570" y="2054225"/>
            <a:ext cx="6235446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9250" algn="just" fontAlgn="auto">
              <a:lnSpc>
                <a:spcPct val="120000"/>
              </a:lnSpc>
              <a:spcAft>
                <a:spcPts val="0"/>
              </a:spcAft>
            </a:pPr>
            <a:r>
              <a:rPr kumimoji="1"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PP6-7</a:t>
            </a:r>
            <a:endParaRPr kumimoji="1"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lvl="1" indent="-349250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1.What made the boy think there was something wrong with Uncle Al?</a:t>
            </a:r>
            <a:endParaRPr lang="en-US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lvl="1" indent="-349250" algn="just" fontAlgn="auto">
              <a:lnSpc>
                <a:spcPct val="120000"/>
              </a:lnSpc>
              <a:spcAft>
                <a:spcPts val="0"/>
              </a:spcAft>
            </a:pPr>
            <a:endParaRPr lang="en-US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lvl="1" indent="-349250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Why do you think Uncle Al might be compared to King Canute?</a:t>
            </a:r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602256" y="819508"/>
            <a:ext cx="9771141" cy="560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for the 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2nd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time ---Think and Answer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15" y="1793629"/>
            <a:ext cx="3991707" cy="40490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985" y="1948815"/>
            <a:ext cx="2665095" cy="36068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83920" y="2377440"/>
            <a:ext cx="7242175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kumimoji="1"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PP10-11</a:t>
            </a:r>
            <a:endParaRPr kumimoji="1"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indent="0" fontAlgn="auto">
              <a:lnSpc>
                <a:spcPct val="120000"/>
              </a:lnSpc>
              <a:buFont typeface="+mj-lt"/>
              <a:buNone/>
            </a:pPr>
            <a:r>
              <a:rPr lang="en-US" altLang="zh-CN" sz="2400" dirty="0">
                <a:latin typeface="Times New Roman" panose="02020603050405020304" pitchFamily="18" charset="0"/>
              </a:rPr>
              <a:t>1. What has the illustrator done to show the boy’s feeling?</a:t>
            </a:r>
          </a:p>
          <a:p>
            <a:pPr indent="0" fontAlgn="auto">
              <a:lnSpc>
                <a:spcPct val="120000"/>
              </a:lnSpc>
              <a:buFont typeface="+mj-lt"/>
              <a:buNone/>
            </a:pP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</a:p>
          <a:p>
            <a:pPr indent="0" fontAlgn="auto">
              <a:lnSpc>
                <a:spcPct val="120000"/>
              </a:lnSpc>
              <a:buFont typeface="+mj-lt"/>
              <a:buNone/>
            </a:pPr>
            <a:r>
              <a:rPr lang="en-US" altLang="zh-CN" sz="2400" dirty="0">
                <a:latin typeface="Times New Roman" panose="02020603050405020304" pitchFamily="18" charset="0"/>
              </a:rPr>
              <a:t>2. What do you notice in the illustration? </a:t>
            </a:r>
          </a:p>
          <a:p>
            <a:pPr indent="0" fontAlgn="auto">
              <a:lnSpc>
                <a:spcPct val="120000"/>
              </a:lnSpc>
              <a:buFont typeface="+mj-lt"/>
              <a:buNone/>
            </a:pPr>
            <a:endParaRPr lang="en-US" altLang="zh-CN" sz="2400" dirty="0">
              <a:latin typeface="Times New Roman" panose="02020603050405020304" pitchFamily="18" charset="0"/>
            </a:endParaRPr>
          </a:p>
          <a:p>
            <a:pPr indent="0" fontAlgn="auto">
              <a:lnSpc>
                <a:spcPct val="120000"/>
              </a:lnSpc>
              <a:buFont typeface="+mj-lt"/>
              <a:buNone/>
            </a:pPr>
            <a:r>
              <a:rPr lang="en-US" altLang="zh-CN" sz="2400" dirty="0">
                <a:latin typeface="Times New Roman" panose="02020603050405020304" pitchFamily="18" charset="0"/>
              </a:rPr>
              <a:t>3. How was the boy feeling at the moment?</a:t>
            </a:r>
            <a:endParaRPr lang="zh-CN" altLang="en-US" sz="2400" dirty="0"/>
          </a:p>
        </p:txBody>
      </p:sp>
      <p:sp>
        <p:nvSpPr>
          <p:cNvPr id="5" name="副标题 2"/>
          <p:cNvSpPr txBox="1"/>
          <p:nvPr/>
        </p:nvSpPr>
        <p:spPr>
          <a:xfrm>
            <a:off x="612416" y="907138"/>
            <a:ext cx="9771141" cy="560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for the 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2nd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time ---Think and Answer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2279" y="2262412"/>
            <a:ext cx="6096000" cy="14957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1"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PP14-15</a:t>
            </a:r>
            <a:endParaRPr kumimoji="1"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lvl="1" indent="-349250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1. How do you know the boy was very happy at that time?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2279" y="3817125"/>
            <a:ext cx="6096000" cy="97726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-349250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2. What words would you use to describe how the boy might be feeling?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6362" y="2655277"/>
            <a:ext cx="4220307" cy="276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副标题 2"/>
          <p:cNvSpPr txBox="1"/>
          <p:nvPr/>
        </p:nvSpPr>
        <p:spPr>
          <a:xfrm>
            <a:off x="602256" y="880247"/>
            <a:ext cx="9771141" cy="560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for the 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2nd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time ---Think and Answer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8662" y="1717521"/>
            <a:ext cx="6857886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1"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PP16-17</a:t>
            </a:r>
            <a:endParaRPr lang="en-US" altLang="zh-CN" sz="28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lvl="1" indent="-349250" algn="just">
              <a:lnSpc>
                <a:spcPct val="120000"/>
              </a:lnSpc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1. Which sentence tells you that the boy would be   embarrassed again by Uncle Al?</a:t>
            </a:r>
            <a:endParaRPr lang="zh-CN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8662" y="3526056"/>
            <a:ext cx="651465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9250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2. Do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you think the headline was right? Why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? Why not?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8" name="副标题 2"/>
          <p:cNvSpPr txBox="1"/>
          <p:nvPr/>
        </p:nvSpPr>
        <p:spPr>
          <a:xfrm>
            <a:off x="602256" y="848083"/>
            <a:ext cx="9771141" cy="5606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for the 3</a:t>
            </a:r>
            <a:r>
              <a:rPr kumimoji="1" lang="en-US" altLang="zh-CN" sz="3200" baseline="300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rd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time ---Think and Answer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373" y="1829726"/>
            <a:ext cx="4475634" cy="43713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1945" y="613410"/>
            <a:ext cx="51117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50" algn="just" fontAlgn="auto"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 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lvl="0" indent="-349250" algn="just" fontAlgn="auto">
              <a:spcAft>
                <a:spcPts val="0"/>
              </a:spcAft>
              <a:buAutoNum type="arabicPeriod"/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Where is it? </a:t>
            </a:r>
          </a:p>
          <a:p>
            <a:pPr lvl="0" indent="-349250" algn="just" fontAlgn="auto"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     What can you do here?</a:t>
            </a:r>
          </a:p>
          <a:p>
            <a:pPr lvl="0" indent="-349250" algn="just" fontAlgn="auto">
              <a:spcAft>
                <a:spcPts val="0"/>
              </a:spcAft>
              <a:buAutoNum type="arabicPeriod"/>
            </a:pPr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marL="457200" lvl="0" indent="-349250" algn="just" fontAlgn="auto"/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2. Usually what do people take to  the beach? </a:t>
            </a:r>
          </a:p>
          <a:p>
            <a:pPr marL="457200" lvl="0" indent="-349250" algn="just" fontAlgn="auto"/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    Will you take a sofa to the beach? Why or why not? </a:t>
            </a:r>
          </a:p>
          <a:p>
            <a:pPr marL="457200" lvl="0" indent="-349250" algn="just" fontAlgn="auto"/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marL="457200" lvl="0" indent="-349250" algn="just" fontAlgn="auto"/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3. If someone else does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it, how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would you think of him?</a:t>
            </a:r>
          </a:p>
          <a:p>
            <a:pPr marL="457200" lvl="1" indent="-349250" algn="just" fontAlgn="auto"/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marL="457200" lvl="0" indent="-349250" algn="just" fontAlgn="auto"/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4. Have you ever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surfed?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What do you need when you are surfing?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15" y="1555115"/>
            <a:ext cx="5628005" cy="3747770"/>
          </a:xfrm>
          <a:prstGeom prst="rect">
            <a:avLst/>
          </a:prstGeom>
        </p:spPr>
      </p:pic>
      <p:sp>
        <p:nvSpPr>
          <p:cNvPr id="2" name="副标题 2"/>
          <p:cNvSpPr txBox="1"/>
          <p:nvPr/>
        </p:nvSpPr>
        <p:spPr>
          <a:xfrm>
            <a:off x="7730490" y="487680"/>
            <a:ext cx="1607820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Lead-in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634987"/>
              </p:ext>
            </p:extLst>
          </p:nvPr>
        </p:nvGraphicFramePr>
        <p:xfrm>
          <a:off x="2709863" y="1350962"/>
          <a:ext cx="7092950" cy="516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Document" r:id="rId4" imgW="5283835" imgH="4088130" progId="Word.Document.12">
                  <p:embed/>
                </p:oleObj>
              </mc:Choice>
              <mc:Fallback>
                <p:oleObj name="Document" r:id="rId4" imgW="5283835" imgH="4088130" progId="Word.Document.12">
                  <p:embed/>
                  <p:pic>
                    <p:nvPicPr>
                      <p:cNvPr id="0" name="图片 208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9863" y="1350962"/>
                        <a:ext cx="7092950" cy="516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2940339" y="386767"/>
            <a:ext cx="8773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altLang="zh-CN" sz="2400" b="1" kern="100" dirty="0">
                <a:latin typeface="Times New Roman" panose="02020603050405020304" pitchFamily="18" charset="0"/>
                <a:cs typeface="黑体" panose="02010609060101010101" pitchFamily="49" charset="-122"/>
              </a:rPr>
              <a:t>Imagine you are Uncle Al, tell the story </a:t>
            </a:r>
            <a:r>
              <a:rPr lang="en-US" altLang="zh-CN" sz="2400" b="1" kern="10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from his perspective. </a:t>
            </a:r>
            <a:r>
              <a:rPr lang="en-US" altLang="zh-CN" sz="2400" b="1" kern="100" dirty="0">
                <a:latin typeface="Times New Roman" panose="02020603050405020304" pitchFamily="18" charset="0"/>
                <a:cs typeface="黑体" panose="02010609060101010101" pitchFamily="49" charset="-122"/>
              </a:rPr>
              <a:t>Or imagine you are the boy, continue to tell the story.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518614" y="386767"/>
            <a:ext cx="4185590" cy="5606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Activity 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32338" y="1906357"/>
            <a:ext cx="895900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9250" algn="just" fontAlgn="auto"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</a:rPr>
              <a:t>1. What would the boy say to Uncle Al after he came back to the beach?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1046638" y="3329489"/>
            <a:ext cx="9064515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9250" algn="just" fontAlgn="auto"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</a:rPr>
              <a:t>2. Do you think there would have been another way to get Uncle Al off the rock? How?</a:t>
            </a:r>
            <a:endParaRPr lang="zh-CN" altLang="en-US" sz="2400" dirty="0"/>
          </a:p>
        </p:txBody>
      </p:sp>
      <p:sp>
        <p:nvSpPr>
          <p:cNvPr id="4" name="副标题 2"/>
          <p:cNvSpPr txBox="1"/>
          <p:nvPr/>
        </p:nvSpPr>
        <p:spPr>
          <a:xfrm>
            <a:off x="727935" y="838459"/>
            <a:ext cx="4185590" cy="5606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Discussion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1571" y="2379071"/>
            <a:ext cx="7671412" cy="2638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 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AutoNum type="arabicPeriod"/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Tell the story “Uncle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Al - Surfer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” to your parents.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AutoNum type="arabicPeriod"/>
            </a:pPr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</a:rPr>
              <a:t>Try to write another story about a person who has given you a deep impression. You can write your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PERSONAL NARRATIVE </a:t>
            </a:r>
            <a:r>
              <a:rPr lang="en-US" altLang="zh-CN" sz="2400" dirty="0">
                <a:latin typeface="Times New Roman" panose="02020603050405020304" pitchFamily="18" charset="0"/>
              </a:rPr>
              <a:t>with one or some special events.</a:t>
            </a:r>
            <a:endParaRPr lang="zh-CN" altLang="en-US" dirty="0"/>
          </a:p>
        </p:txBody>
      </p:sp>
      <p:sp>
        <p:nvSpPr>
          <p:cNvPr id="3" name="副标题 2"/>
          <p:cNvSpPr txBox="1"/>
          <p:nvPr/>
        </p:nvSpPr>
        <p:spPr>
          <a:xfrm>
            <a:off x="2554605" y="1311910"/>
            <a:ext cx="2637155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Homework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8812" y="597877"/>
            <a:ext cx="3232880" cy="301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2"/>
          <p:cNvSpPr txBox="1"/>
          <p:nvPr/>
        </p:nvSpPr>
        <p:spPr>
          <a:xfrm>
            <a:off x="5483379" y="979693"/>
            <a:ext cx="5276259" cy="5606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Look at the cover page.</a:t>
            </a:r>
          </a:p>
        </p:txBody>
      </p:sp>
      <p:sp>
        <p:nvSpPr>
          <p:cNvPr id="6" name="矩形 5"/>
          <p:cNvSpPr/>
          <p:nvPr/>
        </p:nvSpPr>
        <p:spPr>
          <a:xfrm>
            <a:off x="5382895" y="2548255"/>
            <a:ext cx="5906135" cy="23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20000"/>
              </a:lnSpc>
              <a:spcAft>
                <a:spcPts val="0"/>
              </a:spcAft>
              <a:buAutoNum type="arabicPeriod"/>
              <a:tabLst>
                <a:tab pos="990600" algn="l"/>
              </a:tabLs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What can you see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from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the front cover? </a:t>
            </a:r>
          </a:p>
          <a:p>
            <a:pPr marL="514350" indent="-514350" algn="just">
              <a:lnSpc>
                <a:spcPct val="120000"/>
              </a:lnSpc>
              <a:spcAft>
                <a:spcPts val="0"/>
              </a:spcAft>
              <a:buAutoNum type="arabicPeriod"/>
              <a:tabLst>
                <a:tab pos="990600" algn="l"/>
              </a:tabLst>
            </a:pPr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marL="514350" indent="-514350" algn="just">
              <a:lnSpc>
                <a:spcPct val="120000"/>
              </a:lnSpc>
              <a:spcAft>
                <a:spcPts val="0"/>
              </a:spcAft>
              <a:buAutoNum type="arabicPeriod"/>
              <a:tabLst>
                <a:tab pos="990600" algn="l"/>
              </a:tabLs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Where did the story happen?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990600" algn="l"/>
              </a:tabLst>
            </a:pPr>
            <a:endParaRPr lang="en-US" altLang="zh-CN" sz="2400" kern="0" dirty="0">
              <a:latin typeface="Times New Roman" panose="02020603050405020304" pitchFamily="18" charset="0"/>
              <a:cs typeface="黑体" panose="02010609060101010101" pitchFamily="49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3.    What is the title?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7"/>
          <a:stretch>
            <a:fillRect/>
          </a:stretch>
        </p:blipFill>
        <p:spPr bwMode="auto">
          <a:xfrm>
            <a:off x="585519" y="983399"/>
            <a:ext cx="3828219" cy="476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1710055" y="896034"/>
            <a:ext cx="8771890" cy="897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Guess:</a:t>
            </a:r>
            <a:r>
              <a:rPr kumimoji="1" lang="en-US" altLang="zh-CN" sz="40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24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do you think the story is going to be about?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7792" y="2022231"/>
            <a:ext cx="4528039" cy="360484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96485" y="3981450"/>
            <a:ext cx="6446520" cy="18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b="1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 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2. Who did the boy meet on his way to the beach?</a:t>
            </a:r>
          </a:p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3. Why do you think he didn’t want to go to the beach with Uncle Al?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739140" y="667385"/>
            <a:ext cx="5680710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PP2-3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18" y="501820"/>
            <a:ext cx="3493194" cy="2924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252" y="2639078"/>
            <a:ext cx="2433151" cy="373521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39081" y="1330212"/>
            <a:ext cx="4806246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1. Where was the boy going?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    What was the boy going to do?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9919" y="2043826"/>
            <a:ext cx="643355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What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do you think made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Uncle Al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different?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6" y="1521069"/>
            <a:ext cx="3651219" cy="28311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13924" y="4925647"/>
            <a:ext cx="616331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2.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Why do you think Jack was so embarrassed?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739140" y="667385"/>
            <a:ext cx="5419090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PP4-12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96" y="3511665"/>
            <a:ext cx="3324225" cy="2416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29335" y="2602865"/>
            <a:ext cx="4464050" cy="18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3. How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do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you know the boy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really cared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about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Uncle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Al?</a:t>
            </a:r>
          </a:p>
          <a:p>
            <a:pPr marL="800100" lvl="1" indent="-385445" algn="just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4.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 What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did Uncle Al want to do?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475489" y="1266825"/>
            <a:ext cx="5530342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PP4-12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52845" y="1201420"/>
            <a:ext cx="4882515" cy="4665980"/>
            <a:chOff x="10255" y="1492"/>
            <a:chExt cx="8648" cy="793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50"/>
            <a:stretch>
              <a:fillRect/>
            </a:stretch>
          </p:blipFill>
          <p:spPr bwMode="auto">
            <a:xfrm>
              <a:off x="10255" y="1492"/>
              <a:ext cx="2415" cy="7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" b="2359"/>
            <a:stretch>
              <a:fillRect/>
            </a:stretch>
          </p:blipFill>
          <p:spPr bwMode="auto">
            <a:xfrm>
              <a:off x="12349" y="1492"/>
              <a:ext cx="6555" cy="7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2398246"/>
            <a:ext cx="3110708" cy="29650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75154" y="3534508"/>
            <a:ext cx="5006027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6.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What do you think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Jack meant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by “I should have been stronger”?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48" y="70337"/>
            <a:ext cx="2466414" cy="25497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11193" y="4760374"/>
            <a:ext cx="493395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7. </a:t>
            </a: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Why do you think Jack couldn’t move his legs?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  <p:sp>
        <p:nvSpPr>
          <p:cNvPr id="8" name="副标题 2"/>
          <p:cNvSpPr txBox="1"/>
          <p:nvPr/>
        </p:nvSpPr>
        <p:spPr>
          <a:xfrm>
            <a:off x="739140" y="667385"/>
            <a:ext cx="5079365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PP4-12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0" y="4023140"/>
            <a:ext cx="2570931" cy="276452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612476" y="1875693"/>
            <a:ext cx="550514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85445" algn="just" fontAlgn="auto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5. What do you think </a:t>
            </a:r>
            <a:r>
              <a:rPr lang="en-US" altLang="zh-CN" sz="2400" kern="0" dirty="0" smtClean="0">
                <a:latin typeface="Times New Roman" panose="02020603050405020304" pitchFamily="18" charset="0"/>
                <a:cs typeface="黑体" panose="02010609060101010101" pitchFamily="49" charset="-122"/>
              </a:rPr>
              <a:t>might be a consequence of Uncle Al being sucked into the churning water?</a:t>
            </a:r>
            <a:endParaRPr lang="zh-CN" altLang="zh-CN" sz="2400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4" y="2388050"/>
            <a:ext cx="4617085" cy="31432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31230" y="2995930"/>
            <a:ext cx="520763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b="1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 </a:t>
            </a:r>
            <a:endParaRPr lang="zh-CN" altLang="zh-CN" kern="100" dirty="0">
              <a:latin typeface="Calibri" panose="020F0502020204030204" pitchFamily="34" charset="0"/>
              <a:cs typeface="黑体" panose="02010609060101010101" pitchFamily="49" charset="-122"/>
            </a:endParaRP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0" dirty="0">
                <a:latin typeface="Times New Roman" panose="02020603050405020304" pitchFamily="18" charset="0"/>
                <a:cs typeface="黑体" panose="02010609060101010101" pitchFamily="49" charset="-122"/>
              </a:rPr>
              <a:t>1. How do you know the people cared? </a:t>
            </a:r>
            <a:endParaRPr lang="zh-CN" altLang="en-US" sz="2400" dirty="0"/>
          </a:p>
        </p:txBody>
      </p:sp>
      <p:sp>
        <p:nvSpPr>
          <p:cNvPr id="5" name="副标题 2"/>
          <p:cNvSpPr txBox="1"/>
          <p:nvPr/>
        </p:nvSpPr>
        <p:spPr>
          <a:xfrm>
            <a:off x="498084" y="956944"/>
            <a:ext cx="6020435" cy="5607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32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Read and Answer (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PP12-17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0" indent="0">
              <a:buNone/>
            </a:pPr>
            <a:endParaRPr kumimoji="1" lang="zh-CN" altLang="en-US" sz="32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600</Words>
  <Application>Microsoft Office PowerPoint</Application>
  <PresentationFormat>自定义</PresentationFormat>
  <Paragraphs>91</Paragraphs>
  <Slides>22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Office 主题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fltrp</cp:lastModifiedBy>
  <cp:revision>156</cp:revision>
  <dcterms:created xsi:type="dcterms:W3CDTF">2018-08-25T07:13:00Z</dcterms:created>
  <dcterms:modified xsi:type="dcterms:W3CDTF">2019-01-31T05:56:06Z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