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1" r:id="rId10"/>
    <p:sldId id="272" r:id="rId11"/>
    <p:sldId id="263" r:id="rId12"/>
    <p:sldId id="270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2865" autoAdjust="0"/>
  </p:normalViewPr>
  <p:slideViewPr>
    <p:cSldViewPr snapToGrid="0">
      <p:cViewPr>
        <p:scale>
          <a:sx n="76" d="100"/>
          <a:sy n="76" d="100"/>
        </p:scale>
        <p:origin x="-854" y="-18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1BD2D-3417-42C3-BE4A-8CF85C6BAF28}" type="datetimeFigureOut">
              <a:rPr lang="zh-CN" altLang="en-US" smtClean="0"/>
              <a:t>2019/1/31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94EDB-408F-4A97-9599-B333EB6666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947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94EDB-408F-4A97-9599-B333EB6666A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046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此环节选做，教师可将本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页面中的文字图片打印给学生使用。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94EDB-408F-4A97-9599-B333EB6666A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16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此环节选做，教师可将本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页面中的文字图片打印给学生使用。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94EDB-408F-4A97-9599-B333EB6666A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13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89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16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664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4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12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30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6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47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3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DE6118-2437-4B30-8E3C-4D2BE6020583}" type="datetimeFigureOut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4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2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4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4" y="0"/>
            <a:ext cx="9897371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95524" y="838200"/>
            <a:ext cx="7048500" cy="1963917"/>
          </a:xfrm>
          <a:solidFill>
            <a:schemeClr val="accent1">
              <a:lumMod val="40000"/>
              <a:lumOff val="60000"/>
              <a:alpha val="99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6600" b="1" dirty="0">
                <a:solidFill>
                  <a:srgbClr val="002060"/>
                </a:solidFill>
              </a:rPr>
              <a:t>Fussy </a:t>
            </a:r>
            <a:r>
              <a:rPr lang="en-US" altLang="zh-CN" sz="6600" b="1" dirty="0" smtClean="0">
                <a:solidFill>
                  <a:srgbClr val="002060"/>
                </a:solidFill>
              </a:rPr>
              <a:t>Ferret</a:t>
            </a:r>
            <a:br>
              <a:rPr lang="en-US" altLang="zh-CN" sz="6600" b="1" dirty="0" smtClean="0">
                <a:solidFill>
                  <a:srgbClr val="002060"/>
                </a:solidFill>
              </a:rPr>
            </a:br>
            <a:r>
              <a:rPr lang="zh-CN" altLang="en-US" sz="6600" b="1" dirty="0">
                <a:solidFill>
                  <a:srgbClr val="002060"/>
                </a:solidFill>
              </a:rPr>
              <a:t>洁癖老妈邋遢</a:t>
            </a:r>
            <a:r>
              <a:rPr lang="zh-CN" altLang="en-US" sz="6600" b="1" dirty="0" smtClean="0">
                <a:solidFill>
                  <a:srgbClr val="002060"/>
                </a:solidFill>
              </a:rPr>
              <a:t>娃</a:t>
            </a:r>
            <a:endParaRPr lang="zh-CN" altLang="en-US" sz="6600" b="1" dirty="0">
              <a:solidFill>
                <a:srgbClr val="002060"/>
              </a:solidFill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304129" y="5273016"/>
            <a:ext cx="474055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+mn-ea"/>
                <a:ea typeface="+mn-ea"/>
              </a:rPr>
              <a:t>选自</a:t>
            </a:r>
            <a:r>
              <a:rPr lang="en-US" altLang="zh-CN" sz="3200" b="1" dirty="0" smtClean="0">
                <a:latin typeface="+mn-ea"/>
                <a:ea typeface="+mn-ea"/>
              </a:rPr>
              <a:t>《</a:t>
            </a:r>
            <a:r>
              <a:rPr lang="zh-CN" altLang="en-US" sz="3200" b="1" dirty="0" smtClean="0">
                <a:latin typeface="+mn-ea"/>
                <a:ea typeface="+mn-ea"/>
              </a:rPr>
              <a:t>多维阅读第</a:t>
            </a:r>
            <a:r>
              <a:rPr lang="en-US" altLang="zh-CN" sz="3200" b="1" dirty="0" smtClean="0">
                <a:latin typeface="+mn-ea"/>
                <a:ea typeface="+mn-ea"/>
              </a:rPr>
              <a:t>12</a:t>
            </a:r>
            <a:r>
              <a:rPr lang="zh-CN" altLang="en-US" sz="3200" b="1" dirty="0" smtClean="0">
                <a:latin typeface="+mn-ea"/>
                <a:ea typeface="+mn-ea"/>
              </a:rPr>
              <a:t>级</a:t>
            </a:r>
            <a:r>
              <a:rPr lang="en-US" altLang="zh-CN" sz="3200" b="1" dirty="0" smtClean="0">
                <a:latin typeface="+mn-ea"/>
                <a:ea typeface="+mn-ea"/>
              </a:rPr>
              <a:t>》</a:t>
            </a:r>
            <a:endParaRPr lang="zh-CN" altLang="en-US" sz="32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91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7109" y="1689734"/>
            <a:ext cx="9272408" cy="89841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Comic Sans MS" pitchFamily="66" charset="0"/>
              </a:rPr>
              <a:t>    </a:t>
            </a:r>
            <a:r>
              <a:rPr lang="en-US" altLang="zh-CN" sz="3600" dirty="0">
                <a:latin typeface="Comic Sans MS" pitchFamily="66" charset="0"/>
              </a:rPr>
              <a:t>Choose one word and share </a:t>
            </a:r>
            <a:r>
              <a:rPr lang="en-US" altLang="zh-CN" sz="3600" dirty="0" smtClean="0">
                <a:latin typeface="Comic Sans MS" pitchFamily="66" charset="0"/>
              </a:rPr>
              <a:t>it with  </a:t>
            </a:r>
            <a:r>
              <a:rPr lang="en-US" altLang="zh-CN" sz="3600" dirty="0">
                <a:latin typeface="Comic Sans MS" pitchFamily="66" charset="0"/>
              </a:rPr>
              <a:t>others.</a:t>
            </a:r>
            <a:endParaRPr lang="zh-CN" altLang="en-US" dirty="0">
              <a:latin typeface="Comic Sans MS" pitchFamily="6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1699" y="2588144"/>
            <a:ext cx="4926843" cy="370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文本框 6"/>
          <p:cNvSpPr txBox="1"/>
          <p:nvPr/>
        </p:nvSpPr>
        <p:spPr>
          <a:xfrm>
            <a:off x="4491783" y="643991"/>
            <a:ext cx="3546677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Word Master</a:t>
            </a:r>
            <a:endParaRPr lang="zh-CN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058467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31942" t="24353" r="30800" b="13395"/>
          <a:stretch/>
        </p:blipFill>
        <p:spPr>
          <a:xfrm>
            <a:off x="3391094" y="1543050"/>
            <a:ext cx="5276655" cy="53149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20028" y="242472"/>
            <a:ext cx="9200372" cy="1200329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Complete the </a:t>
            </a:r>
            <a:r>
              <a:rPr lang="en-US" altLang="zh-CN" sz="3600" b="1" dirty="0"/>
              <a:t>flow diagram </a:t>
            </a:r>
            <a:r>
              <a:rPr lang="en-US" altLang="zh-CN" sz="3600" b="1" dirty="0" smtClean="0"/>
              <a:t>and </a:t>
            </a:r>
            <a:r>
              <a:rPr lang="en-US" altLang="zh-CN" sz="3600" b="1" dirty="0"/>
              <a:t>try to tell the story according to it. 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19291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21080" y="334611"/>
            <a:ext cx="10820654" cy="1200329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3600" b="1" dirty="0"/>
              <a:t>Choose one part of the story that you are interested in, </a:t>
            </a:r>
          </a:p>
          <a:p>
            <a:r>
              <a:rPr lang="en-US" altLang="zh-CN" sz="3600" b="1" dirty="0"/>
              <a:t>and read it </a:t>
            </a:r>
            <a:r>
              <a:rPr lang="en-US" altLang="zh-CN" sz="3600" b="1" dirty="0" smtClean="0"/>
              <a:t>in the class. </a:t>
            </a:r>
            <a:endParaRPr lang="zh-CN" altLang="en-US" sz="36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4362594" y="2931248"/>
            <a:ext cx="341913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/>
              <a:t>使用故事书封面清晰大图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5500" y="1742785"/>
            <a:ext cx="7515225" cy="459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798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527251"/>
              </p:ext>
            </p:extLst>
          </p:nvPr>
        </p:nvGraphicFramePr>
        <p:xfrm>
          <a:off x="1712594" y="1871599"/>
          <a:ext cx="8701405" cy="3840480"/>
        </p:xfrm>
        <a:graphic>
          <a:graphicData uri="http://schemas.openxmlformats.org/drawingml/2006/table">
            <a:tbl>
              <a:tblPr firstRow="1" firstCol="1" bandRow="1"/>
              <a:tblGrid>
                <a:gridCol w="1926425">
                  <a:extLst>
                    <a:ext uri="{9D8B030D-6E8A-4147-A177-3AD203B41FA5}">
                      <a16:colId xmlns:a16="http://schemas.microsoft.com/office/drawing/2014/main" xmlns="" val="1331372655"/>
                    </a:ext>
                  </a:extLst>
                </a:gridCol>
                <a:gridCol w="6774980">
                  <a:extLst>
                    <a:ext uri="{9D8B030D-6E8A-4147-A177-3AD203B41FA5}">
                      <a16:colId xmlns:a16="http://schemas.microsoft.com/office/drawing/2014/main" xmlns="" val="36182961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kern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Imagine 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you </a:t>
                      </a:r>
                      <a:r>
                        <a:rPr lang="en-US" altLang="zh-CN" sz="2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were</a:t>
                      </a:r>
                      <a:r>
                        <a:rPr lang="en-US" sz="2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 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the mum, please tell the story to your classmates. You can begin like this: </a:t>
                      </a:r>
                      <a:endParaRPr lang="en-US" sz="2400" kern="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黑体" panose="02010609060101010101" pitchFamily="49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My 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daughter</a:t>
                      </a:r>
                      <a:r>
                        <a:rPr lang="en-US" sz="2400" kern="0" dirty="0"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s room was always untidy. One day, I came back home and saw her things on the floor. I </a:t>
                      </a:r>
                      <a:r>
                        <a:rPr lang="en-US" sz="2400" kern="0" dirty="0" smtClean="0"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altLang="zh-CN" sz="2400" kern="100" dirty="0" smtClean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altLang="zh-CN" sz="2400" kern="100" dirty="0" smtClean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黑体" panose="02010609060101010101" pitchFamily="49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150151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3876222" y="717976"/>
            <a:ext cx="3669723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Think and say</a:t>
            </a:r>
            <a:endParaRPr lang="zh-CN" altLang="en-US" sz="4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134" y="2113704"/>
            <a:ext cx="17526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" y="0"/>
            <a:ext cx="1505641" cy="127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898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442001"/>
              </p:ext>
            </p:extLst>
          </p:nvPr>
        </p:nvGraphicFramePr>
        <p:xfrm>
          <a:off x="1591628" y="2164239"/>
          <a:ext cx="9108122" cy="3840480"/>
        </p:xfrm>
        <a:graphic>
          <a:graphicData uri="http://schemas.openxmlformats.org/drawingml/2006/table">
            <a:tbl>
              <a:tblPr firstRow="1" firstCol="1" bandRow="1"/>
              <a:tblGrid>
                <a:gridCol w="2016469">
                  <a:extLst>
                    <a:ext uri="{9D8B030D-6E8A-4147-A177-3AD203B41FA5}">
                      <a16:colId xmlns:a16="http://schemas.microsoft.com/office/drawing/2014/main" xmlns="" val="2927538203"/>
                    </a:ext>
                  </a:extLst>
                </a:gridCol>
                <a:gridCol w="7091653">
                  <a:extLst>
                    <a:ext uri="{9D8B030D-6E8A-4147-A177-3AD203B41FA5}">
                      <a16:colId xmlns:a16="http://schemas.microsoft.com/office/drawing/2014/main" xmlns="" val="2726205646"/>
                    </a:ext>
                  </a:extLst>
                </a:gridCol>
              </a:tblGrid>
              <a:tr h="17644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Imagine 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you </a:t>
                      </a:r>
                      <a:r>
                        <a:rPr lang="en-US" sz="2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were 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Tom, please tell the story to your classmates. You can begin like this: </a:t>
                      </a:r>
                      <a:endParaRPr lang="en-US" sz="2400" kern="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黑体" panose="02010609060101010101" pitchFamily="49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One 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day, I came back home and found a lot of my sister</a:t>
                      </a:r>
                      <a:r>
                        <a:rPr lang="en-US" sz="2400" kern="0" dirty="0"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黑体" panose="02010609060101010101" pitchFamily="49" charset="-122"/>
                        </a:rPr>
                        <a:t>s clothes were on the lawn</a:t>
                      </a:r>
                      <a:r>
                        <a:rPr lang="en-US" sz="2400" kern="0" dirty="0" smtClean="0">
                          <a:effectLst/>
                          <a:latin typeface="Cambria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altLang="zh-CN" sz="2400" kern="0" dirty="0" smtClean="0">
                        <a:effectLst/>
                        <a:latin typeface="Cambria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altLang="zh-CN" sz="2400" kern="0" dirty="0" smtClean="0">
                        <a:effectLst/>
                        <a:latin typeface="Cambria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0108345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876222" y="717976"/>
            <a:ext cx="3669723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Think and say</a:t>
            </a:r>
            <a:endParaRPr lang="zh-CN" altLang="en-US" sz="4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4" y="28574"/>
            <a:ext cx="1232867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41" y="2328068"/>
            <a:ext cx="1558467" cy="13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405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Imagine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were Tom. Would you have a better way to help your sister? </a:t>
            </a:r>
          </a:p>
          <a:p>
            <a:endParaRPr lang="zh-CN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a good idea. I …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58722" y="723517"/>
            <a:ext cx="4543936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Discuss in groups</a:t>
            </a:r>
            <a:endParaRPr lang="zh-CN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83785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rgbClr val="0066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Option 1</a:t>
            </a:r>
            <a:r>
              <a:rPr lang="en-US" altLang="zh-CN" sz="28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Tell the story “Fussy Ferret” to your parents.</a:t>
            </a:r>
          </a:p>
          <a:p>
            <a:endParaRPr lang="zh-CN" altLang="zh-CN" sz="28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altLang="zh-CN" sz="2800" b="1" dirty="0" smtClean="0">
                <a:solidFill>
                  <a:srgbClr val="0066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Option 2</a:t>
            </a:r>
            <a:r>
              <a:rPr lang="en-US" altLang="zh-CN" sz="28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Think about some good ways to keep your house tidy and clean. Share </a:t>
            </a:r>
            <a:r>
              <a:rPr lang="en-US" altLang="zh-CN" sz="28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them with </a:t>
            </a:r>
            <a:r>
              <a:rPr lang="en-US" altLang="zh-CN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your classmates.</a:t>
            </a:r>
          </a:p>
          <a:p>
            <a:endParaRPr lang="zh-CN" altLang="zh-CN" sz="28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altLang="zh-CN" sz="2800" b="1" dirty="0" smtClean="0">
                <a:solidFill>
                  <a:srgbClr val="0066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Option 3</a:t>
            </a:r>
            <a:r>
              <a:rPr lang="en-US" altLang="zh-CN" sz="28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Write a story about how you keep a good habit or change a bad habit.</a:t>
            </a:r>
            <a:endParaRPr lang="zh-CN" altLang="en-US" sz="28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85657" y="741226"/>
            <a:ext cx="5659626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 smtClean="0"/>
              <a:t>Assignment  </a:t>
            </a:r>
            <a:r>
              <a:rPr lang="en-US" altLang="zh-CN" sz="3200" dirty="0" smtClean="0"/>
              <a:t>(</a:t>
            </a:r>
            <a:r>
              <a:rPr lang="en-US" altLang="zh-CN" sz="3200" dirty="0"/>
              <a:t>Choose one)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29026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 descr="https://timgsa.baidu.com/timg?image&amp;quality=80&amp;size=b9999_10000&amp;sec=1537097003822&amp;di=0dec9a5eebc724f67f9f4b2b34ce142d&amp;imgtype=0&amp;src=http%3A%2F%2Fimage.tupian114.com%2F20121107%2F085005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5"/>
          <a:stretch/>
        </p:blipFill>
        <p:spPr bwMode="auto">
          <a:xfrm>
            <a:off x="0" y="-43228"/>
            <a:ext cx="12114380" cy="69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33873" y="775884"/>
            <a:ext cx="37494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/>
              <a:t>Thank you!</a:t>
            </a:r>
            <a:endParaRPr lang="zh-CN" alt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8916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10350" y="2090307"/>
            <a:ext cx="5581650" cy="328698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Where is the girl? </a:t>
            </a:r>
          </a:p>
          <a:p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is on her head / arm / shoulder?</a:t>
            </a:r>
          </a:p>
          <a:p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What do you think of her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her room?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98802" y="287024"/>
            <a:ext cx="7412414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Look at the </a:t>
            </a:r>
            <a:r>
              <a:rPr lang="en-US" altLang="zh-CN" sz="4800" b="1" dirty="0" smtClean="0"/>
              <a:t>cover </a:t>
            </a:r>
            <a:r>
              <a:rPr lang="en-US" altLang="zh-CN" sz="4800" b="1" dirty="0"/>
              <a:t>and guess.</a:t>
            </a:r>
            <a:endParaRPr lang="zh-CN" altLang="en-US" sz="4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4500"/>
            <a:ext cx="6276976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61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19015" y="2517913"/>
            <a:ext cx="7162800" cy="4362230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What does “fussy ferret” mean?</a:t>
            </a:r>
          </a:p>
          <a:p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do you think the story is going to be about?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739572" y="247267"/>
            <a:ext cx="7051033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Look at the title and guess.</a:t>
            </a:r>
            <a:endParaRPr lang="zh-CN" altLang="en-US" sz="48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097280" y="1179882"/>
            <a:ext cx="2477345" cy="646331"/>
          </a:xfrm>
          <a:prstGeom prst="rect">
            <a:avLst/>
          </a:prstGeom>
          <a:noFill/>
          <a:ln w="2222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3600" b="1" dirty="0"/>
              <a:t>Fussy Ferret</a:t>
            </a:r>
            <a:endParaRPr lang="zh-CN" alt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t="3282" r="11232" b="4419"/>
          <a:stretch/>
        </p:blipFill>
        <p:spPr bwMode="auto">
          <a:xfrm>
            <a:off x="1298713" y="2517913"/>
            <a:ext cx="2769704" cy="269019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23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How many main characters are there?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Who are they?</a:t>
            </a: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 “fussy ferret” in the story? </a:t>
            </a: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Why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 the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girl describe her mum as a “fussy ferret” 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85572" y="285367"/>
            <a:ext cx="7241598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Read the story and answer. </a:t>
            </a:r>
            <a:endParaRPr lang="zh-CN" altLang="en-US" sz="48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1379395" y="3335600"/>
            <a:ext cx="5416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The girl, </a:t>
            </a:r>
            <a:r>
              <a:rPr lang="en-US" altLang="zh-CN" sz="28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Mum</a:t>
            </a:r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, </a:t>
            </a:r>
            <a:r>
              <a:rPr lang="en-US" altLang="zh-CN" sz="28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Dad </a:t>
            </a:r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and </a:t>
            </a:r>
            <a:r>
              <a:rPr lang="en-US" altLang="zh-CN" sz="28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Tom</a:t>
            </a:r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.</a:t>
            </a:r>
            <a:endParaRPr lang="zh-CN" altLang="en-US" sz="28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033" y="2328354"/>
            <a:ext cx="110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Four.</a:t>
            </a:r>
            <a:endParaRPr lang="zh-CN" altLang="en-US" sz="28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79395" y="4326580"/>
            <a:ext cx="287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The girl’s mum.</a:t>
            </a:r>
            <a:endParaRPr lang="zh-CN" altLang="en-US" sz="28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79395" y="5372897"/>
            <a:ext cx="10154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She liked </a:t>
            </a:r>
            <a:r>
              <a:rPr lang="en-US" altLang="zh-CN" sz="28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everything </a:t>
            </a:r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to be tidy and </a:t>
            </a:r>
            <a:r>
              <a:rPr lang="en-US" altLang="zh-CN" sz="28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couldn’t stand it when it wasn’t.</a:t>
            </a:r>
            <a:endParaRPr lang="zh-CN" altLang="en-US" sz="28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2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14436" y="1771651"/>
            <a:ext cx="10058400" cy="2580216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How did the girl feel when her room was messy?</a:t>
            </a:r>
          </a:p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did Tom think of his sister’s habit?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85572" y="285367"/>
            <a:ext cx="7387920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Read </a:t>
            </a:r>
            <a:r>
              <a:rPr lang="en-US" altLang="zh-CN" sz="4800" b="1" dirty="0" smtClean="0"/>
              <a:t>pages </a:t>
            </a:r>
            <a:r>
              <a:rPr lang="en-US" altLang="zh-CN" sz="4800" b="1" dirty="0"/>
              <a:t>2-7 and answer. </a:t>
            </a:r>
            <a:endParaRPr lang="zh-CN" altLang="en-US" sz="48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3675652" y="2296312"/>
            <a:ext cx="7327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She felt as </a:t>
            </a:r>
            <a:r>
              <a:rPr lang="en-US" altLang="zh-CN" sz="2800" b="1" dirty="0" err="1">
                <a:solidFill>
                  <a:srgbClr val="0066FF"/>
                </a:solidFill>
                <a:latin typeface="Comic Sans MS" panose="030F0702030302020204" pitchFamily="66" charset="0"/>
              </a:rPr>
              <a:t>cosy</a:t>
            </a:r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 as a cat in a cupboard.</a:t>
            </a:r>
            <a:endParaRPr lang="zh-CN" altLang="en-US" sz="28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09002" y="3516503"/>
            <a:ext cx="4270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He thought it was bad.</a:t>
            </a:r>
            <a:endParaRPr lang="zh-CN" altLang="en-US" sz="28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云形标注 6"/>
          <p:cNvSpPr/>
          <p:nvPr/>
        </p:nvSpPr>
        <p:spPr>
          <a:xfrm>
            <a:off x="7033238" y="3778113"/>
            <a:ext cx="4602035" cy="2043404"/>
          </a:xfrm>
          <a:prstGeom prst="cloudCallout">
            <a:avLst>
              <a:gd name="adj1" fmla="val -69465"/>
              <a:gd name="adj2" fmla="val 62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/>
              <a:t>What’s your opinion then?</a:t>
            </a:r>
            <a:endParaRPr lang="zh-CN" alt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711188"/>
            <a:ext cx="2809874" cy="413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423" y="3623613"/>
            <a:ext cx="3646577" cy="268605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82980" y="1824447"/>
            <a:ext cx="10058400" cy="4485216"/>
          </a:xfrm>
        </p:spPr>
        <p:txBody>
          <a:bodyPr/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What did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Mum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girl’s things on the floor?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/>
          </a:p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did Tom do with them then?</a:t>
            </a:r>
          </a:p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What did the girl do when she came back home?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85572" y="285367"/>
            <a:ext cx="7700506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Read </a:t>
            </a:r>
            <a:r>
              <a:rPr lang="en-US" altLang="zh-CN" sz="4800" b="1" dirty="0" smtClean="0"/>
              <a:t>p</a:t>
            </a:r>
            <a:r>
              <a:rPr lang="en-US" altLang="zh-CN" sz="4800" b="1" dirty="0" smtClean="0"/>
              <a:t>ages </a:t>
            </a:r>
            <a:r>
              <a:rPr lang="en-US" altLang="zh-CN" sz="4800" b="1" dirty="0"/>
              <a:t>8-15 and </a:t>
            </a:r>
            <a:r>
              <a:rPr lang="en-US" altLang="zh-CN" sz="4800" b="1" dirty="0" smtClean="0"/>
              <a:t>answer. </a:t>
            </a:r>
            <a:endParaRPr lang="zh-CN" altLang="en-US" sz="48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1390645" y="2537092"/>
            <a:ext cx="10801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She threw everything that was on the floor out the window.</a:t>
            </a:r>
            <a:endParaRPr lang="zh-CN" altLang="en-US" sz="28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0645" y="4012531"/>
            <a:ext cx="6210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He made a garage </a:t>
            </a:r>
            <a:r>
              <a:rPr lang="en-US" altLang="zh-CN" sz="2800" b="1" dirty="0" smtClean="0">
                <a:solidFill>
                  <a:srgbClr val="0066FF"/>
                </a:solidFill>
                <a:latin typeface="Comic Sans MS" panose="030F0702030302020204" pitchFamily="66" charset="0"/>
              </a:rPr>
              <a:t>sale and sold almost everything.</a:t>
            </a:r>
            <a:endParaRPr lang="zh-CN" altLang="en-US" sz="28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77521" y="5712835"/>
            <a:ext cx="5020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She shouted and screamed.</a:t>
            </a:r>
            <a:endParaRPr lang="zh-CN" altLang="en-US" sz="28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9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71661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happened to the girl at last?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85572" y="285367"/>
            <a:ext cx="8013091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Read </a:t>
            </a:r>
            <a:r>
              <a:rPr lang="en-US" altLang="zh-CN" sz="4800" b="1" dirty="0" smtClean="0"/>
              <a:t>pages </a:t>
            </a:r>
            <a:r>
              <a:rPr lang="en-US" altLang="zh-CN" sz="4800" b="1" dirty="0"/>
              <a:t>16-17 and answer. </a:t>
            </a:r>
            <a:endParaRPr lang="zh-CN" altLang="en-US" sz="48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1154430" y="2634581"/>
            <a:ext cx="83231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She became a fussy ferret just like her mum.</a:t>
            </a:r>
          </a:p>
          <a:p>
            <a:endParaRPr lang="en-US" altLang="zh-CN" sz="28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b="1" dirty="0">
                <a:solidFill>
                  <a:srgbClr val="0066FF"/>
                </a:solidFill>
                <a:latin typeface="Comic Sans MS" panose="030F0702030302020204" pitchFamily="66" charset="0"/>
              </a:rPr>
              <a:t>She was never so untidy again.</a:t>
            </a:r>
            <a:endParaRPr lang="zh-CN" altLang="en-US" sz="28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7542" y="1743101"/>
            <a:ext cx="21717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5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07856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think the idea of the garage sale worked well?  </a:t>
            </a:r>
          </a:p>
          <a:p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Why?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58722" y="723517"/>
            <a:ext cx="4543936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Discuss in groups</a:t>
            </a:r>
            <a:endParaRPr lang="zh-CN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066014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/>
          </p:cNvSpPr>
          <p:nvPr/>
        </p:nvSpPr>
        <p:spPr>
          <a:xfrm>
            <a:off x="2480310" y="1721666"/>
            <a:ext cx="7914005" cy="1322705"/>
          </a:xfrm>
          <a:prstGeom prst="rect">
            <a:avLst/>
          </a:prstGeom>
          <a:noFill/>
          <a:ln w="0" cap="flat" cmpd="sng">
            <a:solidFill>
              <a:srgbClr val="C2DAEF">
                <a:alpha val="100000"/>
              </a:srgbClr>
            </a:solidFill>
            <a:prstDash val="solid"/>
          </a:ln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cap="none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</a:rPr>
              <a:t>The words  </a:t>
            </a:r>
            <a:endParaRPr lang="ko-KR" altLang="en-US" sz="4000" b="1" cap="none" dirty="0">
              <a:latin typeface="Calibri" charset="0"/>
              <a:ea typeface="Calibri" charset="0"/>
            </a:endParaRPr>
          </a:p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cap="none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</a:rPr>
              <a:t>        we would like to remember! </a:t>
            </a:r>
            <a:endParaRPr lang="ko-KR" altLang="en-US" sz="4000" b="1" cap="none" dirty="0">
              <a:latin typeface="Calibri" charset="0"/>
              <a:ea typeface="Calibri" charset="0"/>
            </a:endParaRPr>
          </a:p>
        </p:txBody>
      </p:sp>
      <p:sp>
        <p:nvSpPr>
          <p:cNvPr id="15" name="文本框 14"/>
          <p:cNvSpPr txBox="1">
            <a:spLocks/>
          </p:cNvSpPr>
          <p:nvPr/>
        </p:nvSpPr>
        <p:spPr>
          <a:xfrm>
            <a:off x="3074035" y="3083560"/>
            <a:ext cx="7105015" cy="2553335"/>
          </a:xfrm>
          <a:prstGeom prst="rect">
            <a:avLst/>
          </a:prstGeom>
          <a:noFill/>
        </p:spPr>
        <p:txBody>
          <a:bodyPr vert="horz" wrap="none" lIns="91440" tIns="45720" rIns="91440" bIns="45720" numCol="1" anchor="t">
            <a:spAutoFit/>
          </a:bodyPr>
          <a:lstStyle/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en-US" altLang="ko-KR" sz="4000" b="0" cap="none" dirty="0">
                <a:latin typeface="Calibri" charset="0"/>
                <a:ea typeface="Calibri" charset="0"/>
              </a:rPr>
              <a:t>The </a:t>
            </a:r>
            <a:r>
              <a:rPr lang="en-US" altLang="ko-KR" sz="4000" b="1" cap="none" dirty="0">
                <a:solidFill>
                  <a:srgbClr val="FF0000"/>
                </a:solidFill>
                <a:latin typeface="Calibri" charset="0"/>
                <a:ea typeface="Calibri" charset="0"/>
              </a:rPr>
              <a:t>page</a:t>
            </a:r>
            <a:r>
              <a:rPr lang="en-US" altLang="ko-KR" sz="4000" b="0" cap="none" dirty="0">
                <a:latin typeface="Calibri" charset="0"/>
                <a:ea typeface="Calibri" charset="0"/>
              </a:rPr>
              <a:t> of the word on.</a:t>
            </a:r>
            <a:endParaRPr lang="ko-KR" altLang="en-US" sz="4000" b="0" cap="none" dirty="0">
              <a:latin typeface="Calibri" charset="0"/>
              <a:ea typeface="Calibri" charset="0"/>
            </a:endParaRPr>
          </a:p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en-US" altLang="ko-KR" sz="4000" b="0" cap="none" dirty="0">
                <a:latin typeface="Calibri" charset="0"/>
                <a:ea typeface="Calibri" charset="0"/>
              </a:rPr>
              <a:t>The </a:t>
            </a:r>
            <a:r>
              <a:rPr lang="en-US" altLang="ko-KR" sz="4000" b="1" cap="none" dirty="0">
                <a:solidFill>
                  <a:srgbClr val="FF0000"/>
                </a:solidFill>
                <a:latin typeface="Calibri" charset="0"/>
                <a:ea typeface="Calibri" charset="0"/>
              </a:rPr>
              <a:t>pronunciation</a:t>
            </a:r>
            <a:r>
              <a:rPr lang="en-US" altLang="ko-KR" sz="4000" b="0" cap="none" dirty="0">
                <a:latin typeface="Calibri" charset="0"/>
                <a:ea typeface="Calibri" charset="0"/>
              </a:rPr>
              <a:t> of the word.</a:t>
            </a:r>
            <a:endParaRPr lang="ko-KR" altLang="en-US" sz="4000" b="0" cap="none" dirty="0">
              <a:latin typeface="Calibri" charset="0"/>
              <a:ea typeface="Calibri" charset="0"/>
            </a:endParaRPr>
          </a:p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en-US" altLang="ko-KR" sz="4000" b="0" cap="none" dirty="0">
                <a:latin typeface="Calibri" charset="0"/>
                <a:ea typeface="Calibri" charset="0"/>
              </a:rPr>
              <a:t>The </a:t>
            </a:r>
            <a:r>
              <a:rPr lang="en-US" altLang="ko-KR" sz="4000" b="1" cap="none" dirty="0">
                <a:solidFill>
                  <a:srgbClr val="FF0000"/>
                </a:solidFill>
                <a:latin typeface="Calibri" charset="0"/>
                <a:ea typeface="Calibri" charset="0"/>
              </a:rPr>
              <a:t>meaning</a:t>
            </a:r>
            <a:r>
              <a:rPr lang="en-US" altLang="ko-KR" sz="4000" b="0" cap="none" dirty="0">
                <a:latin typeface="Calibri" charset="0"/>
                <a:ea typeface="Calibri" charset="0"/>
              </a:rPr>
              <a:t> of the word.</a:t>
            </a:r>
            <a:endParaRPr lang="ko-KR" altLang="en-US" sz="4000" b="0" cap="none" dirty="0">
              <a:latin typeface="Calibri" charset="0"/>
              <a:ea typeface="Calibri" charset="0"/>
            </a:endParaRPr>
          </a:p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en-US" altLang="ko-KR" sz="4000" b="0" cap="none" dirty="0">
                <a:latin typeface="Calibri" charset="0"/>
                <a:ea typeface="Calibri" charset="0"/>
              </a:rPr>
              <a:t>Show us an </a:t>
            </a:r>
            <a:r>
              <a:rPr lang="en-US" altLang="ko-KR" sz="4000" b="1" cap="none" dirty="0">
                <a:solidFill>
                  <a:srgbClr val="FF0000"/>
                </a:solidFill>
                <a:latin typeface="Calibri" charset="0"/>
                <a:ea typeface="Calibri" charset="0"/>
              </a:rPr>
              <a:t>example</a:t>
            </a:r>
            <a:r>
              <a:rPr lang="en-US" altLang="ko-KR" sz="4000" b="0" cap="none" dirty="0">
                <a:latin typeface="Calibri" charset="0"/>
                <a:ea typeface="Calibri" charset="0"/>
              </a:rPr>
              <a:t>.</a:t>
            </a:r>
            <a:endParaRPr lang="ko-KR" altLang="en-US" sz="2800" b="0" cap="none" dirty="0">
              <a:latin typeface="Calibri" charset="0"/>
              <a:ea typeface="Calibri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91783" y="643991"/>
            <a:ext cx="3546677" cy="83099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4800" b="1" dirty="0"/>
              <a:t>Word Master</a:t>
            </a:r>
            <a:endParaRPr lang="zh-CN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1299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TM02900769[[fn=回顾]]</Template>
  <TotalTime>353</TotalTime>
  <Words>636</Words>
  <Application>Microsoft Office PowerPoint</Application>
  <PresentationFormat>自定义</PresentationFormat>
  <Paragraphs>89</Paragraphs>
  <Slides>17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回顾</vt:lpstr>
      <vt:lpstr>Fussy Ferret 洁癖老妈邋遢娃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Choose one word and share it with  others.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Fussy Ferret</dc:title>
  <dc:creator>Lucy</dc:creator>
  <cp:lastModifiedBy>fltrp</cp:lastModifiedBy>
  <cp:revision>96</cp:revision>
  <dcterms:created xsi:type="dcterms:W3CDTF">2018-09-10T01:37:59Z</dcterms:created>
  <dcterms:modified xsi:type="dcterms:W3CDTF">2019-01-31T03:19:33Z</dcterms:modified>
</cp:coreProperties>
</file>