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notesMasterIdLst>
    <p:notesMasterId r:id="rId23"/>
  </p:notesMasterIdLst>
  <p:sldIdLst>
    <p:sldId id="314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6" r:id="rId15"/>
    <p:sldId id="307" r:id="rId16"/>
    <p:sldId id="308" r:id="rId17"/>
    <p:sldId id="309" r:id="rId18"/>
    <p:sldId id="305" r:id="rId19"/>
    <p:sldId id="310" r:id="rId20"/>
    <p:sldId id="311" r:id="rId21"/>
    <p:sldId id="312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28"/>
    <p:restoredTop sz="94643"/>
  </p:normalViewPr>
  <p:slideViewPr>
    <p:cSldViewPr snapToGrid="0" snapToObjects="1">
      <p:cViewPr>
        <p:scale>
          <a:sx n="87" d="100"/>
          <a:sy n="87" d="100"/>
        </p:scale>
        <p:origin x="-21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075F2-A8FA-6547-9801-987CB8BBA1D3}" type="datetimeFigureOut">
              <a:rPr kumimoji="1" lang="zh-CN" altLang="en-US" smtClean="0"/>
              <a:t>2019/1/31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8158C-BA3A-FA4B-905D-92CB90B7B1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6940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158C-BA3A-FA4B-905D-92CB90B7B1D3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8914-A90A-5344-8E93-535BEEE9595A}" type="datetimeFigureOut">
              <a:rPr kumimoji="1" lang="zh-CN" altLang="en-US" smtClean="0"/>
              <a:t>2019/1/31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7FD-CD24-8A46-8612-E0EC6B308AA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8914-A90A-5344-8E93-535BEEE9595A}" type="datetimeFigureOut">
              <a:rPr kumimoji="1" lang="zh-CN" altLang="en-US" smtClean="0"/>
              <a:t>2019/1/31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7FD-CD24-8A46-8612-E0EC6B308AA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8914-A90A-5344-8E93-535BEEE9595A}" type="datetimeFigureOut">
              <a:rPr kumimoji="1" lang="zh-CN" altLang="en-US" smtClean="0"/>
              <a:t>2019/1/31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7FD-CD24-8A46-8612-E0EC6B308AA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8914-A90A-5344-8E93-535BEEE9595A}" type="datetimeFigureOut">
              <a:rPr kumimoji="1" lang="zh-CN" altLang="en-US" smtClean="0"/>
              <a:t>2019/1/31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7FD-CD24-8A46-8612-E0EC6B308AA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8914-A90A-5344-8E93-535BEEE9595A}" type="datetimeFigureOut">
              <a:rPr kumimoji="1" lang="zh-CN" altLang="en-US" smtClean="0"/>
              <a:t>2019/1/31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7FD-CD24-8A46-8612-E0EC6B308AA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8914-A90A-5344-8E93-535BEEE9595A}" type="datetimeFigureOut">
              <a:rPr kumimoji="1" lang="zh-CN" altLang="en-US" smtClean="0"/>
              <a:t>2019/1/31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7FD-CD24-8A46-8612-E0EC6B308AA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8914-A90A-5344-8E93-535BEEE9595A}" type="datetimeFigureOut">
              <a:rPr kumimoji="1" lang="zh-CN" altLang="en-US" smtClean="0"/>
              <a:t>2019/1/31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7FD-CD24-8A46-8612-E0EC6B308AA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8914-A90A-5344-8E93-535BEEE9595A}" type="datetimeFigureOut">
              <a:rPr kumimoji="1" lang="zh-CN" altLang="en-US" smtClean="0"/>
              <a:t>2019/1/31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7FD-CD24-8A46-8612-E0EC6B308AA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8914-A90A-5344-8E93-535BEEE9595A}" type="datetimeFigureOut">
              <a:rPr kumimoji="1" lang="zh-CN" altLang="en-US" smtClean="0"/>
              <a:t>2019/1/31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7FD-CD24-8A46-8612-E0EC6B308AA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8914-A90A-5344-8E93-535BEEE9595A}" type="datetimeFigureOut">
              <a:rPr kumimoji="1" lang="zh-CN" altLang="en-US" smtClean="0"/>
              <a:t>2019/1/31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7FD-CD24-8A46-8612-E0EC6B308AA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8914-A90A-5344-8E93-535BEEE9595A}" type="datetimeFigureOut">
              <a:rPr kumimoji="1" lang="zh-CN" altLang="en-US" smtClean="0"/>
              <a:t>2019/1/31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57FD-CD24-8A46-8612-E0EC6B308AA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C8914-A90A-5344-8E93-535BEEE9595A}" type="datetimeFigureOut">
              <a:rPr kumimoji="1" lang="zh-CN" altLang="en-US" smtClean="0"/>
              <a:t>2019/1/31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357FD-CD24-8A46-8612-E0EC6B308AA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1"/>
          <a:stretch>
            <a:fillRect/>
          </a:stretch>
        </p:blipFill>
        <p:spPr bwMode="auto">
          <a:xfrm>
            <a:off x="421341" y="367552"/>
            <a:ext cx="4679577" cy="649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29343" y="5039969"/>
            <a:ext cx="3889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选自</a:t>
            </a:r>
            <a:r>
              <a:rPr lang="en-US" altLang="zh-CN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《</a:t>
            </a:r>
            <a:r>
              <a:rPr lang="zh-CN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多维阅读第</a:t>
            </a:r>
            <a:r>
              <a:rPr lang="en-US" altLang="zh-CN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12</a:t>
            </a:r>
            <a:r>
              <a:rPr lang="zh-CN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级</a:t>
            </a:r>
            <a:r>
              <a:rPr lang="en-US" altLang="zh-CN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》</a:t>
            </a:r>
            <a:endParaRPr lang="zh-CN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62587" y="1521309"/>
            <a:ext cx="57502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Circus Performers</a:t>
            </a:r>
          </a:p>
          <a:p>
            <a:pPr algn="ctr"/>
            <a:r>
              <a:rPr lang="zh-CN" alt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马戏团演员的诞生</a:t>
            </a:r>
            <a:endParaRPr lang="zh-CN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96130" y="2595245"/>
            <a:ext cx="6436360" cy="112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en-US" altLang="zh-CN" sz="2800" kern="0" dirty="0">
                <a:latin typeface="Comic Sans MS" panose="030F0702030302020204" charset="0"/>
                <a:cs typeface="Times New Roman" panose="02020603050405020304" pitchFamily="18" charset="0"/>
              </a:rPr>
              <a:t>Why do you think some tricks might be extra dangerous?</a:t>
            </a:r>
            <a:endParaRPr lang="zh-CN" altLang="zh-CN" sz="2800" kern="100" dirty="0">
              <a:latin typeface="Comic Sans MS" panose="030F0702030302020204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96129" y="1617615"/>
            <a:ext cx="79504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charset="0"/>
              </a:rPr>
              <a:t>Read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charset="0"/>
              </a:rPr>
              <a:t>pages 16-17 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charset="0"/>
              </a:rPr>
              <a:t>and answer the question.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57885" y="1479550"/>
            <a:ext cx="3314700" cy="4156710"/>
            <a:chOff x="879" y="2375"/>
            <a:chExt cx="6184" cy="7457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8"/>
            <a:stretch>
              <a:fillRect/>
            </a:stretch>
          </p:blipFill>
          <p:spPr bwMode="auto">
            <a:xfrm>
              <a:off x="2521" y="2375"/>
              <a:ext cx="4542" cy="7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图片 4" descr="3_副本"/>
            <p:cNvPicPr>
              <a:picLocks noChangeAspect="1"/>
            </p:cNvPicPr>
            <p:nvPr/>
          </p:nvPicPr>
          <p:blipFill>
            <a:blip r:embed="rId3"/>
            <a:srcRect b="3662"/>
            <a:stretch>
              <a:fillRect/>
            </a:stretch>
          </p:blipFill>
          <p:spPr>
            <a:xfrm>
              <a:off x="879" y="2388"/>
              <a:ext cx="1848" cy="74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24798" y="77149"/>
            <a:ext cx="8514358" cy="6570929"/>
            <a:chOff x="-328888" y="952"/>
            <a:chExt cx="6999790" cy="6590016"/>
          </a:xfrm>
        </p:grpSpPr>
        <p:grpSp>
          <p:nvGrpSpPr>
            <p:cNvPr id="3" name="组合 2"/>
            <p:cNvGrpSpPr/>
            <p:nvPr/>
          </p:nvGrpSpPr>
          <p:grpSpPr>
            <a:xfrm>
              <a:off x="1214594" y="952"/>
              <a:ext cx="5456308" cy="6590016"/>
              <a:chOff x="-240826" y="952"/>
              <a:chExt cx="5456308" cy="6590016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-239343" y="229758"/>
                <a:ext cx="1118235" cy="518160"/>
              </a:xfrm>
              <a:prstGeom prst="rect">
                <a:avLst/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400" b="1" kern="1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How circuses have changed</a:t>
                </a:r>
                <a:endParaRPr lang="zh-CN" sz="1400" b="1" kern="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圆角矩形 6"/>
              <p:cNvSpPr/>
              <p:nvPr/>
            </p:nvSpPr>
            <p:spPr>
              <a:xfrm>
                <a:off x="1423467" y="952"/>
                <a:ext cx="3607206" cy="1019175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l">
                  <a:spcAft>
                    <a:spcPts val="0"/>
                  </a:spcAft>
                </a:pPr>
                <a:r>
                  <a:rPr lang="en-US" sz="1400" kern="1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1400" kern="1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oday, circuses are </a:t>
                </a:r>
                <a:r>
                  <a:rPr lang="en-US" sz="1400" kern="1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 </a:t>
                </a:r>
                <a:r>
                  <a:rPr lang="en-US" sz="14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mix of dance, acting, street </a:t>
                </a:r>
                <a:r>
                  <a:rPr lang="en-US" sz="1400" kern="1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entertainment </a:t>
                </a:r>
                <a:r>
                  <a:rPr lang="en-US" sz="14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and _______________.</a:t>
                </a:r>
                <a:endParaRPr lang="zh-CN" sz="1400" kern="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en-US" sz="14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Circuses have ______________________ all the time.</a:t>
                </a:r>
                <a:endParaRPr lang="zh-CN" sz="1400" kern="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" name="直接箭头连接符 7"/>
              <p:cNvCxnSpPr>
                <a:cxnSpLocks noChangeShapeType="1"/>
              </p:cNvCxnSpPr>
              <p:nvPr/>
            </p:nvCxnSpPr>
            <p:spPr bwMode="auto">
              <a:xfrm>
                <a:off x="1002717" y="510540"/>
                <a:ext cx="251460" cy="0"/>
              </a:xfrm>
              <a:prstGeom prst="straightConnector1">
                <a:avLst/>
              </a:prstGeom>
              <a:noFill/>
              <a:ln w="25400">
                <a:solidFill>
                  <a:srgbClr val="007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" name="矩形 8"/>
              <p:cNvSpPr/>
              <p:nvPr/>
            </p:nvSpPr>
            <p:spPr>
              <a:xfrm>
                <a:off x="-239343" y="1408303"/>
                <a:ext cx="1203960" cy="518160"/>
              </a:xfrm>
              <a:prstGeom prst="rect">
                <a:avLst/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sz="1400" b="1" kern="100" dirty="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How performers learn their tricks</a:t>
                </a:r>
                <a:endParaRPr lang="zh-CN" sz="1400" b="1" kern="10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-239343" y="2583180"/>
                <a:ext cx="1242060" cy="518160"/>
              </a:xfrm>
              <a:prstGeom prst="rect">
                <a:avLst/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endParaRPr lang="en-US" sz="1400" b="1" kern="1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1400" b="1" kern="1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Why </a:t>
                </a:r>
                <a:r>
                  <a:rPr lang="en-US" sz="1400" b="1" kern="100" dirty="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balance is important</a:t>
                </a:r>
                <a:endParaRPr lang="zh-CN" sz="1400" b="1" kern="10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1050" kern="1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zh-CN" sz="1050" kern="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-208863" y="3551891"/>
                <a:ext cx="1211580" cy="518160"/>
              </a:xfrm>
              <a:prstGeom prst="rect">
                <a:avLst/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400" b="1" kern="100" dirty="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Why timing is important</a:t>
                </a:r>
                <a:endParaRPr lang="zh-CN" sz="1400" b="1" kern="10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-184535" y="4636520"/>
                <a:ext cx="1226820" cy="822960"/>
              </a:xfrm>
              <a:prstGeom prst="rect">
                <a:avLst/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sz="1400" b="1" kern="100" dirty="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Why some performers need to be flexible</a:t>
                </a:r>
                <a:endParaRPr lang="zh-CN" sz="1400" b="1" kern="10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-240826" y="5966458"/>
                <a:ext cx="1409700" cy="518160"/>
              </a:xfrm>
              <a:prstGeom prst="rect">
                <a:avLst/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400" b="1" kern="100" dirty="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Why some tricks are extra </a:t>
                </a:r>
                <a:r>
                  <a:rPr lang="en-US" sz="1400" b="1" kern="1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dangerous</a:t>
                </a:r>
                <a:endParaRPr lang="zh-CN" sz="1400" b="1" kern="10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" name="直接箭头连接符 13"/>
              <p:cNvCxnSpPr>
                <a:cxnSpLocks noChangeShapeType="1"/>
              </p:cNvCxnSpPr>
              <p:nvPr/>
            </p:nvCxnSpPr>
            <p:spPr bwMode="auto">
              <a:xfrm>
                <a:off x="1043145" y="1714226"/>
                <a:ext cx="251460" cy="0"/>
              </a:xfrm>
              <a:prstGeom prst="straightConnector1">
                <a:avLst/>
              </a:prstGeom>
              <a:noFill/>
              <a:ln w="25400">
                <a:solidFill>
                  <a:srgbClr val="007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直接箭头连接符 14"/>
              <p:cNvCxnSpPr>
                <a:cxnSpLocks noChangeShapeType="1"/>
              </p:cNvCxnSpPr>
              <p:nvPr/>
            </p:nvCxnSpPr>
            <p:spPr bwMode="auto">
              <a:xfrm>
                <a:off x="1075953" y="2852953"/>
                <a:ext cx="251460" cy="0"/>
              </a:xfrm>
              <a:prstGeom prst="straightConnector1">
                <a:avLst/>
              </a:prstGeom>
              <a:noFill/>
              <a:ln w="25400">
                <a:solidFill>
                  <a:srgbClr val="007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直接箭头连接符 15"/>
              <p:cNvCxnSpPr>
                <a:cxnSpLocks noChangeShapeType="1"/>
              </p:cNvCxnSpPr>
              <p:nvPr/>
            </p:nvCxnSpPr>
            <p:spPr bwMode="auto">
              <a:xfrm>
                <a:off x="1067068" y="3810970"/>
                <a:ext cx="251460" cy="0"/>
              </a:xfrm>
              <a:prstGeom prst="straightConnector1">
                <a:avLst/>
              </a:prstGeom>
              <a:noFill/>
              <a:ln w="25400">
                <a:solidFill>
                  <a:srgbClr val="007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直接箭头连接符 16"/>
              <p:cNvCxnSpPr>
                <a:cxnSpLocks noChangeShapeType="1"/>
              </p:cNvCxnSpPr>
              <p:nvPr/>
            </p:nvCxnSpPr>
            <p:spPr bwMode="auto">
              <a:xfrm>
                <a:off x="1108129" y="5100123"/>
                <a:ext cx="251460" cy="0"/>
              </a:xfrm>
              <a:prstGeom prst="straightConnector1">
                <a:avLst/>
              </a:prstGeom>
              <a:noFill/>
              <a:ln w="25400">
                <a:solidFill>
                  <a:srgbClr val="007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直接箭头连接符 17"/>
              <p:cNvCxnSpPr>
                <a:cxnSpLocks noChangeShapeType="1"/>
              </p:cNvCxnSpPr>
              <p:nvPr/>
            </p:nvCxnSpPr>
            <p:spPr bwMode="auto">
              <a:xfrm>
                <a:off x="1172007" y="6263640"/>
                <a:ext cx="251460" cy="0"/>
              </a:xfrm>
              <a:prstGeom prst="straightConnector1">
                <a:avLst/>
              </a:prstGeom>
              <a:noFill/>
              <a:ln w="25400">
                <a:solidFill>
                  <a:srgbClr val="0070C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" name="圆角矩形 18"/>
              <p:cNvSpPr/>
              <p:nvPr/>
            </p:nvSpPr>
            <p:spPr>
              <a:xfrm>
                <a:off x="1442755" y="1196311"/>
                <a:ext cx="3587918" cy="1019175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4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Acting can be </a:t>
                </a:r>
                <a:r>
                  <a:rPr lang="en-US" sz="1400" kern="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______________, dangerous and takes a long _________ to learn. </a:t>
                </a:r>
                <a:endParaRPr lang="zh-CN" sz="1400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sz="1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The circus school teaches performers everything, among which </a:t>
                </a:r>
                <a:r>
                  <a:rPr lang="en-US" altLang="zh-CN" sz="1400" kern="1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"___________________" is </a:t>
                </a:r>
                <a:r>
                  <a:rPr lang="en-US" altLang="zh-CN" sz="1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the most important.</a:t>
                </a:r>
                <a:endParaRPr lang="zh-CN" altLang="zh-CN" sz="1400" kern="100" dirty="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1442755" y="2379910"/>
                <a:ext cx="3163976" cy="868680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l">
                  <a:spcAft>
                    <a:spcPts val="0"/>
                  </a:spcAft>
                </a:pPr>
                <a:r>
                  <a:rPr lang="en-US" sz="14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In the acts of balancing and spinning plates, and tightrope walking, performers are always ______________ things. It is very important.</a:t>
                </a:r>
                <a:endParaRPr lang="zh-CN" sz="1400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圆角矩形 20"/>
              <p:cNvSpPr/>
              <p:nvPr/>
            </p:nvSpPr>
            <p:spPr>
              <a:xfrm>
                <a:off x="1442755" y="3414729"/>
                <a:ext cx="3086100" cy="792480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r>
                  <a:rPr lang="en-US" sz="14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In the acts of flying trapeze, juggling, ________________is important.</a:t>
                </a:r>
                <a:r>
                  <a:rPr lang="zh-CN" sz="14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zh-CN" altLang="en-US" sz="1400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1442755" y="4439205"/>
                <a:ext cx="3772727" cy="1143512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l">
                  <a:spcAft>
                    <a:spcPts val="0"/>
                  </a:spcAft>
                </a:pPr>
                <a:r>
                  <a:rPr lang="en-US" sz="14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Some performers need to be able to bend, twist and stretch their body into many strange and ______________ shapes. </a:t>
                </a:r>
                <a:endParaRPr lang="zh-CN" sz="1400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en-US" sz="14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They train hard to make their bodies strong and ____________.</a:t>
                </a:r>
                <a:endParaRPr lang="zh-CN" sz="1400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圆角矩形 22"/>
              <p:cNvSpPr/>
              <p:nvPr/>
            </p:nvSpPr>
            <p:spPr>
              <a:xfrm>
                <a:off x="1509433" y="5707048"/>
                <a:ext cx="3706049" cy="883920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r>
                  <a:rPr lang="en-US" sz="14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Being a human cannonball or using silks are _______________. </a:t>
                </a:r>
                <a:endParaRPr lang="zh-CN" sz="1400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sz="14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Performers </a:t>
                </a:r>
                <a:r>
                  <a:rPr lang="en-US" sz="1400" kern="1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not </a:t>
                </a:r>
                <a:r>
                  <a:rPr lang="en-US" sz="14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only need to be clever, but also _________.</a:t>
                </a:r>
                <a:endParaRPr lang="zh-CN" sz="1400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-328888" y="3021862"/>
              <a:ext cx="937260" cy="62484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b="1" kern="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Circus Performers</a:t>
              </a:r>
              <a:endParaRPr lang="zh-CN" sz="16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左大括号 4"/>
            <p:cNvSpPr/>
            <p:nvPr/>
          </p:nvSpPr>
          <p:spPr>
            <a:xfrm>
              <a:off x="762426" y="510540"/>
              <a:ext cx="342900" cy="5715000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24" name="矩形 23"/>
          <p:cNvSpPr/>
          <p:nvPr/>
        </p:nvSpPr>
        <p:spPr>
          <a:xfrm>
            <a:off x="352425" y="2255778"/>
            <a:ext cx="28963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cs typeface="黑体" panose="02010609060101010101" pitchFamily="49" charset="-122"/>
              </a:rPr>
              <a:t>Try to use the mind map to introduce the important facts of circus performers.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52425" y="1092423"/>
            <a:ext cx="2404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Comic Sans MS" panose="030F0702030302020204" charset="0"/>
              </a:rPr>
              <a:t>Activity 1:</a:t>
            </a:r>
            <a:endParaRPr lang="zh-CN" altLang="en-US" sz="3600" dirty="0">
              <a:solidFill>
                <a:srgbClr val="FF0000"/>
              </a:solidFill>
              <a:latin typeface="Comic Sans MS" panose="030F070203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63615" y="2709545"/>
            <a:ext cx="5001260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>
                <a:latin typeface="Comic Sans MS" panose="030F0702030302020204" charset="0"/>
                <a:cs typeface="Times New Roman" panose="02020603050405020304" pitchFamily="18" charset="0"/>
              </a:rPr>
              <a:t>Why do many people believe it is cruel to make wild animals perform tricks?</a:t>
            </a:r>
            <a:endParaRPr lang="zh-CN" altLang="zh-CN" sz="3200" kern="100" dirty="0">
              <a:latin typeface="Comic Sans MS" panose="030F0702030302020204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39957" y="693607"/>
            <a:ext cx="2690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Comic Sans MS" panose="030F0702030302020204" charset="0"/>
              </a:rPr>
              <a:t>Read again.</a:t>
            </a:r>
            <a:endParaRPr lang="zh-CN" altLang="en-US" sz="3600" dirty="0">
              <a:solidFill>
                <a:srgbClr val="FF0000"/>
              </a:solidFill>
              <a:latin typeface="Comic Sans MS" panose="030F070203030202020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2078355"/>
            <a:ext cx="4788535" cy="290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7880" y="1861820"/>
            <a:ext cx="861377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 smtClean="0">
                <a:latin typeface="Comic Sans MS" panose="030F0702030302020204" charset="0"/>
                <a:cs typeface="Times New Roman" panose="02020603050405020304" pitchFamily="18" charset="0"/>
              </a:rPr>
              <a:t>How </a:t>
            </a:r>
            <a:r>
              <a:rPr lang="en-US" altLang="zh-CN" sz="2800" kern="0" dirty="0">
                <a:latin typeface="Comic Sans MS" panose="030F0702030302020204" charset="0"/>
                <a:cs typeface="Times New Roman" panose="02020603050405020304" pitchFamily="18" charset="0"/>
              </a:rPr>
              <a:t>do you know that some tricks are difficult?</a:t>
            </a:r>
          </a:p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 smtClean="0">
                <a:latin typeface="Comic Sans MS" panose="030F0702030302020204" charset="0"/>
                <a:cs typeface="Times New Roman" panose="02020603050405020304" pitchFamily="18" charset="0"/>
              </a:rPr>
              <a:t>Find </a:t>
            </a:r>
            <a:r>
              <a:rPr lang="en-US" altLang="zh-CN" sz="2800" kern="0" dirty="0">
                <a:latin typeface="Comic Sans MS" panose="030F0702030302020204" charset="0"/>
                <a:cs typeface="Times New Roman" panose="02020603050405020304" pitchFamily="18" charset="0"/>
              </a:rPr>
              <a:t>the words that make you think that.</a:t>
            </a:r>
            <a:endParaRPr lang="zh-CN" altLang="zh-CN" sz="3200" kern="100" dirty="0">
              <a:latin typeface="Comic Sans MS" panose="030F0702030302020204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9937" y="673922"/>
            <a:ext cx="2690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Comic Sans MS" panose="030F0702030302020204" charset="0"/>
              </a:rPr>
              <a:t>Read again.</a:t>
            </a:r>
            <a:endParaRPr lang="zh-CN" altLang="en-US" sz="3600" dirty="0">
              <a:solidFill>
                <a:srgbClr val="FF0000"/>
              </a:solidFill>
              <a:latin typeface="Comic Sans MS" panose="030F070203030202020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79" t="6106" r="21667" b="-12371"/>
          <a:stretch>
            <a:fillRect/>
          </a:stretch>
        </p:blipFill>
        <p:spPr bwMode="auto">
          <a:xfrm>
            <a:off x="289082" y="3803297"/>
            <a:ext cx="4205860" cy="2692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"/>
          <a:stretch>
            <a:fillRect/>
          </a:stretch>
        </p:blipFill>
        <p:spPr bwMode="auto">
          <a:xfrm>
            <a:off x="9584055" y="532765"/>
            <a:ext cx="1571625" cy="5793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82669" y="2865519"/>
            <a:ext cx="5068141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>
                <a:latin typeface="Comic Sans MS" panose="030F0702030302020204" charset="0"/>
                <a:cs typeface="Times New Roman" panose="02020603050405020304" pitchFamily="18" charset="0"/>
              </a:rPr>
              <a:t>What is the most important thing that a circus school teaches?</a:t>
            </a:r>
            <a:endParaRPr lang="zh-CN" altLang="zh-CN" sz="3200" kern="100" dirty="0">
              <a:latin typeface="Comic Sans MS" panose="030F0702030302020204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39652" y="473897"/>
            <a:ext cx="2690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Comic Sans MS" panose="030F0702030302020204" charset="0"/>
              </a:rPr>
              <a:t>Read again.</a:t>
            </a:r>
            <a:endParaRPr lang="zh-CN" altLang="en-US" sz="3600" dirty="0">
              <a:solidFill>
                <a:srgbClr val="FF0000"/>
              </a:solidFill>
              <a:latin typeface="Comic Sans MS" panose="030F070203030202020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9" t="2733" r="8282" b="-2733"/>
          <a:stretch>
            <a:fillRect/>
          </a:stretch>
        </p:blipFill>
        <p:spPr bwMode="auto">
          <a:xfrm>
            <a:off x="1103489" y="1564040"/>
            <a:ext cx="2946399" cy="45434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116991" y="2607522"/>
            <a:ext cx="8255307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>
                <a:latin typeface="Comic Sans MS" panose="030F0702030302020204" charset="0"/>
                <a:cs typeface="Times New Roman" panose="02020603050405020304" pitchFamily="18" charset="0"/>
              </a:rPr>
              <a:t>1. Have you ever tried to balance on something?</a:t>
            </a:r>
          </a:p>
          <a:p>
            <a:pPr algn="l">
              <a:lnSpc>
                <a:spcPct val="120000"/>
              </a:lnSpc>
              <a:spcAft>
                <a:spcPts val="0"/>
              </a:spcAft>
            </a:pPr>
            <a:endParaRPr lang="zh-CN" altLang="zh-CN" sz="2800" kern="100" dirty="0">
              <a:latin typeface="Comic Sans MS" panose="030F0702030302020204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>
                <a:latin typeface="Comic Sans MS" panose="030F0702030302020204" charset="0"/>
                <a:cs typeface="Times New Roman" panose="02020603050405020304" pitchFamily="18" charset="0"/>
              </a:rPr>
              <a:t>2. What did you do to try and keep your balance?</a:t>
            </a:r>
            <a:endParaRPr lang="zh-CN" altLang="zh-CN" sz="2800" kern="100" dirty="0">
              <a:latin typeface="Comic Sans MS" panose="030F0702030302020204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7779" y="738259"/>
            <a:ext cx="2690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Comic Sans MS" panose="030F0702030302020204" charset="0"/>
              </a:rPr>
              <a:t>Read again.</a:t>
            </a:r>
            <a:endParaRPr lang="zh-CN" altLang="en-US" sz="3600" dirty="0">
              <a:solidFill>
                <a:srgbClr val="FF0000"/>
              </a:solidFill>
              <a:latin typeface="Comic Sans MS" panose="030F070203030202020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00" t="6942" r="9118" b="2420"/>
          <a:stretch>
            <a:fillRect/>
          </a:stretch>
        </p:blipFill>
        <p:spPr bwMode="auto">
          <a:xfrm>
            <a:off x="90403" y="1871425"/>
            <a:ext cx="2696902" cy="366917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16915" y="2350135"/>
            <a:ext cx="6961505" cy="2158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l" fontAlgn="auto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>
                <a:latin typeface="Comic Sans MS" panose="030F0702030302020204" charset="0"/>
                <a:cs typeface="Times New Roman" panose="02020603050405020304" pitchFamily="18" charset="0"/>
              </a:rPr>
              <a:t>1. How do you know this act would have been very dangerous in the past?</a:t>
            </a:r>
          </a:p>
          <a:p>
            <a:pPr algn="l">
              <a:lnSpc>
                <a:spcPct val="120000"/>
              </a:lnSpc>
              <a:spcAft>
                <a:spcPts val="0"/>
              </a:spcAft>
            </a:pPr>
            <a:endParaRPr lang="zh-CN" altLang="zh-CN" sz="2800" kern="100" dirty="0">
              <a:latin typeface="Comic Sans MS" panose="030F0702030302020204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>
                <a:latin typeface="Comic Sans MS" panose="030F0702030302020204" charset="0"/>
                <a:cs typeface="Times New Roman" panose="02020603050405020304" pitchFamily="18" charset="0"/>
              </a:rPr>
              <a:t>2. What would you need to be a catcher?</a:t>
            </a:r>
            <a:endParaRPr lang="zh-CN" altLang="zh-CN" sz="2800" kern="100" dirty="0">
              <a:latin typeface="Comic Sans MS" panose="030F0702030302020204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0257" y="853627"/>
            <a:ext cx="2690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Comic Sans MS" panose="030F0702030302020204" charset="0"/>
              </a:rPr>
              <a:t>Read again.</a:t>
            </a:r>
            <a:endParaRPr lang="zh-CN" altLang="en-US" sz="3600" dirty="0">
              <a:solidFill>
                <a:srgbClr val="FF0000"/>
              </a:solidFill>
              <a:latin typeface="Comic Sans MS" panose="030F070203030202020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735" y="2357120"/>
            <a:ext cx="3536315" cy="215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38084" y="1686033"/>
            <a:ext cx="6096001" cy="16435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>
                <a:latin typeface="Comic Sans MS" panose="030F0702030302020204" charset="0"/>
                <a:cs typeface="Times New Roman" panose="02020603050405020304" pitchFamily="18" charset="0"/>
              </a:rPr>
              <a:t>What do you think would be an unnatural shape for your body to be in?</a:t>
            </a:r>
            <a:endParaRPr lang="zh-CN" altLang="zh-CN" sz="2800" kern="100" dirty="0">
              <a:latin typeface="Comic Sans MS" panose="030F0702030302020204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38077" y="684082"/>
            <a:ext cx="2690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Comic Sans MS" panose="030F0702030302020204" charset="0"/>
              </a:rPr>
              <a:t>Read again.</a:t>
            </a:r>
            <a:endParaRPr lang="zh-CN" altLang="en-US" sz="3600" dirty="0">
              <a:solidFill>
                <a:srgbClr val="FF0000"/>
              </a:solidFill>
              <a:latin typeface="Comic Sans MS" panose="030F070203030202020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79" t="3796" r="1" b="-27309"/>
          <a:stretch>
            <a:fillRect/>
          </a:stretch>
        </p:blipFill>
        <p:spPr bwMode="auto">
          <a:xfrm>
            <a:off x="926204" y="3606324"/>
            <a:ext cx="3048001" cy="307057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7251700" y="1330325"/>
            <a:ext cx="4017010" cy="4621530"/>
            <a:chOff x="11522" y="1741"/>
            <a:chExt cx="7285" cy="7704"/>
          </a:xfrm>
        </p:grpSpPr>
        <p:pic>
          <p:nvPicPr>
            <p:cNvPr id="2" name="图片 1" descr="1_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22" y="1741"/>
              <a:ext cx="1848" cy="7704"/>
            </a:xfrm>
            <a:prstGeom prst="rect">
              <a:avLst/>
            </a:prstGeom>
          </p:spPr>
        </p:pic>
        <p:pic>
          <p:nvPicPr>
            <p:cNvPr id="3" name="图片 2" descr="2_副本"/>
            <p:cNvPicPr>
              <a:picLocks noChangeAspect="1"/>
            </p:cNvPicPr>
            <p:nvPr/>
          </p:nvPicPr>
          <p:blipFill>
            <a:blip r:embed="rId4"/>
            <a:srcRect b="617"/>
            <a:stretch>
              <a:fillRect/>
            </a:stretch>
          </p:blipFill>
          <p:spPr>
            <a:xfrm>
              <a:off x="13131" y="1741"/>
              <a:ext cx="5676" cy="76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84725" y="2681605"/>
            <a:ext cx="6517640" cy="2158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l" fontAlgn="auto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>
                <a:latin typeface="Comic Sans MS" panose="030F0702030302020204" charset="0"/>
                <a:cs typeface="Times New Roman" panose="02020603050405020304" pitchFamily="18" charset="0"/>
              </a:rPr>
              <a:t>1. What part of cannonball trick would be the scariest for you? Why?</a:t>
            </a:r>
          </a:p>
          <a:p>
            <a:pPr lvl="1" indent="-457200" algn="l" fontAlgn="auto">
              <a:lnSpc>
                <a:spcPct val="120000"/>
              </a:lnSpc>
              <a:spcAft>
                <a:spcPts val="0"/>
              </a:spcAft>
            </a:pPr>
            <a:endParaRPr lang="zh-CN" altLang="zh-CN" sz="2800" kern="100" dirty="0">
              <a:latin typeface="Comic Sans MS" panose="030F0702030302020204" charset="0"/>
              <a:cs typeface="Times New Roman" panose="02020603050405020304" pitchFamily="18" charset="0"/>
            </a:endParaRPr>
          </a:p>
          <a:p>
            <a:pPr lvl="1" indent="-457200" algn="l" fontAlgn="auto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>
                <a:latin typeface="Comic Sans MS" panose="030F0702030302020204" charset="0"/>
                <a:cs typeface="Times New Roman" panose="02020603050405020304" pitchFamily="18" charset="0"/>
              </a:rPr>
              <a:t>2.What is the main idea in this book?</a:t>
            </a:r>
            <a:endParaRPr lang="zh-CN" altLang="zh-CN" sz="2800" kern="100" dirty="0">
              <a:latin typeface="Comic Sans MS" panose="030F0702030302020204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1751" y="394924"/>
            <a:ext cx="2690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Comic Sans MS" panose="030F0702030302020204" charset="0"/>
              </a:rPr>
              <a:t>Read again.</a:t>
            </a:r>
            <a:endParaRPr lang="zh-CN" altLang="en-US" sz="3600" dirty="0">
              <a:solidFill>
                <a:srgbClr val="FF0000"/>
              </a:solidFill>
              <a:latin typeface="Comic Sans MS" panose="030F070203030202020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57605" y="1687830"/>
            <a:ext cx="3314700" cy="4156710"/>
            <a:chOff x="879" y="2375"/>
            <a:chExt cx="6184" cy="7457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8"/>
            <a:stretch>
              <a:fillRect/>
            </a:stretch>
          </p:blipFill>
          <p:spPr bwMode="auto">
            <a:xfrm>
              <a:off x="2521" y="2375"/>
              <a:ext cx="4542" cy="7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图片 1" descr="3_副本"/>
            <p:cNvPicPr>
              <a:picLocks noChangeAspect="1"/>
            </p:cNvPicPr>
            <p:nvPr/>
          </p:nvPicPr>
          <p:blipFill>
            <a:blip r:embed="rId3"/>
            <a:srcRect b="3662"/>
            <a:stretch>
              <a:fillRect/>
            </a:stretch>
          </p:blipFill>
          <p:spPr>
            <a:xfrm>
              <a:off x="879" y="2388"/>
              <a:ext cx="1848" cy="74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5770"/>
            <a:ext cx="3862705" cy="174825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031686" y="514410"/>
            <a:ext cx="8929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2400" kern="100" dirty="0">
                <a:solidFill>
                  <a:srgbClr val="0070C0"/>
                </a:solidFill>
                <a:latin typeface="Comic Sans MS" panose="030F0702030302020204" charset="0"/>
                <a:cs typeface="Times New Roman" panose="02020603050405020304" pitchFamily="18" charset="0"/>
              </a:rPr>
              <a:t>Choose a topic and try to give an explanation on it. Tell your partner what your explanation is about and some facts you know about your topic. Use words like </a:t>
            </a:r>
            <a:r>
              <a:rPr lang="en-US" altLang="zh-CN" sz="2400" i="1" kern="100" dirty="0">
                <a:solidFill>
                  <a:srgbClr val="FF0000"/>
                </a:solidFill>
                <a:latin typeface="Comic Sans MS" panose="030F0702030302020204" charset="0"/>
                <a:cs typeface="Times New Roman" panose="02020603050405020304" pitchFamily="18" charset="0"/>
              </a:rPr>
              <a:t>so</a:t>
            </a:r>
            <a:r>
              <a:rPr lang="en-US" altLang="zh-CN" sz="2400" kern="100" dirty="0">
                <a:solidFill>
                  <a:srgbClr val="0070C0"/>
                </a:solidFill>
                <a:latin typeface="Comic Sans MS" panose="030F0702030302020204" charset="0"/>
                <a:cs typeface="Times New Roman" panose="02020603050405020304" pitchFamily="18" charset="0"/>
              </a:rPr>
              <a:t> or </a:t>
            </a:r>
            <a:r>
              <a:rPr lang="en-US" altLang="zh-CN" sz="2400" i="1" kern="100" dirty="0">
                <a:solidFill>
                  <a:srgbClr val="FF0000"/>
                </a:solidFill>
                <a:latin typeface="Comic Sans MS" panose="030F0702030302020204" charset="0"/>
                <a:cs typeface="Times New Roman" panose="02020603050405020304" pitchFamily="18" charset="0"/>
              </a:rPr>
              <a:t>because</a:t>
            </a:r>
            <a:r>
              <a:rPr lang="en-US" altLang="zh-CN" sz="2400" kern="100" dirty="0">
                <a:solidFill>
                  <a:srgbClr val="0070C0"/>
                </a:solidFill>
                <a:latin typeface="Comic Sans MS" panose="030F0702030302020204" charset="0"/>
                <a:cs typeface="Times New Roman" panose="02020603050405020304" pitchFamily="18" charset="0"/>
              </a:rPr>
              <a:t> when you explain. Then complete the following introduction. </a:t>
            </a:r>
            <a:endParaRPr lang="zh-CN" altLang="zh-CN" sz="2400" kern="100" dirty="0">
              <a:solidFill>
                <a:srgbClr val="0070C0"/>
              </a:solidFill>
              <a:latin typeface="Comic Sans MS" panose="030F0702030302020204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0114" y="504631"/>
            <a:ext cx="24785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Comic Sans MS" panose="030F0702030302020204" charset="0"/>
              </a:rPr>
              <a:t>Activity 2:</a:t>
            </a:r>
            <a:endParaRPr lang="zh-CN" altLang="en-US" sz="3600" dirty="0">
              <a:solidFill>
                <a:srgbClr val="FF0000"/>
              </a:solidFill>
              <a:latin typeface="Comic Sans MS" panose="030F070203030202020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991074" y="2393653"/>
            <a:ext cx="8200926" cy="3919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/>
              <a:t>I am going to talk about ____________________.</a:t>
            </a:r>
            <a:endParaRPr lang="zh-CN" altLang="zh-CN" sz="2800" dirty="0"/>
          </a:p>
          <a:p>
            <a:r>
              <a:rPr lang="en-US" altLang="zh-CN" sz="2800" dirty="0"/>
              <a:t>As a/an ____________________, ____________________is important. And ____________________ is also necessary for them. </a:t>
            </a:r>
            <a:endParaRPr lang="zh-CN" altLang="zh-CN" sz="2800" dirty="0"/>
          </a:p>
          <a:p>
            <a:r>
              <a:rPr lang="en-US" altLang="zh-CN" sz="2800" dirty="0"/>
              <a:t>They can learn ____________________ at / in ____________________.</a:t>
            </a:r>
            <a:endParaRPr lang="zh-CN" altLang="zh-CN" sz="2800" dirty="0"/>
          </a:p>
          <a:p>
            <a:r>
              <a:rPr lang="en-US" altLang="zh-CN" sz="2800" dirty="0"/>
              <a:t>I want to be a/an ____________________ in the future because ____________________.</a:t>
            </a:r>
            <a:endParaRPr lang="zh-CN" altLang="zh-CN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2"/>
          <p:cNvSpPr txBox="1"/>
          <p:nvPr/>
        </p:nvSpPr>
        <p:spPr>
          <a:xfrm>
            <a:off x="5387975" y="1977390"/>
            <a:ext cx="6921256" cy="20612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dirty="0"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</a:rPr>
              <a:t> 1</a:t>
            </a:r>
            <a:r>
              <a:rPr kumimoji="1" lang="en-US" altLang="zh-CN" dirty="0" smtClean="0"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</a:rPr>
              <a:t>. What </a:t>
            </a:r>
            <a:r>
              <a:rPr kumimoji="1" lang="en-US" altLang="zh-CN" dirty="0"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</a:rPr>
              <a:t>can you see </a:t>
            </a:r>
            <a:r>
              <a:rPr kumimoji="1" lang="en-US" altLang="zh-CN" dirty="0" smtClean="0"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</a:rPr>
              <a:t>from </a:t>
            </a:r>
            <a:r>
              <a:rPr kumimoji="1" lang="en-US" altLang="zh-CN" dirty="0"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</a:rPr>
              <a:t>the cover?</a:t>
            </a:r>
          </a:p>
          <a:p>
            <a:pPr marL="0" indent="0">
              <a:buNone/>
            </a:pPr>
            <a:endParaRPr kumimoji="1" lang="en-US" altLang="zh-CN" dirty="0">
              <a:latin typeface="Comic Sans MS" panose="030F0702030302020204" charset="0"/>
              <a:ea typeface="Comic Sans MS" panose="030F0702030302020204" charset="0"/>
              <a:cs typeface="Comic Sans MS" panose="030F0702030302020204" charset="0"/>
            </a:endParaRPr>
          </a:p>
          <a:p>
            <a:pPr marL="0" indent="0">
              <a:buNone/>
            </a:pPr>
            <a:r>
              <a:rPr kumimoji="1" lang="en-US" altLang="zh-CN" dirty="0"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</a:rPr>
              <a:t> 2</a:t>
            </a:r>
            <a:r>
              <a:rPr kumimoji="1" lang="en-US" altLang="zh-CN" dirty="0" smtClean="0"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</a:rPr>
              <a:t>. Do </a:t>
            </a:r>
            <a:r>
              <a:rPr kumimoji="1" lang="en-US" altLang="zh-CN" dirty="0">
                <a:latin typeface="Comic Sans MS" panose="030F0702030302020204" charset="0"/>
                <a:ea typeface="Comic Sans MS" panose="030F0702030302020204" charset="0"/>
                <a:cs typeface="Comic Sans MS" panose="030F0702030302020204" charset="0"/>
              </a:rPr>
              <a:t>you like watching circus performances?</a:t>
            </a:r>
            <a:endParaRPr kumimoji="1" lang="zh-CN" altLang="en-US" dirty="0">
              <a:latin typeface="Comic Sans MS" panose="030F0702030302020204" charset="0"/>
              <a:ea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3375" y="322439"/>
            <a:ext cx="593090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charset="0"/>
              </a:rPr>
              <a:t>Look at the cover of the book.</a:t>
            </a:r>
            <a:endParaRPr lang="zh-CN" altLang="en-US" sz="3200" dirty="0">
              <a:solidFill>
                <a:srgbClr val="FF0000"/>
              </a:solidFill>
              <a:latin typeface="Comic Sans MS" panose="030F070203030202020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6"/>
          <a:stretch>
            <a:fillRect/>
          </a:stretch>
        </p:blipFill>
        <p:spPr bwMode="auto">
          <a:xfrm>
            <a:off x="333375" y="1076325"/>
            <a:ext cx="3952875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49730" y="1676400"/>
            <a:ext cx="8892540" cy="4139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US" altLang="zh-CN" sz="2800" kern="0" dirty="0">
                <a:latin typeface="Comic Sans MS" panose="030F0702030302020204" charset="0"/>
                <a:cs typeface="Times New Roman" panose="02020603050405020304" pitchFamily="18" charset="0"/>
              </a:rPr>
              <a:t>Have you ever had to train for something? What was it? What did you have to do? What do you think of it?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endParaRPr lang="zh-CN" altLang="zh-CN" sz="2800" kern="100" dirty="0">
              <a:latin typeface="Comic Sans MS" panose="030F070203030202020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US" altLang="zh-CN" sz="2800" kern="0" dirty="0">
                <a:latin typeface="Comic Sans MS" panose="030F0702030302020204" charset="0"/>
                <a:cs typeface="Times New Roman" panose="02020603050405020304" pitchFamily="18" charset="0"/>
              </a:rPr>
              <a:t>Have you read any other books about circus performers or people who do dangerous tricks to entertain others? What were they about?</a:t>
            </a:r>
            <a:endParaRPr lang="zh-CN" altLang="zh-CN" sz="2800" kern="100" dirty="0">
              <a:latin typeface="Comic Sans MS" panose="030F0702030302020204" charset="0"/>
              <a:cs typeface="Times New Roman" panose="02020603050405020304" pitchFamily="18" charset="0"/>
            </a:endParaRPr>
          </a:p>
          <a:p>
            <a:r>
              <a:rPr lang="en-US" altLang="zh-CN" sz="2800" kern="0" dirty="0">
                <a:latin typeface="Comic Sans MS" panose="030F0702030302020204" charset="0"/>
              </a:rPr>
              <a:t>   What do you think of them?</a:t>
            </a:r>
            <a:endParaRPr lang="zh-CN" altLang="en-US" sz="2800" dirty="0">
              <a:latin typeface="Comic Sans MS" panose="030F07020303020202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0812" y="581980"/>
            <a:ext cx="2412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Comic Sans MS" panose="030F0702030302020204" charset="0"/>
              </a:rPr>
              <a:t>Discussion</a:t>
            </a:r>
            <a:endParaRPr lang="zh-CN" altLang="en-US" sz="3600" dirty="0">
              <a:solidFill>
                <a:srgbClr val="FF0000"/>
              </a:solidFill>
              <a:latin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12265" y="2011680"/>
            <a:ext cx="96574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-853440">
              <a:lnSpc>
                <a:spcPct val="120000"/>
              </a:lnSpc>
            </a:pPr>
            <a:r>
              <a:rPr lang="en-US" altLang="zh-CN" sz="2800" kern="1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 </a:t>
            </a:r>
            <a:r>
              <a:rPr lang="zh-CN" altLang="en-US" sz="2800" kern="1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完善</a:t>
            </a:r>
            <a:r>
              <a:rPr lang="zh-CN" altLang="en-US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并运用思维导图，向全班介绍马戏团</a:t>
            </a:r>
            <a:r>
              <a:rPr lang="zh-CN" altLang="en-US" sz="2800" kern="1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演员诞生的要素</a:t>
            </a:r>
            <a:r>
              <a:rPr lang="zh-CN" altLang="en-US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，可以通过查阅资料丰富介绍内容。</a:t>
            </a:r>
          </a:p>
          <a:p>
            <a:pPr lvl="2" indent="-853440" algn="l" fontAlgn="auto">
              <a:lnSpc>
                <a:spcPct val="120000"/>
              </a:lnSpc>
              <a:spcAft>
                <a:spcPts val="0"/>
              </a:spcAft>
            </a:pPr>
            <a:endParaRPr lang="zh-CN" altLang="zh-CN" sz="2800" kern="1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2" indent="-853440" fontAlgn="auto">
              <a:lnSpc>
                <a:spcPct val="120000"/>
              </a:lnSpc>
            </a:pPr>
            <a:r>
              <a:rPr lang="en-US" altLang="zh-CN" sz="2800" kern="1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 </a:t>
            </a:r>
            <a:r>
              <a:rPr lang="zh-CN" altLang="zh-CN" sz="2800" kern="1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阅读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另一篇关于马戏团演员或其他靠危险技能来</a:t>
            </a:r>
            <a:r>
              <a:rPr lang="zh-CN" altLang="zh-CN" sz="2800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娱乐</a:t>
            </a:r>
            <a:r>
              <a:rPr lang="zh-CN" altLang="zh-CN" sz="2800" kern="1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</a:t>
            </a:r>
            <a:r>
              <a:rPr lang="zh-CN" altLang="en-US" sz="2800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们</a:t>
            </a:r>
            <a:r>
              <a:rPr lang="zh-CN" altLang="zh-CN" sz="2800" kern="1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</a:t>
            </a:r>
            <a:r>
              <a:rPr lang="zh-CN" altLang="en-US" sz="2800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演员</a:t>
            </a:r>
            <a:r>
              <a:rPr lang="zh-CN" altLang="zh-CN" sz="2800" kern="1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</a:t>
            </a:r>
            <a:r>
              <a:rPr lang="zh-CN" altLang="zh-CN" sz="2800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书籍或故事，并给大家</a:t>
            </a:r>
            <a:r>
              <a:rPr lang="zh-CN" altLang="zh-CN" sz="2800" kern="1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讲</a:t>
            </a:r>
            <a:r>
              <a:rPr lang="zh-CN" altLang="en-US" sz="2800" kern="1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一讲</a:t>
            </a:r>
            <a:r>
              <a:rPr lang="zh-CN" altLang="zh-CN" sz="2800" kern="1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800" kern="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84211" y="1024040"/>
            <a:ext cx="2422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Comic Sans MS" panose="030F0702030302020204" charset="0"/>
              </a:rPr>
              <a:t>Homework</a:t>
            </a:r>
            <a:endParaRPr lang="zh-CN" altLang="en-US" sz="3600" dirty="0">
              <a:solidFill>
                <a:srgbClr val="FF0000"/>
              </a:solidFill>
              <a:latin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24535" y="1868805"/>
            <a:ext cx="7696200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  <a:buSzPts val="1000"/>
              <a:tabLst>
                <a:tab pos="990600" algn="l"/>
              </a:tabLst>
            </a:pPr>
            <a:r>
              <a:rPr lang="en-US" altLang="zh-CN" sz="2800" kern="0" dirty="0">
                <a:latin typeface="Comic Sans MS" panose="030F0702030302020204" charset="0"/>
                <a:cs typeface="Times New Roman" panose="02020603050405020304" pitchFamily="18" charset="0"/>
              </a:rPr>
              <a:t> 1. Who do you think these people might be?</a:t>
            </a:r>
          </a:p>
          <a:p>
            <a:pPr lvl="0" algn="just">
              <a:lnSpc>
                <a:spcPct val="120000"/>
              </a:lnSpc>
              <a:spcAft>
                <a:spcPts val="0"/>
              </a:spcAft>
              <a:buSzPts val="1000"/>
              <a:tabLst>
                <a:tab pos="990600" algn="l"/>
              </a:tabLst>
            </a:pPr>
            <a:r>
              <a:rPr lang="en-US" altLang="zh-CN" sz="2800" kern="100" dirty="0">
                <a:latin typeface="Comic Sans MS" panose="030F0702030302020204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20000"/>
              </a:lnSpc>
              <a:spcAft>
                <a:spcPts val="0"/>
              </a:spcAft>
              <a:buSzPts val="1000"/>
              <a:tabLst>
                <a:tab pos="990600" algn="l"/>
              </a:tabLst>
            </a:pPr>
            <a:r>
              <a:rPr lang="en-US" altLang="zh-CN" sz="2800" kern="100" dirty="0">
                <a:latin typeface="Comic Sans MS" panose="030F0702030302020204" charset="0"/>
                <a:cs typeface="Times New Roman" panose="02020603050405020304" pitchFamily="18" charset="0"/>
              </a:rPr>
              <a:t> 2. </a:t>
            </a:r>
            <a:r>
              <a:rPr lang="en-US" altLang="zh-CN" sz="2800" kern="0" dirty="0">
                <a:latin typeface="Comic Sans MS" panose="030F0702030302020204" charset="0"/>
                <a:cs typeface="Times New Roman" panose="02020603050405020304" pitchFamily="18" charset="0"/>
              </a:rPr>
              <a:t>What are they doing?</a:t>
            </a:r>
            <a:endParaRPr lang="zh-CN" altLang="zh-CN" sz="2800" kern="100" dirty="0">
              <a:latin typeface="Comic Sans MS" panose="030F0702030302020204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6856" y="662923"/>
            <a:ext cx="83528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charset="0"/>
              </a:rPr>
              <a:t>Read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charset="0"/>
              </a:rPr>
              <a:t>pages 2-3 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charset="0"/>
              </a:rPr>
              <a:t>and answer the questions.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4357"/>
          <a:stretch>
            <a:fillRect/>
          </a:stretch>
        </p:blipFill>
        <p:spPr bwMode="auto">
          <a:xfrm>
            <a:off x="727710" y="4083050"/>
            <a:ext cx="3425190" cy="195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885" y="1118234"/>
            <a:ext cx="2197735" cy="306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4290378" y="4386580"/>
            <a:ext cx="7494270" cy="1641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  <a:buSzPts val="1000"/>
              <a:tabLst>
                <a:tab pos="990600" algn="l"/>
              </a:tabLst>
            </a:pPr>
            <a:r>
              <a:rPr lang="en-US" altLang="zh-CN" sz="2800" kern="0" dirty="0">
                <a:latin typeface="Comic Sans MS" panose="030F0702030302020204" charset="0"/>
                <a:cs typeface="Times New Roman" panose="02020603050405020304" pitchFamily="18" charset="0"/>
                <a:sym typeface="+mn-ea"/>
              </a:rPr>
              <a:t> 3. Have you ever seen circus performers?</a:t>
            </a:r>
            <a:endParaRPr lang="en-US" altLang="zh-CN" sz="2800" kern="0" dirty="0">
              <a:latin typeface="Comic Sans MS" panose="030F070203030202020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0"/>
              </a:spcAft>
              <a:buSzPts val="1000"/>
              <a:tabLst>
                <a:tab pos="990600" algn="l"/>
              </a:tabLst>
            </a:pPr>
            <a:endParaRPr lang="zh-CN" altLang="zh-CN" sz="2800" kern="100" dirty="0">
              <a:latin typeface="Comic Sans MS" panose="030F070203030202020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0"/>
              </a:spcAft>
              <a:buSzPts val="1000"/>
              <a:tabLst>
                <a:tab pos="990600" algn="l"/>
              </a:tabLst>
            </a:pPr>
            <a:r>
              <a:rPr lang="en-US" altLang="zh-CN" sz="2800" kern="0" dirty="0">
                <a:latin typeface="Comic Sans MS" panose="030F0702030302020204" charset="0"/>
                <a:cs typeface="Times New Roman" panose="02020603050405020304" pitchFamily="18" charset="0"/>
                <a:sym typeface="+mn-ea"/>
              </a:rPr>
              <a:t> 4. How do you think circuses have changed?</a:t>
            </a:r>
            <a:endParaRPr lang="zh-CN" altLang="zh-CN" sz="2800" kern="100" dirty="0">
              <a:latin typeface="Comic Sans MS" panose="030F070203030202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248785" y="1318895"/>
            <a:ext cx="7220585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fontAlgn="auto">
              <a:lnSpc>
                <a:spcPct val="120000"/>
              </a:lnSpc>
            </a:pPr>
            <a:r>
              <a:rPr lang="en-US" altLang="zh-CN" sz="2800" kern="0" dirty="0">
                <a:latin typeface="Comic Sans MS" panose="030F0702030302020204" charset="0"/>
                <a:cs typeface="Times New Roman" panose="02020603050405020304" pitchFamily="18" charset="0"/>
              </a:rPr>
              <a:t>1. Look at the photograph. What are the performers doing?</a:t>
            </a:r>
          </a:p>
          <a:p>
            <a:pPr lvl="1" indent="-457200" fontAlgn="auto">
              <a:lnSpc>
                <a:spcPct val="120000"/>
              </a:lnSpc>
            </a:pPr>
            <a:endParaRPr lang="en-US" altLang="zh-CN" sz="2800" kern="100" dirty="0">
              <a:latin typeface="Comic Sans MS" panose="030F0702030302020204" charset="0"/>
              <a:cs typeface="Times New Roman" panose="02020603050405020304" pitchFamily="18" charset="0"/>
            </a:endParaRPr>
          </a:p>
          <a:p>
            <a:pPr lvl="1" indent="-457200" fontAlgn="auto">
              <a:lnSpc>
                <a:spcPct val="120000"/>
              </a:lnSpc>
            </a:pPr>
            <a:r>
              <a:rPr lang="en-US" altLang="zh-CN" sz="2800" kern="0" dirty="0">
                <a:latin typeface="Comic Sans MS" panose="030F0702030302020204" charset="0"/>
                <a:cs typeface="Times New Roman" panose="02020603050405020304" pitchFamily="18" charset="0"/>
              </a:rPr>
              <a:t>2. What do you think is meant by “they   learn a lot of different acts”?</a:t>
            </a:r>
          </a:p>
          <a:p>
            <a:pPr lvl="1" indent="-457200" fontAlgn="auto">
              <a:lnSpc>
                <a:spcPct val="120000"/>
              </a:lnSpc>
            </a:pPr>
            <a:endParaRPr lang="zh-CN" altLang="zh-CN" sz="2800" kern="100" dirty="0">
              <a:latin typeface="Comic Sans MS" panose="030F0702030302020204" charset="0"/>
              <a:cs typeface="Times New Roman" panose="02020603050405020304" pitchFamily="18" charset="0"/>
            </a:endParaRPr>
          </a:p>
          <a:p>
            <a:pPr lvl="1" indent="-457200" fontAlgn="auto">
              <a:lnSpc>
                <a:spcPct val="120000"/>
              </a:lnSpc>
            </a:pPr>
            <a:r>
              <a:rPr lang="en-US" altLang="zh-CN" sz="2800" kern="0" dirty="0">
                <a:latin typeface="Comic Sans MS" panose="030F0702030302020204" charset="0"/>
                <a:cs typeface="Times New Roman" panose="02020603050405020304" pitchFamily="18" charset="0"/>
              </a:rPr>
              <a:t>3. What is meant by “backstage helpers</a:t>
            </a:r>
            <a:r>
              <a:rPr lang="en-US" altLang="zh-CN" sz="2800" kern="0" dirty="0" smtClean="0">
                <a:latin typeface="Comic Sans MS" panose="030F0702030302020204" charset="0"/>
                <a:cs typeface="Times New Roman" panose="02020603050405020304" pitchFamily="18" charset="0"/>
              </a:rPr>
              <a:t>”? Why </a:t>
            </a:r>
            <a:r>
              <a:rPr lang="en-US" altLang="zh-CN" sz="2800" kern="0" dirty="0">
                <a:latin typeface="Comic Sans MS" panose="030F0702030302020204" charset="0"/>
                <a:cs typeface="Times New Roman" panose="02020603050405020304" pitchFamily="18" charset="0"/>
              </a:rPr>
              <a:t>would these people be important?</a:t>
            </a:r>
            <a:endParaRPr lang="zh-CN" altLang="zh-CN" sz="2800" kern="100" dirty="0">
              <a:latin typeface="Comic Sans MS" panose="030F0702030302020204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91762" y="441046"/>
            <a:ext cx="8099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charset="0"/>
              </a:rPr>
              <a:t>Read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charset="0"/>
              </a:rPr>
              <a:t>pages 4-7 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charset="0"/>
              </a:rPr>
              <a:t>and answer the questions.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43000"/>
            <a:ext cx="3924299" cy="477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82320" y="2091055"/>
            <a:ext cx="7216140" cy="2675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fontAlgn="auto">
              <a:lnSpc>
                <a:spcPct val="120000"/>
              </a:lnSpc>
            </a:pPr>
            <a:r>
              <a:rPr lang="en-US" altLang="zh-CN" sz="2800" kern="0" dirty="0" smtClean="0">
                <a:latin typeface="Comic Sans MS" panose="030F0702030302020204" charset="0"/>
                <a:cs typeface="Times New Roman" panose="02020603050405020304" pitchFamily="18" charset="0"/>
              </a:rPr>
              <a:t>4. </a:t>
            </a:r>
            <a:r>
              <a:rPr lang="en-US" altLang="zh-CN" sz="2800" kern="0" dirty="0">
                <a:latin typeface="Comic Sans MS" panose="030F0702030302020204" charset="0"/>
                <a:cs typeface="Times New Roman" panose="02020603050405020304" pitchFamily="18" charset="0"/>
              </a:rPr>
              <a:t>What do you think would be important to do with the equipment?</a:t>
            </a:r>
          </a:p>
          <a:p>
            <a:pPr lvl="1" indent="-457200" fontAlgn="auto">
              <a:lnSpc>
                <a:spcPct val="120000"/>
              </a:lnSpc>
            </a:pPr>
            <a:endParaRPr lang="zh-CN" altLang="zh-CN" sz="2800" kern="100" dirty="0">
              <a:latin typeface="Comic Sans MS" panose="030F0702030302020204" charset="0"/>
              <a:cs typeface="Times New Roman" panose="02020603050405020304" pitchFamily="18" charset="0"/>
            </a:endParaRPr>
          </a:p>
          <a:p>
            <a:pPr lvl="1" indent="-457200" fontAlgn="auto">
              <a:lnSpc>
                <a:spcPct val="120000"/>
              </a:lnSpc>
            </a:pPr>
            <a:r>
              <a:rPr lang="en-US" altLang="zh-CN" sz="2800" kern="0" dirty="0" smtClean="0">
                <a:latin typeface="Comic Sans MS" panose="030F0702030302020204" charset="0"/>
                <a:cs typeface="Times New Roman" panose="02020603050405020304" pitchFamily="18" charset="0"/>
              </a:rPr>
              <a:t>5. </a:t>
            </a:r>
            <a:r>
              <a:rPr lang="en-US" altLang="zh-CN" sz="2800" kern="0" dirty="0">
                <a:latin typeface="Comic Sans MS" panose="030F0702030302020204" charset="0"/>
                <a:cs typeface="Times New Roman" panose="02020603050405020304" pitchFamily="18" charset="0"/>
              </a:rPr>
              <a:t>Why do you think a person needs to be strong to do circus tricks?</a:t>
            </a:r>
            <a:endParaRPr lang="zh-CN" altLang="zh-CN" sz="2800" kern="100" dirty="0">
              <a:latin typeface="Comic Sans MS" panose="030F0702030302020204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46887" y="988678"/>
            <a:ext cx="8590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charset="0"/>
              </a:rPr>
              <a:t>Read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charset="0"/>
              </a:rPr>
              <a:t>pages 4-7 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charset="0"/>
              </a:rPr>
              <a:t>and answer the questions.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6" t="7416" r="6902" b="-3319"/>
          <a:stretch>
            <a:fillRect/>
          </a:stretch>
        </p:blipFill>
        <p:spPr bwMode="auto">
          <a:xfrm>
            <a:off x="8308622" y="1157104"/>
            <a:ext cx="2483556" cy="378177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50715" y="2291080"/>
            <a:ext cx="6755130" cy="2675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l" fontAlgn="auto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>
                <a:latin typeface="Comic Sans MS" panose="030F0702030302020204" charset="0"/>
                <a:cs typeface="Times New Roman" panose="02020603050405020304" pitchFamily="18" charset="0"/>
              </a:rPr>
              <a:t>1. What do you think would be difficult about these tricks?</a:t>
            </a:r>
          </a:p>
          <a:p>
            <a:pPr lvl="1" indent="-457200" algn="l" fontAlgn="auto">
              <a:lnSpc>
                <a:spcPct val="120000"/>
              </a:lnSpc>
              <a:spcAft>
                <a:spcPts val="0"/>
              </a:spcAft>
            </a:pPr>
            <a:endParaRPr lang="zh-CN" altLang="zh-CN" sz="2800" kern="100" dirty="0">
              <a:latin typeface="Comic Sans MS" panose="030F0702030302020204" charset="0"/>
              <a:cs typeface="Times New Roman" panose="02020603050405020304" pitchFamily="18" charset="0"/>
            </a:endParaRPr>
          </a:p>
          <a:p>
            <a:pPr lvl="1" indent="-457200" algn="l" fontAlgn="auto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>
                <a:latin typeface="Comic Sans MS" panose="030F0702030302020204" charset="0"/>
                <a:cs typeface="Times New Roman" panose="02020603050405020304" pitchFamily="18" charset="0"/>
              </a:rPr>
              <a:t>2. What did you learn about balancing from this?</a:t>
            </a:r>
            <a:endParaRPr lang="zh-CN" altLang="zh-CN" sz="2800" kern="100" dirty="0">
              <a:latin typeface="Comic Sans MS" panose="030F0702030302020204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16690" y="892430"/>
            <a:ext cx="8171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charset="0"/>
              </a:rPr>
              <a:t>Read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charset="0"/>
              </a:rPr>
              <a:t>pages 8-9 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charset="0"/>
              </a:rPr>
              <a:t>and answer the questions.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47650" y="892431"/>
            <a:ext cx="3969040" cy="5117388"/>
            <a:chOff x="0" y="878"/>
            <a:chExt cx="5577" cy="7872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43185" b="10902"/>
            <a:stretch>
              <a:fillRect/>
            </a:stretch>
          </p:blipFill>
          <p:spPr bwMode="auto">
            <a:xfrm>
              <a:off x="2032" y="878"/>
              <a:ext cx="3545" cy="7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47"/>
            <a:stretch>
              <a:fillRect/>
            </a:stretch>
          </p:blipFill>
          <p:spPr bwMode="auto">
            <a:xfrm>
              <a:off x="0" y="878"/>
              <a:ext cx="2325" cy="7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28772" y="1997487"/>
            <a:ext cx="5802217" cy="2158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l" fontAlgn="auto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>
                <a:latin typeface="Comic Sans MS" panose="030F0702030302020204" charset="0"/>
                <a:cs typeface="Times New Roman" panose="02020603050405020304" pitchFamily="18" charset="0"/>
              </a:rPr>
              <a:t>1. What do you think these performers are doing?</a:t>
            </a:r>
          </a:p>
          <a:p>
            <a:pPr lvl="1" indent="-457200" algn="l" fontAlgn="auto">
              <a:lnSpc>
                <a:spcPct val="120000"/>
              </a:lnSpc>
              <a:spcAft>
                <a:spcPts val="0"/>
              </a:spcAft>
            </a:pPr>
            <a:endParaRPr lang="zh-CN" altLang="zh-CN" sz="2800" kern="100" dirty="0">
              <a:latin typeface="Comic Sans MS" panose="030F0702030302020204" charset="0"/>
              <a:cs typeface="Times New Roman" panose="02020603050405020304" pitchFamily="18" charset="0"/>
            </a:endParaRPr>
          </a:p>
          <a:p>
            <a:pPr lvl="1" indent="-457200" algn="l" fontAlgn="auto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>
                <a:latin typeface="Comic Sans MS" panose="030F0702030302020204" charset="0"/>
                <a:cs typeface="Times New Roman" panose="02020603050405020304" pitchFamily="18" charset="0"/>
              </a:rPr>
              <a:t>2. Why is timing important?</a:t>
            </a:r>
            <a:endParaRPr lang="zh-CN" altLang="zh-CN" sz="2800" kern="100" dirty="0">
              <a:latin typeface="Comic Sans MS" panose="030F0702030302020204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6894" y="710260"/>
            <a:ext cx="83740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charset="0"/>
              </a:rPr>
              <a:t>Read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charset="0"/>
              </a:rPr>
              <a:t>pages 10-13 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charset="0"/>
              </a:rPr>
              <a:t>and answer the questions.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1" r="5104" b="-1"/>
          <a:stretch>
            <a:fillRect/>
          </a:stretch>
        </p:blipFill>
        <p:spPr bwMode="auto">
          <a:xfrm>
            <a:off x="6840220" y="2205355"/>
            <a:ext cx="4021455" cy="244729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21690" y="5158740"/>
            <a:ext cx="10420985" cy="112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>
                <a:latin typeface="Comic Sans MS" panose="030F0702030302020204" charset="0"/>
                <a:cs typeface="Times New Roman" panose="02020603050405020304" pitchFamily="18" charset="0"/>
              </a:rPr>
              <a:t>5. What did you learn about juggling from this information that you didn’t know before?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0710" y="736125"/>
            <a:ext cx="83740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charset="0"/>
              </a:rPr>
              <a:t>Read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charset="0"/>
              </a:rPr>
              <a:t>pages 10-13 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charset="0"/>
              </a:rPr>
              <a:t>and answer the questions.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2" name="图片 1" descr="4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90" y="2173605"/>
            <a:ext cx="3419475" cy="22440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40225" y="1905000"/>
            <a:ext cx="402526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>
                <a:latin typeface="Comic Sans MS" panose="030F0702030302020204" charset="0"/>
                <a:cs typeface="Times New Roman" panose="02020603050405020304" pitchFamily="18" charset="0"/>
                <a:sym typeface="+mn-ea"/>
              </a:rPr>
              <a:t>3. Look at the diagram. What does it show you?</a:t>
            </a:r>
            <a:endParaRPr lang="en-US" altLang="zh-CN" sz="2800" kern="0" dirty="0">
              <a:latin typeface="Comic Sans MS" panose="030F0702030302020204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40225" y="3335655"/>
            <a:ext cx="4245610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0" dirty="0">
                <a:latin typeface="Comic Sans MS" panose="030F0702030302020204" charset="0"/>
                <a:cs typeface="Times New Roman" panose="02020603050405020304" pitchFamily="18" charset="0"/>
                <a:sym typeface="+mn-ea"/>
              </a:rPr>
              <a:t>4. Have you ever tried to juggle? Why is it difficult?</a:t>
            </a:r>
            <a:endParaRPr lang="en-US" altLang="zh-CN" sz="2800" kern="0" dirty="0">
              <a:latin typeface="Comic Sans MS" panose="030F0702030302020204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709025" y="2044322"/>
            <a:ext cx="2970530" cy="2958227"/>
            <a:chOff x="639" y="1542"/>
            <a:chExt cx="8971" cy="7749"/>
          </a:xfrm>
        </p:grpSpPr>
        <p:pic>
          <p:nvPicPr>
            <p:cNvPr id="7" name="图片 6" descr="5_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9" y="1542"/>
              <a:ext cx="3456" cy="7716"/>
            </a:xfrm>
            <a:prstGeom prst="rect">
              <a:avLst/>
            </a:prstGeom>
          </p:spPr>
        </p:pic>
        <p:pic>
          <p:nvPicPr>
            <p:cNvPr id="8" name="图片 7" descr="6_副本"/>
            <p:cNvPicPr>
              <a:picLocks noChangeAspect="1"/>
            </p:cNvPicPr>
            <p:nvPr/>
          </p:nvPicPr>
          <p:blipFill>
            <a:blip r:embed="rId4"/>
            <a:srcRect l="560"/>
            <a:stretch>
              <a:fillRect/>
            </a:stretch>
          </p:blipFill>
          <p:spPr>
            <a:xfrm>
              <a:off x="3930" y="1563"/>
              <a:ext cx="5680" cy="77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1210" y="2045970"/>
            <a:ext cx="6195695" cy="3192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l" fontAlgn="auto">
              <a:lnSpc>
                <a:spcPct val="120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en-US" altLang="zh-CN" sz="2800" kern="0" dirty="0">
                <a:latin typeface="Comic Sans MS" panose="030F0702030302020204" charset="0"/>
                <a:cs typeface="Times New Roman" panose="02020603050405020304" pitchFamily="18" charset="0"/>
              </a:rPr>
              <a:t>1. Look at the photograph. How do you think these performers are able to do this?</a:t>
            </a:r>
          </a:p>
          <a:p>
            <a:pPr lvl="1" indent="-457200" algn="l" fontAlgn="auto">
              <a:lnSpc>
                <a:spcPct val="120000"/>
              </a:lnSpc>
              <a:spcAft>
                <a:spcPts val="0"/>
              </a:spcAft>
              <a:tabLst>
                <a:tab pos="990600" algn="l"/>
              </a:tabLst>
            </a:pPr>
            <a:endParaRPr lang="zh-CN" altLang="zh-CN" sz="2800" kern="100" dirty="0">
              <a:latin typeface="Comic Sans MS" panose="030F0702030302020204" charset="0"/>
              <a:cs typeface="Times New Roman" panose="02020603050405020304" pitchFamily="18" charset="0"/>
            </a:endParaRPr>
          </a:p>
          <a:p>
            <a:pPr lvl="1" indent="-457200" algn="l" fontAlgn="auto">
              <a:lnSpc>
                <a:spcPct val="120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en-US" altLang="zh-CN" sz="2800" kern="0" dirty="0">
                <a:latin typeface="Comic Sans MS" panose="030F0702030302020204" charset="0"/>
                <a:cs typeface="Times New Roman" panose="02020603050405020304" pitchFamily="18" charset="0"/>
              </a:rPr>
              <a:t>2. What is something you know that is flexible?</a:t>
            </a:r>
            <a:endParaRPr lang="zh-CN" altLang="zh-CN" sz="2800" kern="100" dirty="0">
              <a:latin typeface="Comic Sans MS" panose="030F0702030302020204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1209" y="721527"/>
            <a:ext cx="8713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charset="0"/>
              </a:rPr>
              <a:t>Read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charset="0"/>
              </a:rPr>
              <a:t>pages 14-15 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charset="0"/>
              </a:rPr>
              <a:t>and answer the questions.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764780" y="1728470"/>
            <a:ext cx="3368675" cy="4213225"/>
            <a:chOff x="11522" y="1741"/>
            <a:chExt cx="7285" cy="7704"/>
          </a:xfrm>
        </p:grpSpPr>
        <p:pic>
          <p:nvPicPr>
            <p:cNvPr id="5" name="图片 4" descr="1_副本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22" y="1741"/>
              <a:ext cx="1848" cy="7704"/>
            </a:xfrm>
            <a:prstGeom prst="rect">
              <a:avLst/>
            </a:prstGeom>
          </p:spPr>
        </p:pic>
        <p:pic>
          <p:nvPicPr>
            <p:cNvPr id="6" name="图片 5" descr="2_副本"/>
            <p:cNvPicPr>
              <a:picLocks noChangeAspect="1"/>
            </p:cNvPicPr>
            <p:nvPr/>
          </p:nvPicPr>
          <p:blipFill>
            <a:blip r:embed="rId3"/>
            <a:srcRect b="617"/>
            <a:stretch>
              <a:fillRect/>
            </a:stretch>
          </p:blipFill>
          <p:spPr>
            <a:xfrm>
              <a:off x="13131" y="1741"/>
              <a:ext cx="5676" cy="76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910</Words>
  <Application>Microsoft Office PowerPoint</Application>
  <PresentationFormat>自定义</PresentationFormat>
  <Paragraphs>100</Paragraphs>
  <Slides>21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fltrp</cp:lastModifiedBy>
  <cp:revision>147</cp:revision>
  <dcterms:created xsi:type="dcterms:W3CDTF">2018-08-25T07:13:00Z</dcterms:created>
  <dcterms:modified xsi:type="dcterms:W3CDTF">2019-01-31T03:02:51Z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