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64" r:id="rId11"/>
    <p:sldId id="277" r:id="rId12"/>
    <p:sldId id="267" r:id="rId13"/>
    <p:sldId id="270" r:id="rId14"/>
    <p:sldId id="278" r:id="rId15"/>
    <p:sldId id="279" r:id="rId16"/>
    <p:sldId id="280" r:id="rId17"/>
    <p:sldId id="269" r:id="rId18"/>
    <p:sldId id="271" r:id="rId19"/>
    <p:sldId id="272" r:id="rId20"/>
    <p:sldId id="281" r:id="rId21"/>
    <p:sldId id="273" r:id="rId22"/>
    <p:sldId id="274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94" autoAdjust="0"/>
  </p:normalViewPr>
  <p:slideViewPr>
    <p:cSldViewPr snapToGrid="0">
      <p:cViewPr>
        <p:scale>
          <a:sx n="73" d="100"/>
          <a:sy n="73" d="100"/>
        </p:scale>
        <p:origin x="-1013" y="-18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0EC2C-17AB-4BF3-A44C-3C5173624566}" type="datetimeFigureOut">
              <a:rPr lang="zh-CN" altLang="en-US" smtClean="0"/>
              <a:t>2019/2/1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27D5C-78DD-4A10-8D4B-1E28731246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699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27D5C-78DD-4A10-8D4B-1E287312468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238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27D5C-78DD-4A10-8D4B-1E287312468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854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27D5C-78DD-4A10-8D4B-1E287312468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431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27D5C-78DD-4A10-8D4B-1E287312468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4275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27D5C-78DD-4A10-8D4B-1E287312468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287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27D5C-78DD-4A10-8D4B-1E287312468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7768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27D5C-78DD-4A10-8D4B-1E287312468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8140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图片来自百度图片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27D5C-78DD-4A10-8D4B-1E287312468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4159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27D5C-78DD-4A10-8D4B-1E287312468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24149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27D5C-78DD-4A10-8D4B-1E287312468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9530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27D5C-78DD-4A10-8D4B-1E287312468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268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27D5C-78DD-4A10-8D4B-1E287312468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1515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27D5C-78DD-4A10-8D4B-1E287312468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629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27D5C-78DD-4A10-8D4B-1E287312468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0756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27D5C-78DD-4A10-8D4B-1E287312468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5972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27D5C-78DD-4A10-8D4B-1E287312468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809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27D5C-78DD-4A10-8D4B-1E287312468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002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27D5C-78DD-4A10-8D4B-1E287312468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822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27D5C-78DD-4A10-8D4B-1E287312468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232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9DD2-0CC6-4768-88E9-3D417F3A47B3}" type="datetimeFigureOut">
              <a:rPr lang="zh-CN" altLang="en-US" smtClean="0"/>
              <a:t>2019/2/1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E16A-463F-44FB-B62F-31ABE0D3D1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024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9DD2-0CC6-4768-88E9-3D417F3A47B3}" type="datetimeFigureOut">
              <a:rPr lang="zh-CN" altLang="en-US" smtClean="0"/>
              <a:t>2019/2/1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E16A-463F-44FB-B62F-31ABE0D3D1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838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9DD2-0CC6-4768-88E9-3D417F3A47B3}" type="datetimeFigureOut">
              <a:rPr lang="zh-CN" altLang="en-US" smtClean="0"/>
              <a:t>2019/2/1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E16A-463F-44FB-B62F-31ABE0D3D1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983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9DD2-0CC6-4768-88E9-3D417F3A47B3}" type="datetimeFigureOut">
              <a:rPr lang="zh-CN" altLang="en-US" smtClean="0"/>
              <a:t>2019/2/1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E16A-463F-44FB-B62F-31ABE0D3D1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948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9DD2-0CC6-4768-88E9-3D417F3A47B3}" type="datetimeFigureOut">
              <a:rPr lang="zh-CN" altLang="en-US" smtClean="0"/>
              <a:t>2019/2/1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E16A-463F-44FB-B62F-31ABE0D3D1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7341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9DD2-0CC6-4768-88E9-3D417F3A47B3}" type="datetimeFigureOut">
              <a:rPr lang="zh-CN" altLang="en-US" smtClean="0"/>
              <a:t>2019/2/1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E16A-463F-44FB-B62F-31ABE0D3D1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41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9DD2-0CC6-4768-88E9-3D417F3A47B3}" type="datetimeFigureOut">
              <a:rPr lang="zh-CN" altLang="en-US" smtClean="0"/>
              <a:t>2019/2/1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E16A-463F-44FB-B62F-31ABE0D3D1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4067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9DD2-0CC6-4768-88E9-3D417F3A47B3}" type="datetimeFigureOut">
              <a:rPr lang="zh-CN" altLang="en-US" smtClean="0"/>
              <a:t>2019/2/1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E16A-463F-44FB-B62F-31ABE0D3D1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726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9DD2-0CC6-4768-88E9-3D417F3A47B3}" type="datetimeFigureOut">
              <a:rPr lang="zh-CN" altLang="en-US" smtClean="0"/>
              <a:t>2019/2/1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E16A-463F-44FB-B62F-31ABE0D3D1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129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9DD2-0CC6-4768-88E9-3D417F3A47B3}" type="datetimeFigureOut">
              <a:rPr lang="zh-CN" altLang="en-US" smtClean="0"/>
              <a:t>2019/2/1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E16A-463F-44FB-B62F-31ABE0D3D1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059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9DD2-0CC6-4768-88E9-3D417F3A47B3}" type="datetimeFigureOut">
              <a:rPr lang="zh-CN" altLang="en-US" smtClean="0"/>
              <a:t>2019/2/1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E16A-463F-44FB-B62F-31ABE0D3D1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7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C9DD2-0CC6-4768-88E9-3D417F3A47B3}" type="datetimeFigureOut">
              <a:rPr lang="zh-CN" altLang="en-US" smtClean="0"/>
              <a:t>2019/2/1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7E16A-463F-44FB-B62F-31ABE0D3D1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82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300" y="1"/>
            <a:ext cx="104013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38300" y="477859"/>
            <a:ext cx="8229600" cy="923330"/>
          </a:xfrm>
          <a:prstGeom prst="rect">
            <a:avLst/>
          </a:prstGeom>
          <a:solidFill>
            <a:schemeClr val="accent4">
              <a:lumMod val="20000"/>
              <a:lumOff val="80000"/>
              <a:alpha val="8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rgbClr val="7030A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Spotlight on the People</a:t>
            </a:r>
            <a:endParaRPr lang="zh-CN" altLang="en-US" sz="5400" b="1" dirty="0">
              <a:solidFill>
                <a:srgbClr val="7030A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6175" y="1673321"/>
            <a:ext cx="3633850" cy="830997"/>
          </a:xfrm>
          <a:prstGeom prst="rect">
            <a:avLst/>
          </a:prstGeom>
          <a:solidFill>
            <a:schemeClr val="accent4">
              <a:lumMod val="20000"/>
              <a:lumOff val="80000"/>
              <a:alpha val="76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7030A0"/>
                </a:solidFill>
              </a:rPr>
              <a:t>小镇采访记</a:t>
            </a:r>
            <a:endParaRPr lang="zh-CN" altLang="en-US" sz="48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03819" y="5571726"/>
            <a:ext cx="3869006" cy="523220"/>
          </a:xfrm>
          <a:prstGeom prst="rect">
            <a:avLst/>
          </a:prstGeom>
          <a:solidFill>
            <a:schemeClr val="accent4">
              <a:lumMod val="20000"/>
              <a:lumOff val="80000"/>
              <a:alpha val="79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30A0"/>
                </a:solidFill>
              </a:rPr>
              <a:t>选自</a:t>
            </a:r>
            <a:r>
              <a:rPr lang="en-US" altLang="zh-CN" sz="2800" b="1" dirty="0">
                <a:solidFill>
                  <a:srgbClr val="7030A0"/>
                </a:solidFill>
              </a:rPr>
              <a:t>《</a:t>
            </a:r>
            <a:r>
              <a:rPr lang="zh-CN" altLang="en-US" sz="2800" b="1" dirty="0">
                <a:solidFill>
                  <a:srgbClr val="7030A0"/>
                </a:solidFill>
              </a:rPr>
              <a:t>多维阅读第</a:t>
            </a:r>
            <a:r>
              <a:rPr lang="en-US" altLang="zh-CN" sz="2800" b="1" dirty="0">
                <a:solidFill>
                  <a:srgbClr val="7030A0"/>
                </a:solidFill>
              </a:rPr>
              <a:t>12</a:t>
            </a:r>
            <a:r>
              <a:rPr lang="zh-CN" altLang="en-US" sz="2800" b="1" dirty="0">
                <a:solidFill>
                  <a:srgbClr val="7030A0"/>
                </a:solidFill>
              </a:rPr>
              <a:t>级</a:t>
            </a:r>
            <a:r>
              <a:rPr lang="en-US" altLang="zh-CN" sz="2800" b="1" dirty="0">
                <a:solidFill>
                  <a:srgbClr val="7030A0"/>
                </a:solidFill>
              </a:rPr>
              <a:t>》</a:t>
            </a:r>
            <a:endParaRPr lang="zh-CN" alt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7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86578" y="1233407"/>
            <a:ext cx="2507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</a:t>
            </a:r>
            <a:r>
              <a:rPr lang="en-US" altLang="zh-CN" sz="40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niff out</a:t>
            </a:r>
            <a:endParaRPr lang="zh-CN" altLang="en-US" sz="40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98343" y="3519100"/>
            <a:ext cx="6393657" cy="1311834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Bookman Old Style" panose="02050604050505020204" pitchFamily="18" charset="0"/>
              </a:rPr>
              <a:t>The dog is </a:t>
            </a:r>
            <a:r>
              <a:rPr lang="en-US" altLang="zh-CN" sz="2800" dirty="0">
                <a:solidFill>
                  <a:srgbClr val="0070C0"/>
                </a:solidFill>
                <a:latin typeface="Bookman Old Style" panose="02050604050505020204" pitchFamily="18" charset="0"/>
              </a:rPr>
              <a:t>sniff</a:t>
            </a:r>
            <a:r>
              <a:rPr lang="en-US" altLang="zh-CN" sz="2800" dirty="0">
                <a:latin typeface="Bookman Old Style" panose="02050604050505020204" pitchFamily="18" charset="0"/>
              </a:rPr>
              <a:t>ing </a:t>
            </a:r>
            <a:r>
              <a:rPr lang="en-US" altLang="zh-CN" sz="2800" dirty="0">
                <a:solidFill>
                  <a:srgbClr val="0070C0"/>
                </a:solidFill>
                <a:latin typeface="Bookman Old Style" panose="02050604050505020204" pitchFamily="18" charset="0"/>
              </a:rPr>
              <a:t>out</a:t>
            </a:r>
            <a:r>
              <a:rPr lang="en-US" altLang="zh-CN" sz="2800" dirty="0">
                <a:latin typeface="Bookman Old Style" panose="02050604050505020204" pitchFamily="18" charset="0"/>
              </a:rPr>
              <a:t> the missing person.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DF8A1CA5-CCBD-4DCE-9E7F-060D6A851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93" y="2478364"/>
            <a:ext cx="558165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1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7605" y="1107281"/>
            <a:ext cx="50081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Answer and share.</a:t>
            </a:r>
            <a:endParaRPr lang="zh-CN" alt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7605" y="2242438"/>
            <a:ext cx="11140256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2800" dirty="0">
                <a:latin typeface="Bookman Old Style" pitchFamily="18" charset="0"/>
                <a:cs typeface="Times New Roman" pitchFamily="18" charset="0"/>
              </a:rPr>
              <a:t>P4 </a:t>
            </a:r>
          </a:p>
          <a:p>
            <a:r>
              <a:rPr lang="en-US" altLang="zh-CN" sz="2800" dirty="0">
                <a:latin typeface="Bookman Old Style" pitchFamily="18" charset="0"/>
                <a:cs typeface="Times New Roman" pitchFamily="18" charset="0"/>
              </a:rPr>
              <a:t>What does Harry </a:t>
            </a:r>
            <a:r>
              <a:rPr lang="en-US" altLang="zh-CN" sz="2800" dirty="0" err="1">
                <a:latin typeface="Bookman Old Style" pitchFamily="18" charset="0"/>
                <a:cs typeface="Times New Roman" pitchFamily="18" charset="0"/>
              </a:rPr>
              <a:t>McFarr’s</a:t>
            </a:r>
            <a:r>
              <a:rPr lang="en-US" altLang="zh-CN" sz="2800" dirty="0">
                <a:latin typeface="Bookman Old Style" pitchFamily="18" charset="0"/>
                <a:cs typeface="Times New Roman" pitchFamily="18" charset="0"/>
              </a:rPr>
              <a:t> hair look like?</a:t>
            </a:r>
            <a:endParaRPr lang="zh-CN" altLang="zh-CN" sz="2800" dirty="0">
              <a:latin typeface="Bookman Old Style" pitchFamily="18" charset="0"/>
              <a:cs typeface="Times New Roman" pitchFamily="18" charset="0"/>
            </a:endParaRPr>
          </a:p>
          <a:p>
            <a:endParaRPr lang="zh-CN" altLang="zh-CN" sz="2800" dirty="0">
              <a:latin typeface="Bookman Old Style" pitchFamily="18" charset="0"/>
              <a:cs typeface="Times New Roman" pitchFamily="18" charset="0"/>
            </a:endParaRPr>
          </a:p>
          <a:p>
            <a:r>
              <a:rPr lang="en-US" altLang="zh-CN" sz="2800" dirty="0">
                <a:latin typeface="Bookman Old Style" pitchFamily="18" charset="0"/>
                <a:cs typeface="Times New Roman" pitchFamily="18" charset="0"/>
              </a:rPr>
              <a:t>What does </a:t>
            </a:r>
            <a:r>
              <a:rPr lang="en-US" altLang="zh-CN" sz="2800" dirty="0" smtClean="0">
                <a:latin typeface="Bookman Old Style" pitchFamily="18" charset="0"/>
                <a:cs typeface="Times New Roman" pitchFamily="18" charset="0"/>
              </a:rPr>
              <a:t>“bristles </a:t>
            </a:r>
            <a:r>
              <a:rPr lang="en-US" altLang="zh-CN" sz="2800" dirty="0">
                <a:latin typeface="Bookman Old Style" pitchFamily="18" charset="0"/>
                <a:cs typeface="Times New Roman" pitchFamily="18" charset="0"/>
              </a:rPr>
              <a:t>on a </a:t>
            </a:r>
            <a:r>
              <a:rPr lang="en-US" altLang="zh-CN" sz="2800" dirty="0" smtClean="0">
                <a:latin typeface="Bookman Old Style" pitchFamily="18" charset="0"/>
                <a:cs typeface="Times New Roman" pitchFamily="18" charset="0"/>
              </a:rPr>
              <a:t>broom” </a:t>
            </a:r>
            <a:r>
              <a:rPr lang="en-US" altLang="zh-CN" sz="2800" dirty="0">
                <a:latin typeface="Bookman Old Style" pitchFamily="18" charset="0"/>
                <a:cs typeface="Times New Roman" pitchFamily="18" charset="0"/>
              </a:rPr>
              <a:t>mean? Can you try to draw his hair?</a:t>
            </a:r>
            <a:endParaRPr lang="zh-CN" altLang="en-US" sz="2800" dirty="0">
              <a:latin typeface="Bookman Old Styl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2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9539" y="103854"/>
            <a:ext cx="55755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bristles on a broom</a:t>
            </a:r>
            <a:endParaRPr lang="zh-CN" altLang="en-US" sz="4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273" y="880129"/>
            <a:ext cx="3474399" cy="597787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326590" y="934851"/>
            <a:ext cx="3361766" cy="32541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62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9" y="440389"/>
            <a:ext cx="4927227" cy="492722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05516" y="1781734"/>
            <a:ext cx="1684245" cy="207785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95891" y="617900"/>
            <a:ext cx="55755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bristles on a brush</a:t>
            </a:r>
            <a:endParaRPr lang="zh-CN" alt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524" y="1712241"/>
            <a:ext cx="4343404" cy="3031696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 rot="20571755">
            <a:off x="6446373" y="2040029"/>
            <a:ext cx="4114800" cy="172794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8250" l="1375" r="96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222" y="3311501"/>
            <a:ext cx="3556747" cy="3556747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 rot="19642145">
            <a:off x="5516317" y="3989188"/>
            <a:ext cx="1270804" cy="93183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31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19126" y="973931"/>
            <a:ext cx="50081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Answer and share.</a:t>
            </a:r>
            <a:endParaRPr lang="zh-CN" alt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9126" y="2038083"/>
            <a:ext cx="11140256" cy="33239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Bookman Old Style" pitchFamily="18" charset="0"/>
                <a:cs typeface="Times New Roman" pitchFamily="18" charset="0"/>
              </a:rPr>
              <a:t>P8 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Bookman Old Style" pitchFamily="18" charset="0"/>
                <a:cs typeface="Times New Roman" pitchFamily="18" charset="0"/>
              </a:rPr>
              <a:t>Do people like Barnaby B</a:t>
            </a:r>
            <a:r>
              <a:rPr lang="en-US" altLang="zh-CN" sz="2800" dirty="0" smtClean="0">
                <a:latin typeface="Bookman Old Style" pitchFamily="18" charset="0"/>
                <a:cs typeface="Times New Roman" pitchFamily="18" charset="0"/>
              </a:rPr>
              <a:t>.? </a:t>
            </a:r>
            <a:endParaRPr lang="en-US" altLang="zh-CN" sz="2800" dirty="0">
              <a:latin typeface="Bookman Old Style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Bookman Old Style" pitchFamily="18" charset="0"/>
                <a:cs typeface="Times New Roman" pitchFamily="18" charset="0"/>
              </a:rPr>
              <a:t>How do you know that?</a:t>
            </a:r>
            <a:endParaRPr lang="zh-CN" altLang="zh-CN" sz="2800" dirty="0">
              <a:latin typeface="Bookman Old Style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zh-CN" altLang="zh-CN" sz="2800" dirty="0">
              <a:latin typeface="Bookman Old Style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Bookman Old Style" pitchFamily="18" charset="0"/>
                <a:cs typeface="Times New Roman" pitchFamily="18" charset="0"/>
              </a:rPr>
              <a:t>What does </a:t>
            </a:r>
            <a:r>
              <a:rPr lang="en-US" altLang="zh-CN" sz="2800" dirty="0" smtClean="0">
                <a:latin typeface="Bookman Old Style" pitchFamily="18" charset="0"/>
                <a:cs typeface="Times New Roman" pitchFamily="18" charset="0"/>
              </a:rPr>
              <a:t>“feel </a:t>
            </a:r>
            <a:r>
              <a:rPr lang="en-US" altLang="zh-CN" sz="2800" dirty="0">
                <a:latin typeface="Bookman Old Style" pitchFamily="18" charset="0"/>
                <a:cs typeface="Times New Roman" pitchFamily="18" charset="0"/>
              </a:rPr>
              <a:t>it in their </a:t>
            </a:r>
            <a:r>
              <a:rPr lang="en-US" altLang="zh-CN" sz="2800" dirty="0" smtClean="0">
                <a:latin typeface="Bookman Old Style" pitchFamily="18" charset="0"/>
                <a:cs typeface="Times New Roman" pitchFamily="18" charset="0"/>
              </a:rPr>
              <a:t>toes” </a:t>
            </a:r>
            <a:r>
              <a:rPr lang="en-US" altLang="zh-CN" sz="2800" dirty="0">
                <a:latin typeface="Bookman Old Style" pitchFamily="18" charset="0"/>
                <a:cs typeface="Times New Roman" pitchFamily="18" charset="0"/>
              </a:rPr>
              <a:t>mean?</a:t>
            </a:r>
            <a:endParaRPr lang="zh-CN" altLang="zh-CN" sz="2800" dirty="0">
              <a:latin typeface="Bookman Old Styl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10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14376" y="880764"/>
            <a:ext cx="50081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Answer and share.</a:t>
            </a:r>
            <a:endParaRPr lang="zh-CN" alt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14376" y="2089173"/>
            <a:ext cx="11140256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2800" dirty="0">
                <a:latin typeface="Bookman Old Style" pitchFamily="18" charset="0"/>
                <a:cs typeface="Times New Roman" pitchFamily="18" charset="0"/>
              </a:rPr>
              <a:t>P10 </a:t>
            </a:r>
          </a:p>
          <a:p>
            <a:r>
              <a:rPr lang="en-US" altLang="zh-CN" sz="2800" dirty="0">
                <a:latin typeface="Bookman Old Style" pitchFamily="18" charset="0"/>
                <a:cs typeface="Times New Roman" pitchFamily="18" charset="0"/>
              </a:rPr>
              <a:t>How do Bart Henry’s eyes look like? How do you think of them? </a:t>
            </a:r>
            <a:endParaRPr lang="zh-CN" altLang="zh-CN" sz="2800" dirty="0">
              <a:latin typeface="Bookman Old Style" pitchFamily="18" charset="0"/>
              <a:cs typeface="Times New Roman" pitchFamily="18" charset="0"/>
            </a:endParaRPr>
          </a:p>
          <a:p>
            <a:endParaRPr lang="zh-CN" altLang="zh-CN" sz="2800" dirty="0">
              <a:latin typeface="Bookman Old Style" pitchFamily="18" charset="0"/>
              <a:cs typeface="Times New Roman" pitchFamily="18" charset="0"/>
            </a:endParaRPr>
          </a:p>
          <a:p>
            <a:r>
              <a:rPr lang="en-US" altLang="zh-CN" sz="2800" dirty="0">
                <a:latin typeface="Bookman Old Style" pitchFamily="18" charset="0"/>
                <a:cs typeface="Times New Roman" pitchFamily="18" charset="0"/>
              </a:rPr>
              <a:t>Do you think that kind of eyes are very important to a teacher? Why?</a:t>
            </a:r>
            <a:endParaRPr lang="zh-CN" altLang="zh-CN" sz="2800" dirty="0">
              <a:latin typeface="Bookman Old Styl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49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14376" y="611981"/>
            <a:ext cx="50081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Answer and share.</a:t>
            </a:r>
            <a:endParaRPr lang="zh-CN" alt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14376" y="1623932"/>
            <a:ext cx="11140256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2800" dirty="0">
                <a:latin typeface="Bookman Old Style" pitchFamily="18" charset="0"/>
                <a:cs typeface="Times New Roman" pitchFamily="18" charset="0"/>
              </a:rPr>
              <a:t>P14 </a:t>
            </a:r>
          </a:p>
          <a:p>
            <a:r>
              <a:rPr lang="en-US" altLang="zh-CN" sz="2800" dirty="0">
                <a:latin typeface="Bookman Old Style" pitchFamily="18" charset="0"/>
                <a:cs typeface="Times New Roman" pitchFamily="18" charset="0"/>
              </a:rPr>
              <a:t>Who stays with him when Jacob is sitting on a log? </a:t>
            </a:r>
          </a:p>
          <a:p>
            <a:endParaRPr lang="zh-CN" altLang="zh-CN" sz="2800" dirty="0">
              <a:latin typeface="Bookman Old Style" pitchFamily="18" charset="0"/>
              <a:cs typeface="Times New Roman" pitchFamily="18" charset="0"/>
            </a:endParaRPr>
          </a:p>
          <a:p>
            <a:r>
              <a:rPr lang="en-US" altLang="zh-CN" sz="2800" dirty="0">
                <a:latin typeface="Bookman Old Style" pitchFamily="18" charset="0"/>
                <a:cs typeface="Times New Roman" pitchFamily="18" charset="0"/>
              </a:rPr>
              <a:t>What does the dog look like?</a:t>
            </a:r>
            <a:endParaRPr lang="zh-CN" altLang="zh-CN" sz="2800" dirty="0">
              <a:latin typeface="Bookman Old Style" pitchFamily="18" charset="0"/>
              <a:cs typeface="Times New Roman" pitchFamily="18" charset="0"/>
            </a:endParaRPr>
          </a:p>
          <a:p>
            <a:endParaRPr lang="zh-CN" altLang="zh-CN" sz="2800" dirty="0">
              <a:latin typeface="Bookman Old Style" pitchFamily="18" charset="0"/>
              <a:cs typeface="Times New Roman" pitchFamily="18" charset="0"/>
            </a:endParaRPr>
          </a:p>
          <a:p>
            <a:r>
              <a:rPr lang="en-US" altLang="zh-CN" sz="2800" dirty="0">
                <a:latin typeface="Bookman Old Style" pitchFamily="18" charset="0"/>
                <a:cs typeface="Times New Roman" pitchFamily="18" charset="0"/>
              </a:rPr>
              <a:t>Why does the dog want to stay with Jacob?</a:t>
            </a:r>
            <a:endParaRPr lang="zh-CN" altLang="zh-CN" sz="2800" dirty="0">
              <a:latin typeface="Bookman Old Style" pitchFamily="18" charset="0"/>
              <a:cs typeface="Times New Roman" pitchFamily="18" charset="0"/>
            </a:endParaRPr>
          </a:p>
          <a:p>
            <a:endParaRPr lang="zh-CN" altLang="zh-CN" sz="2800" dirty="0">
              <a:latin typeface="Bookman Old Style" pitchFamily="18" charset="0"/>
              <a:cs typeface="Times New Roman" pitchFamily="18" charset="0"/>
            </a:endParaRPr>
          </a:p>
          <a:p>
            <a:r>
              <a:rPr lang="en-US" altLang="zh-CN" sz="2800" dirty="0">
                <a:latin typeface="Bookman Old Style" pitchFamily="18" charset="0"/>
                <a:cs typeface="Times New Roman" pitchFamily="18" charset="0"/>
              </a:rPr>
              <a:t>Do you have a pet like this? Please use “like” or “as if” to describe one of your pets or the animal you like best.</a:t>
            </a:r>
            <a:endParaRPr lang="zh-CN" altLang="zh-CN" sz="2800" dirty="0">
              <a:latin typeface="Bookman Old Styl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43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718" y="50006"/>
            <a:ext cx="3128962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accent1">
                    <a:lumMod val="75000"/>
                  </a:schemeClr>
                </a:solidFill>
                <a:latin typeface="Broadway" panose="04040905080B02020502" pitchFamily="82" charset="0"/>
              </a:rPr>
              <a:t>Activity </a:t>
            </a:r>
            <a:r>
              <a:rPr lang="en-US" altLang="zh-CN" sz="4400" dirty="0" smtClean="0">
                <a:solidFill>
                  <a:schemeClr val="accent1">
                    <a:lumMod val="75000"/>
                  </a:schemeClr>
                </a:solidFill>
                <a:latin typeface="Broadway" panose="04040905080B02020502" pitchFamily="82" charset="0"/>
              </a:rPr>
              <a:t>6</a:t>
            </a:r>
            <a:endParaRPr lang="zh-CN" altLang="en-US" sz="4400" dirty="0">
              <a:solidFill>
                <a:schemeClr val="accent1">
                  <a:lumMod val="75000"/>
                </a:schemeClr>
              </a:solidFill>
              <a:latin typeface="Broadway" panose="04040905080B02020502" pitchFamily="82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68583" y="434726"/>
            <a:ext cx="44406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Choose and say.</a:t>
            </a:r>
            <a:endParaRPr lang="zh-CN" alt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35284" y="3198657"/>
            <a:ext cx="7707236" cy="646331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Bookman Old Style" panose="02050604050505020204" pitchFamily="18" charset="0"/>
              </a:rPr>
              <a:t>Hello. I am… I have … I like…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18"/>
          <a:stretch/>
        </p:blipFill>
        <p:spPr bwMode="auto">
          <a:xfrm>
            <a:off x="10456752" y="3298017"/>
            <a:ext cx="1735248" cy="173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02"/>
          <a:stretch/>
        </p:blipFill>
        <p:spPr bwMode="auto">
          <a:xfrm>
            <a:off x="10456752" y="0"/>
            <a:ext cx="1735248" cy="166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6" b="20751"/>
          <a:stretch/>
        </p:blipFill>
        <p:spPr bwMode="auto">
          <a:xfrm>
            <a:off x="89341" y="996249"/>
            <a:ext cx="2062442" cy="1548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1" b="15744"/>
          <a:stretch/>
        </p:blipFill>
        <p:spPr bwMode="auto">
          <a:xfrm>
            <a:off x="10456752" y="1668872"/>
            <a:ext cx="1735248" cy="1613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3" r="17544" b="42793"/>
          <a:stretch/>
        </p:blipFill>
        <p:spPr bwMode="auto">
          <a:xfrm>
            <a:off x="112966" y="5096279"/>
            <a:ext cx="2255049" cy="148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752" y="5032686"/>
            <a:ext cx="1735248" cy="182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37" y="2850450"/>
            <a:ext cx="1835850" cy="19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92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718" y="50006"/>
            <a:ext cx="3128962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accent1">
                    <a:lumMod val="75000"/>
                  </a:schemeClr>
                </a:solidFill>
                <a:latin typeface="Broadway" panose="04040905080B02020502" pitchFamily="82" charset="0"/>
              </a:rPr>
              <a:t>Activity </a:t>
            </a:r>
            <a:r>
              <a:rPr lang="en-US" altLang="zh-CN" sz="4400" dirty="0" smtClean="0">
                <a:solidFill>
                  <a:schemeClr val="accent1">
                    <a:lumMod val="75000"/>
                  </a:schemeClr>
                </a:solidFill>
                <a:latin typeface="Broadway" panose="04040905080B02020502" pitchFamily="82" charset="0"/>
              </a:rPr>
              <a:t>7</a:t>
            </a:r>
            <a:endParaRPr lang="zh-CN" altLang="en-US" sz="4400" dirty="0">
              <a:solidFill>
                <a:schemeClr val="accent1">
                  <a:lumMod val="75000"/>
                </a:schemeClr>
              </a:solidFill>
              <a:latin typeface="Broadway" panose="04040905080B02020502" pitchFamily="82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67336" y="1413989"/>
            <a:ext cx="11681011" cy="2224776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Bookman Old Style" panose="02050604050505020204" pitchFamily="18" charset="0"/>
              </a:rPr>
              <a:t>If you were one of the people in Kimberly and read “Spotlight on the People in Kimberly”, how would you think of it? What would you do?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01" y="3973606"/>
            <a:ext cx="2973858" cy="297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0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5718" y="50006"/>
            <a:ext cx="3128962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accent1">
                    <a:lumMod val="75000"/>
                  </a:schemeClr>
                </a:solidFill>
                <a:latin typeface="Broadway" panose="04040905080B02020502" pitchFamily="82" charset="0"/>
              </a:rPr>
              <a:t>Activity </a:t>
            </a:r>
            <a:r>
              <a:rPr lang="en-US" altLang="zh-CN" sz="4400" dirty="0" smtClean="0">
                <a:solidFill>
                  <a:schemeClr val="accent1">
                    <a:lumMod val="75000"/>
                  </a:schemeClr>
                </a:solidFill>
                <a:latin typeface="Broadway" panose="04040905080B02020502" pitchFamily="82" charset="0"/>
              </a:rPr>
              <a:t>8</a:t>
            </a:r>
            <a:endParaRPr lang="zh-CN" altLang="en-US" sz="4400" dirty="0">
              <a:solidFill>
                <a:schemeClr val="accent1">
                  <a:lumMod val="75000"/>
                </a:schemeClr>
              </a:solidFill>
              <a:latin typeface="Broadway" panose="04040905080B02020502" pitchFamily="82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5994" y="1544670"/>
            <a:ext cx="11746006" cy="2308324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Bookman Old Style" panose="02050604050505020204" pitchFamily="18" charset="0"/>
              </a:rPr>
              <a:t>Imagine you were Molly </a:t>
            </a:r>
            <a:r>
              <a:rPr lang="en-US" altLang="zh-CN" sz="3200" dirty="0" err="1" smtClean="0">
                <a:latin typeface="Bookman Old Style" panose="02050604050505020204" pitchFamily="18" charset="0"/>
              </a:rPr>
              <a:t>McGinty</a:t>
            </a:r>
            <a:r>
              <a:rPr lang="en-US" altLang="zh-CN" sz="3200" dirty="0">
                <a:latin typeface="Bookman Old Style" panose="02050604050505020204" pitchFamily="18" charset="0"/>
              </a:rPr>
              <a:t>, how would you interview people? 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Bookman Old Style" panose="02050604050505020204" pitchFamily="18" charset="0"/>
              </a:rPr>
              <a:t>Please act that out with your partner.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39F5CD5-92D5-4D12-BC1F-9C4D27395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491" y="4001728"/>
            <a:ext cx="3800475" cy="278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8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718" y="50006"/>
            <a:ext cx="3128962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accent1">
                    <a:lumMod val="75000"/>
                  </a:schemeClr>
                </a:solidFill>
                <a:latin typeface="Broadway" panose="04040905080B02020502" pitchFamily="82" charset="0"/>
              </a:rPr>
              <a:t>Activity 1</a:t>
            </a:r>
            <a:endParaRPr lang="zh-CN" altLang="en-US" sz="4400" dirty="0">
              <a:solidFill>
                <a:schemeClr val="accent1">
                  <a:lumMod val="75000"/>
                </a:schemeClr>
              </a:solidFill>
              <a:latin typeface="Broadway" panose="04040905080B02020502" pitchFamily="82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3759" y="1659285"/>
            <a:ext cx="690800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AutoNum type="arabicPeriod"/>
            </a:pPr>
            <a:r>
              <a:rPr lang="en-US" altLang="zh-CN" sz="2800" dirty="0">
                <a:latin typeface="Bookman Old Style" panose="02050604050505020204" pitchFamily="18" charset="0"/>
              </a:rPr>
              <a:t>What can you see </a:t>
            </a:r>
            <a:r>
              <a:rPr lang="en-US" altLang="zh-CN" sz="2800" dirty="0" smtClean="0">
                <a:latin typeface="Bookman Old Style" panose="02050604050505020204" pitchFamily="18" charset="0"/>
              </a:rPr>
              <a:t>from the </a:t>
            </a:r>
            <a:r>
              <a:rPr lang="en-US" altLang="zh-CN" sz="2800" dirty="0" smtClean="0">
                <a:latin typeface="Bookman Old Style" panose="02050604050505020204" pitchFamily="18" charset="0"/>
              </a:rPr>
              <a:t>cover? </a:t>
            </a:r>
            <a:endParaRPr lang="en-US" altLang="zh-CN" sz="2800" dirty="0">
              <a:latin typeface="Bookman Old Style" panose="02050604050505020204" pitchFamily="18" charset="0"/>
            </a:endParaRPr>
          </a:p>
          <a:p>
            <a:pPr marL="514350" indent="-514350">
              <a:buAutoNum type="arabicPeriod"/>
            </a:pPr>
            <a:endParaRPr lang="zh-CN" altLang="zh-CN" sz="2800" dirty="0">
              <a:latin typeface="Bookman Old Style" panose="02050604050505020204" pitchFamily="18" charset="0"/>
            </a:endParaRPr>
          </a:p>
          <a:p>
            <a:r>
              <a:rPr lang="en-US" altLang="zh-CN" sz="2800" dirty="0">
                <a:latin typeface="Bookman Old Style" panose="02050604050505020204" pitchFamily="18" charset="0"/>
              </a:rPr>
              <a:t>2. What’s the title and what do you  think the story is going to be about?</a:t>
            </a:r>
          </a:p>
          <a:p>
            <a:endParaRPr lang="en-US" altLang="zh-CN" sz="2800" dirty="0">
              <a:latin typeface="Bookman Old Style" panose="02050604050505020204" pitchFamily="18" charset="0"/>
            </a:endParaRPr>
          </a:p>
          <a:p>
            <a:r>
              <a:rPr lang="en-US" altLang="zh-CN" sz="2800" dirty="0">
                <a:latin typeface="Bookman Old Style" panose="02050604050505020204" pitchFamily="18" charset="0"/>
              </a:rPr>
              <a:t>3. What do you want to know about the story?</a:t>
            </a:r>
            <a:endParaRPr lang="zh-CN" altLang="en-US" sz="2800" dirty="0">
              <a:latin typeface="Bookman Old Style" panose="020506040505050202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9125" y="923925"/>
            <a:ext cx="395287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2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718" y="50006"/>
            <a:ext cx="3583782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accent1">
                    <a:lumMod val="75000"/>
                  </a:schemeClr>
                </a:solidFill>
                <a:latin typeface="Broadway" panose="04040905080B02020502" pitchFamily="82" charset="0"/>
              </a:rPr>
              <a:t>Discussion</a:t>
            </a:r>
            <a:endParaRPr lang="zh-CN" altLang="en-US" sz="4400" dirty="0">
              <a:solidFill>
                <a:schemeClr val="accent1">
                  <a:lumMod val="75000"/>
                </a:schemeClr>
              </a:solidFill>
              <a:latin typeface="Broadway" panose="04040905080B02020502" pitchFamily="82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80221" y="1545989"/>
            <a:ext cx="110165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dirty="0" smtClean="0">
                <a:latin typeface="Times New Roman"/>
                <a:ea typeface="Arial Unicode MS" panose="020B0604020202020204" pitchFamily="34" charset="-122"/>
                <a:cs typeface="Times New Roman"/>
              </a:rPr>
              <a:t>• </a:t>
            </a:r>
            <a:r>
              <a:rPr lang="en-US" altLang="zh-CN" sz="36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Can </a:t>
            </a:r>
            <a:r>
              <a:rPr lang="en-US" altLang="zh-CN" sz="36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you tell what kind of person someone is by just looking at him/her? </a:t>
            </a:r>
          </a:p>
          <a:p>
            <a:pPr>
              <a:lnSpc>
                <a:spcPct val="200000"/>
              </a:lnSpc>
            </a:pPr>
            <a:r>
              <a:rPr lang="en-US" altLang="zh-CN" sz="3600" dirty="0" smtClean="0">
                <a:latin typeface="Times New Roman"/>
                <a:ea typeface="Arial Unicode MS" panose="020B0604020202020204" pitchFamily="34" charset="-122"/>
                <a:cs typeface="Times New Roman"/>
              </a:rPr>
              <a:t>• </a:t>
            </a:r>
            <a:r>
              <a:rPr lang="en-US" altLang="zh-CN" sz="36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Why</a:t>
            </a:r>
            <a:r>
              <a:rPr lang="en-US" altLang="zh-CN" sz="36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? Why not?</a:t>
            </a:r>
          </a:p>
        </p:txBody>
      </p:sp>
    </p:spTree>
    <p:extLst>
      <p:ext uri="{BB962C8B-B14F-4D97-AF65-F5344CB8AC3E}">
        <p14:creationId xmlns:p14="http://schemas.microsoft.com/office/powerpoint/2010/main" val="685743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718" y="50006"/>
            <a:ext cx="4758158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accent1">
                    <a:lumMod val="75000"/>
                  </a:schemeClr>
                </a:solidFill>
                <a:latin typeface="Broadway" panose="04040905080B02020502" pitchFamily="82" charset="0"/>
              </a:rPr>
              <a:t>Further Study</a:t>
            </a:r>
            <a:endParaRPr lang="zh-CN" altLang="en-US" sz="4400" dirty="0">
              <a:solidFill>
                <a:schemeClr val="accent1">
                  <a:lumMod val="75000"/>
                </a:schemeClr>
              </a:solidFill>
              <a:latin typeface="Broadway" panose="04040905080B02020502" pitchFamily="82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3946" y="1031639"/>
            <a:ext cx="117504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 dirty="0" smtClean="0">
                <a:latin typeface="Bookman Old Style" panose="02050604050505020204" pitchFamily="18" charset="0"/>
              </a:rPr>
              <a:t>1. Tell </a:t>
            </a:r>
            <a:r>
              <a:rPr lang="en-US" altLang="zh-CN" sz="3200" dirty="0">
                <a:latin typeface="Bookman Old Style" panose="02050604050505020204" pitchFamily="18" charset="0"/>
              </a:rPr>
              <a:t>the story “Spotlight on the </a:t>
            </a:r>
            <a:r>
              <a:rPr lang="en-US" altLang="zh-CN" sz="3200" dirty="0" smtClean="0">
                <a:latin typeface="Bookman Old Style" panose="02050604050505020204" pitchFamily="18" charset="0"/>
              </a:rPr>
              <a:t>People” </a:t>
            </a:r>
            <a:r>
              <a:rPr lang="en-US" altLang="zh-CN" sz="3200" dirty="0">
                <a:latin typeface="Bookman Old Style" panose="02050604050505020204" pitchFamily="18" charset="0"/>
              </a:rPr>
              <a:t>to your parents.</a:t>
            </a:r>
            <a:endParaRPr lang="zh-CN" altLang="zh-CN" sz="3200" dirty="0">
              <a:latin typeface="Bookman Old Style" panose="020506040505050202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3200" dirty="0" smtClean="0">
                <a:latin typeface="Bookman Old Style" panose="02050604050505020204" pitchFamily="18" charset="0"/>
              </a:rPr>
              <a:t>2. Introduce </a:t>
            </a:r>
            <a:r>
              <a:rPr lang="en-US" altLang="zh-CN" sz="3200" dirty="0">
                <a:latin typeface="Bookman Old Style" panose="02050604050505020204" pitchFamily="18" charset="0"/>
              </a:rPr>
              <a:t>your mom or dad to your classmates.</a:t>
            </a:r>
          </a:p>
        </p:txBody>
      </p:sp>
      <p:sp>
        <p:nvSpPr>
          <p:cNvPr id="4" name="TextBox 5"/>
          <p:cNvSpPr txBox="1"/>
          <p:nvPr/>
        </p:nvSpPr>
        <p:spPr>
          <a:xfrm>
            <a:off x="1402115" y="4152889"/>
            <a:ext cx="8280920" cy="138499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tips: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one task. Finish it with the help of what you learnt from the book. 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20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381" y="1438338"/>
            <a:ext cx="6115482" cy="458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542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718" y="50006"/>
            <a:ext cx="3128962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accent1">
                    <a:lumMod val="75000"/>
                  </a:schemeClr>
                </a:solidFill>
                <a:latin typeface="Broadway" panose="04040905080B02020502" pitchFamily="82" charset="0"/>
              </a:rPr>
              <a:t>Activity 2</a:t>
            </a:r>
            <a:endParaRPr lang="zh-CN" altLang="en-US" sz="4400" dirty="0">
              <a:solidFill>
                <a:schemeClr val="accent1">
                  <a:lumMod val="75000"/>
                </a:schemeClr>
              </a:solidFill>
              <a:latin typeface="Broadway" panose="04040905080B02020502" pitchFamily="82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24019" y="1695747"/>
            <a:ext cx="947246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 </a:t>
            </a:r>
            <a:r>
              <a:rPr lang="en-US" altLang="zh-CN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Read </a:t>
            </a:r>
            <a:r>
              <a:rPr lang="en-US" altLang="zh-CN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and get the general idea.</a:t>
            </a:r>
            <a:endParaRPr lang="zh-CN" alt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1"/>
          <a:stretch/>
        </p:blipFill>
        <p:spPr>
          <a:xfrm>
            <a:off x="9603213" y="5045957"/>
            <a:ext cx="2479372" cy="176062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92517" y="3230075"/>
            <a:ext cx="97724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2800" dirty="0">
                <a:latin typeface="Bookman Old Style" panose="02050604050505020204" pitchFamily="18" charset="0"/>
              </a:rPr>
              <a:t>Have you got the answers to some of the questions in Activity 1? Would you please share </a:t>
            </a:r>
            <a:r>
              <a:rPr lang="en-US" altLang="zh-CN" sz="2800" dirty="0" smtClean="0">
                <a:latin typeface="Bookman Old Style" panose="02050604050505020204" pitchFamily="18" charset="0"/>
              </a:rPr>
              <a:t>them with </a:t>
            </a:r>
            <a:r>
              <a:rPr lang="en-US" altLang="zh-CN" sz="2800" dirty="0">
                <a:latin typeface="Bookman Old Style" panose="02050604050505020204" pitchFamily="18" charset="0"/>
              </a:rPr>
              <a:t>your classmates?</a:t>
            </a:r>
          </a:p>
          <a:p>
            <a:pPr marL="514350" indent="-514350">
              <a:buAutoNum type="arabicPeriod"/>
            </a:pPr>
            <a:r>
              <a:rPr lang="en-US" altLang="zh-CN" sz="2800" dirty="0">
                <a:latin typeface="Bookman Old Style" panose="02050604050505020204" pitchFamily="18" charset="0"/>
              </a:rPr>
              <a:t>How many parts can you divide the </a:t>
            </a:r>
            <a:r>
              <a:rPr lang="en-US" altLang="zh-CN" sz="2800" dirty="0" smtClean="0">
                <a:latin typeface="Bookman Old Style" panose="02050604050505020204" pitchFamily="18" charset="0"/>
              </a:rPr>
              <a:t>book into? </a:t>
            </a:r>
            <a:r>
              <a:rPr lang="en-US" altLang="zh-CN" sz="2800" dirty="0">
                <a:latin typeface="Bookman Old Style" panose="02050604050505020204" pitchFamily="18" charset="0"/>
              </a:rPr>
              <a:t>Why?</a:t>
            </a:r>
            <a:endParaRPr lang="zh-CN" altLang="zh-CN" sz="2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65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947" y="838260"/>
            <a:ext cx="3773714" cy="553998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78339" y="1874728"/>
            <a:ext cx="71667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en-US" altLang="zh-CN" sz="2800" dirty="0">
                <a:latin typeface="Bookman Old Style" panose="02050604050505020204" pitchFamily="18" charset="0"/>
              </a:rPr>
              <a:t>What type of job do you think Molly </a:t>
            </a:r>
            <a:r>
              <a:rPr lang="en-US" altLang="zh-CN" sz="2800" dirty="0" err="1">
                <a:latin typeface="Bookman Old Style" panose="02050604050505020204" pitchFamily="18" charset="0"/>
              </a:rPr>
              <a:t>McGinty</a:t>
            </a:r>
            <a:r>
              <a:rPr lang="en-US" altLang="zh-CN" sz="2800" dirty="0">
                <a:latin typeface="Bookman Old Style" panose="02050604050505020204" pitchFamily="18" charset="0"/>
              </a:rPr>
              <a:t> does? </a:t>
            </a:r>
          </a:p>
          <a:p>
            <a:endParaRPr lang="en-US" altLang="zh-CN" sz="2800" dirty="0">
              <a:latin typeface="Bookman Old Style" panose="02050604050505020204" pitchFamily="18" charset="0"/>
            </a:endParaRPr>
          </a:p>
          <a:p>
            <a:endParaRPr lang="en-US" altLang="zh-CN" sz="2800" dirty="0">
              <a:latin typeface="Bookman Old Style" panose="02050604050505020204" pitchFamily="18" charset="0"/>
            </a:endParaRPr>
          </a:p>
          <a:p>
            <a:r>
              <a:rPr lang="en-US" altLang="zh-CN" sz="2800" dirty="0">
                <a:latin typeface="Bookman Old Style" panose="02050604050505020204" pitchFamily="18" charset="0"/>
              </a:rPr>
              <a:t>2. What can you tell about the climate in Kimberly from the description of Molly </a:t>
            </a:r>
            <a:r>
              <a:rPr lang="en-US" altLang="zh-CN" sz="2800" dirty="0" err="1">
                <a:latin typeface="Bookman Old Style" panose="02050604050505020204" pitchFamily="18" charset="0"/>
              </a:rPr>
              <a:t>McGinty</a:t>
            </a:r>
            <a:r>
              <a:rPr lang="en-US" altLang="zh-CN" sz="2800" dirty="0">
                <a:latin typeface="Bookman Old Style" panose="02050604050505020204" pitchFamily="18" charset="0"/>
              </a:rPr>
              <a:t>?</a:t>
            </a:r>
            <a:endParaRPr lang="zh-CN" altLang="zh-CN" sz="2800" dirty="0">
              <a:latin typeface="Bookman Old Style" panose="020506040505050202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90570" y="68819"/>
            <a:ext cx="16033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PP2-3</a:t>
            </a:r>
            <a:endParaRPr lang="zh-CN" altLang="en-US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478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52845" y="7144"/>
            <a:ext cx="21707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PP16-17</a:t>
            </a:r>
            <a:endParaRPr lang="zh-CN" altLang="en-US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26905" y="1466373"/>
            <a:ext cx="6393657" cy="3970318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Bookman Old Style" panose="02050604050505020204" pitchFamily="18" charset="0"/>
              </a:rPr>
              <a:t>1.Why do you think Molly </a:t>
            </a:r>
            <a:r>
              <a:rPr lang="en-US" altLang="zh-CN" sz="2800" dirty="0" err="1">
                <a:latin typeface="Bookman Old Style" panose="02050604050505020204" pitchFamily="18" charset="0"/>
              </a:rPr>
              <a:t>McGinty</a:t>
            </a:r>
            <a:r>
              <a:rPr lang="en-US" altLang="zh-CN" sz="2800" dirty="0">
                <a:latin typeface="Bookman Old Style" panose="02050604050505020204" pitchFamily="18" charset="0"/>
              </a:rPr>
              <a:t> is leaving Kimberly?</a:t>
            </a:r>
          </a:p>
          <a:p>
            <a:endParaRPr lang="en-US" altLang="zh-CN" sz="2800" dirty="0">
              <a:latin typeface="Bookman Old Style" panose="02050604050505020204" pitchFamily="18" charset="0"/>
            </a:endParaRPr>
          </a:p>
          <a:p>
            <a:endParaRPr lang="zh-CN" altLang="zh-CN" sz="2800" dirty="0">
              <a:latin typeface="Bookman Old Style" panose="02050604050505020204" pitchFamily="18" charset="0"/>
            </a:endParaRPr>
          </a:p>
          <a:p>
            <a:r>
              <a:rPr lang="en-US" altLang="zh-CN" sz="2800" dirty="0">
                <a:latin typeface="Bookman Old Style" panose="02050604050505020204" pitchFamily="18" charset="0"/>
              </a:rPr>
              <a:t>2.What does “Mag” mean?</a:t>
            </a:r>
          </a:p>
          <a:p>
            <a:endParaRPr lang="en-US" altLang="zh-CN" sz="2800" dirty="0">
              <a:latin typeface="Bookman Old Style" panose="02050604050505020204" pitchFamily="18" charset="0"/>
            </a:endParaRPr>
          </a:p>
          <a:p>
            <a:endParaRPr lang="zh-CN" altLang="zh-CN" sz="2800" dirty="0">
              <a:latin typeface="Bookman Old Style" panose="02050604050505020204" pitchFamily="18" charset="0"/>
            </a:endParaRPr>
          </a:p>
          <a:p>
            <a:r>
              <a:rPr lang="en-US" altLang="zh-CN" sz="2800" dirty="0">
                <a:latin typeface="Bookman Old Style" panose="02050604050505020204" pitchFamily="18" charset="0"/>
              </a:rPr>
              <a:t>3 Do you know what Molly </a:t>
            </a:r>
            <a:r>
              <a:rPr lang="en-US" altLang="zh-CN" sz="2800" dirty="0" err="1">
                <a:latin typeface="Bookman Old Style" panose="02050604050505020204" pitchFamily="18" charset="0"/>
              </a:rPr>
              <a:t>McGinty</a:t>
            </a:r>
            <a:r>
              <a:rPr lang="en-US" altLang="zh-CN" sz="2800" dirty="0">
                <a:latin typeface="Bookman Old Style" panose="02050604050505020204" pitchFamily="18" charset="0"/>
              </a:rPr>
              <a:t> does? 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491AE0F-8B0E-4EF0-A818-E587EBA66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8723"/>
            <a:ext cx="4705350" cy="514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6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718" y="50006"/>
            <a:ext cx="3128962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accent1">
                    <a:lumMod val="75000"/>
                  </a:schemeClr>
                </a:solidFill>
                <a:latin typeface="Broadway" panose="04040905080B02020502" pitchFamily="82" charset="0"/>
              </a:rPr>
              <a:t>Activity 3</a:t>
            </a:r>
            <a:endParaRPr lang="zh-CN" altLang="en-US" sz="4400" dirty="0">
              <a:solidFill>
                <a:schemeClr val="accent1">
                  <a:lumMod val="75000"/>
                </a:schemeClr>
              </a:solidFill>
              <a:latin typeface="Broadway" panose="04040905080B02020502" pitchFamily="82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9593" y="1483816"/>
            <a:ext cx="960358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• </a:t>
            </a:r>
            <a:r>
              <a:rPr lang="en-US" altLang="zh-CN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Read</a:t>
            </a:r>
            <a:endParaRPr lang="en-US" altLang="zh-CN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altLang="zh-CN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• </a:t>
            </a:r>
            <a:r>
              <a:rPr lang="en-US" altLang="zh-CN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Match </a:t>
            </a:r>
            <a:r>
              <a:rPr lang="en-US" altLang="zh-C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 </a:t>
            </a:r>
            <a:r>
              <a:rPr lang="en-US" altLang="zh-CN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names with the proper subheadings</a:t>
            </a:r>
          </a:p>
          <a:p>
            <a:r>
              <a:rPr lang="en-US" altLang="zh-CN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• </a:t>
            </a:r>
            <a:r>
              <a:rPr lang="en-US" altLang="zh-CN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Complete </a:t>
            </a:r>
            <a:r>
              <a:rPr lang="en-US" altLang="zh-C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 bubble diagram</a:t>
            </a:r>
            <a:r>
              <a:rPr lang="en-US" altLang="zh-CN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.</a:t>
            </a:r>
            <a:endParaRPr lang="zh-CN" alt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4706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59" y="0"/>
            <a:ext cx="90591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1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718" y="50006"/>
            <a:ext cx="3128962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accent1">
                    <a:lumMod val="75000"/>
                  </a:schemeClr>
                </a:solidFill>
                <a:latin typeface="Broadway" panose="04040905080B02020502" pitchFamily="82" charset="0"/>
              </a:rPr>
              <a:t>Activity </a:t>
            </a:r>
            <a:r>
              <a:rPr lang="en-US" altLang="zh-CN" sz="4400" dirty="0" smtClean="0">
                <a:solidFill>
                  <a:schemeClr val="accent1">
                    <a:lumMod val="75000"/>
                  </a:schemeClr>
                </a:solidFill>
                <a:latin typeface="Broadway" panose="04040905080B02020502" pitchFamily="82" charset="0"/>
              </a:rPr>
              <a:t>4</a:t>
            </a:r>
            <a:endParaRPr lang="zh-CN" altLang="en-US" sz="4400" dirty="0">
              <a:solidFill>
                <a:schemeClr val="accent1">
                  <a:lumMod val="75000"/>
                </a:schemeClr>
              </a:solidFill>
              <a:latin typeface="Broadway" panose="04040905080B02020502" pitchFamily="82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49602" y="5274766"/>
            <a:ext cx="42594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Let</a:t>
            </a:r>
            <a:r>
              <a:rPr lang="en-US" altLang="zh-CN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’</a:t>
            </a:r>
            <a:r>
              <a:rPr lang="en-US" altLang="zh-CN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 </a:t>
            </a:r>
            <a:r>
              <a:rPr lang="en-US" altLang="zh-CN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retell</a:t>
            </a:r>
            <a:r>
              <a:rPr lang="en-US" altLang="zh-CN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.</a:t>
            </a:r>
            <a:endParaRPr lang="zh-CN" alt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043"/>
          <a:stretch/>
        </p:blipFill>
        <p:spPr>
          <a:xfrm>
            <a:off x="3924300" y="1219199"/>
            <a:ext cx="4133850" cy="392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92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718" y="50006"/>
            <a:ext cx="3128962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accent1">
                    <a:lumMod val="75000"/>
                  </a:schemeClr>
                </a:solidFill>
                <a:latin typeface="Broadway" panose="04040905080B02020502" pitchFamily="82" charset="0"/>
              </a:rPr>
              <a:t>Activity </a:t>
            </a:r>
            <a:r>
              <a:rPr lang="en-US" altLang="zh-CN" sz="4400" dirty="0" smtClean="0">
                <a:solidFill>
                  <a:schemeClr val="accent1">
                    <a:lumMod val="75000"/>
                  </a:schemeClr>
                </a:solidFill>
                <a:latin typeface="Broadway" panose="04040905080B02020502" pitchFamily="82" charset="0"/>
              </a:rPr>
              <a:t>5</a:t>
            </a:r>
            <a:endParaRPr lang="zh-CN" altLang="en-US" sz="4400" dirty="0">
              <a:solidFill>
                <a:schemeClr val="accent1">
                  <a:lumMod val="75000"/>
                </a:schemeClr>
              </a:solidFill>
              <a:latin typeface="Broadway" panose="04040905080B02020502" pitchFamily="82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9126" y="1116806"/>
            <a:ext cx="50081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Answer and share.</a:t>
            </a:r>
            <a:endParaRPr lang="zh-CN" alt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9126" y="2076555"/>
            <a:ext cx="11140256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2800" dirty="0">
                <a:latin typeface="Bookman Old Style" pitchFamily="18" charset="0"/>
                <a:cs typeface="Times New Roman" pitchFamily="18" charset="0"/>
              </a:rPr>
              <a:t>P2 </a:t>
            </a:r>
          </a:p>
          <a:p>
            <a:r>
              <a:rPr lang="en-US" altLang="zh-CN" sz="2800" dirty="0">
                <a:latin typeface="Bookman Old Style" panose="02050604050505020204" pitchFamily="18" charset="0"/>
              </a:rPr>
              <a:t>How</a:t>
            </a:r>
            <a:r>
              <a:rPr lang="en-US" altLang="zh-CN" sz="2800" dirty="0">
                <a:latin typeface="Bookman Old Style" pitchFamily="18" charset="0"/>
                <a:cs typeface="Times New Roman" pitchFamily="18" charset="0"/>
              </a:rPr>
              <a:t> did Molly </a:t>
            </a:r>
            <a:r>
              <a:rPr lang="en-US" altLang="zh-CN" sz="2800" dirty="0" err="1">
                <a:latin typeface="Bookman Old Style" pitchFamily="18" charset="0"/>
                <a:cs typeface="Times New Roman" pitchFamily="18" charset="0"/>
              </a:rPr>
              <a:t>McGinty</a:t>
            </a:r>
            <a:r>
              <a:rPr lang="en-US" altLang="zh-CN" sz="2800" dirty="0">
                <a:latin typeface="Bookman Old Style" pitchFamily="18" charset="0"/>
                <a:cs typeface="Times New Roman" pitchFamily="18" charset="0"/>
              </a:rPr>
              <a:t> get information about the people in Kimberly?</a:t>
            </a:r>
            <a:endParaRPr lang="zh-CN" altLang="zh-CN" sz="2800" dirty="0">
              <a:latin typeface="Bookman Old Style" pitchFamily="18" charset="0"/>
              <a:cs typeface="Times New Roman" pitchFamily="18" charset="0"/>
            </a:endParaRPr>
          </a:p>
          <a:p>
            <a:endParaRPr lang="en-US" altLang="zh-CN" sz="2800" dirty="0">
              <a:latin typeface="Bookman Old Style" pitchFamily="18" charset="0"/>
              <a:cs typeface="Times New Roman" pitchFamily="18" charset="0"/>
            </a:endParaRPr>
          </a:p>
          <a:p>
            <a:r>
              <a:rPr lang="en-US" altLang="zh-CN" sz="2800" dirty="0" smtClean="0">
                <a:latin typeface="Bookman Old Style" pitchFamily="18" charset="0"/>
                <a:cs typeface="Times New Roman" pitchFamily="18" charset="0"/>
              </a:rPr>
              <a:t>Do you think Molly </a:t>
            </a:r>
            <a:r>
              <a:rPr lang="en-US" altLang="zh-CN" sz="2800" dirty="0" err="1" smtClean="0">
                <a:latin typeface="Bookman Old Style" pitchFamily="18" charset="0"/>
                <a:cs typeface="Times New Roman" pitchFamily="18" charset="0"/>
              </a:rPr>
              <a:t>McGinty</a:t>
            </a:r>
            <a:r>
              <a:rPr lang="en-US" altLang="zh-CN" sz="2800" dirty="0" smtClean="0">
                <a:latin typeface="Bookman Old Style" pitchFamily="18" charset="0"/>
                <a:cs typeface="Times New Roman" pitchFamily="18" charset="0"/>
              </a:rPr>
              <a:t> really “sniffed out people”?</a:t>
            </a:r>
            <a:endParaRPr lang="zh-CN" altLang="zh-CN" sz="2800" dirty="0">
              <a:latin typeface="Bookman Old Styl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28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557</Words>
  <Application>Microsoft Office PowerPoint</Application>
  <PresentationFormat>自定义</PresentationFormat>
  <Paragraphs>103</Paragraphs>
  <Slides>22</Slides>
  <Notes>19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Vivian Wang</dc:creator>
  <cp:lastModifiedBy>fltrp</cp:lastModifiedBy>
  <cp:revision>98</cp:revision>
  <dcterms:created xsi:type="dcterms:W3CDTF">2018-09-02T01:50:20Z</dcterms:created>
  <dcterms:modified xsi:type="dcterms:W3CDTF">2019-02-01T02:29:28Z</dcterms:modified>
</cp:coreProperties>
</file>