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3" r:id="rId6"/>
    <p:sldId id="290" r:id="rId7"/>
    <p:sldId id="279" r:id="rId8"/>
    <p:sldId id="280" r:id="rId9"/>
    <p:sldId id="264" r:id="rId10"/>
    <p:sldId id="281" r:id="rId11"/>
    <p:sldId id="282" r:id="rId12"/>
    <p:sldId id="265" r:id="rId13"/>
    <p:sldId id="267" r:id="rId14"/>
    <p:sldId id="283" r:id="rId15"/>
    <p:sldId id="268" r:id="rId16"/>
    <p:sldId id="287" r:id="rId17"/>
    <p:sldId id="269" r:id="rId18"/>
    <p:sldId id="293" r:id="rId19"/>
    <p:sldId id="270" r:id="rId20"/>
    <p:sldId id="288" r:id="rId21"/>
    <p:sldId id="289" r:id="rId22"/>
    <p:sldId id="273" r:id="rId23"/>
    <p:sldId id="274" r:id="rId24"/>
    <p:sldId id="275" r:id="rId25"/>
    <p:sldId id="276" r:id="rId26"/>
    <p:sldId id="278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55" autoAdjust="0"/>
  </p:normalViewPr>
  <p:slideViewPr>
    <p:cSldViewPr snapToGrid="0">
      <p:cViewPr varScale="1">
        <p:scale>
          <a:sx n="81" d="100"/>
          <a:sy n="81" d="100"/>
        </p:scale>
        <p:origin x="-725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75B7B-5CA0-45A1-9BA6-96BDE486E75E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7D697-6199-4E1A-98BF-6A91204E6A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36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31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10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22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1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23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76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70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4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58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0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7CC90-FAD0-4B9D-A3A5-E34DD8D053EA}" type="datetimeFigureOut">
              <a:rPr lang="zh-CN" altLang="en-US" smtClean="0"/>
              <a:t>2019/2/1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1BB0C-4A9A-4B2A-AD66-CA4D57418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7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33" y="0"/>
            <a:ext cx="10734133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48870" y="816028"/>
            <a:ext cx="9144000" cy="105620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Arial Black" panose="020B0A04020102020204" pitchFamily="34" charset="0"/>
              </a:rPr>
              <a:t>Wildlife Detective</a:t>
            </a:r>
            <a:endParaRPr lang="zh-CN" alt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472517" y="5367282"/>
            <a:ext cx="5133983" cy="441848"/>
          </a:xfrm>
        </p:spPr>
        <p:txBody>
          <a:bodyPr>
            <a:noAutofit/>
          </a:bodyPr>
          <a:lstStyle/>
          <a:p>
            <a:r>
              <a:rPr lang="zh-CN" altLang="en-US" sz="32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   </a:t>
            </a:r>
            <a:r>
              <a:rPr lang="zh-CN" altLang="en-US" sz="32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选自</a:t>
            </a:r>
            <a:r>
              <a:rPr lang="en-US" altLang="zh-CN" sz="32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《</a:t>
            </a:r>
            <a:r>
              <a:rPr lang="zh-CN" altLang="en-US" sz="32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多维阅读第</a:t>
            </a:r>
            <a:r>
              <a:rPr lang="en-US" altLang="zh-CN" sz="32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12</a:t>
            </a:r>
            <a:r>
              <a:rPr lang="zh-CN" altLang="en-US" sz="32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级</a:t>
            </a:r>
            <a:r>
              <a:rPr lang="en-US" altLang="zh-CN" sz="3200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》</a:t>
            </a:r>
            <a:endParaRPr lang="zh-CN" alt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9213" y="1979810"/>
            <a:ext cx="3602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</a:rPr>
              <a:t>侦探日记</a:t>
            </a:r>
            <a:endParaRPr lang="zh-CN" alt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78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4027" y="1903562"/>
            <a:ext cx="10515600" cy="2283035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gency FB" panose="020B0503020202020204" pitchFamily="34" charset="0"/>
              </a:rPr>
              <a:t>allow</a:t>
            </a:r>
            <a:r>
              <a:rPr lang="en-US" altLang="zh-CN" b="1" dirty="0">
                <a:latin typeface="Agency FB" panose="020B0503020202020204" pitchFamily="34" charset="0"/>
              </a:rPr>
              <a:t>: V-T If someone is allowed to do something, it is all right for them to do it and they will not get into trouble. </a:t>
            </a:r>
            <a:r>
              <a:rPr lang="zh-CN" altLang="en-US" b="1" dirty="0">
                <a:latin typeface="Agency FB" panose="020B0503020202020204" pitchFamily="34" charset="0"/>
              </a:rPr>
              <a:t>允许</a:t>
            </a:r>
          </a:p>
        </p:txBody>
      </p:sp>
    </p:spTree>
    <p:extLst>
      <p:ext uri="{BB962C8B-B14F-4D97-AF65-F5344CB8AC3E}">
        <p14:creationId xmlns:p14="http://schemas.microsoft.com/office/powerpoint/2010/main" val="1474424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4027" y="286103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6600" b="1" dirty="0">
                <a:latin typeface="Agency FB" panose="020B0503020202020204" pitchFamily="34" charset="0"/>
              </a:rPr>
              <a:t>steal</a:t>
            </a:r>
            <a:endParaRPr lang="zh-CN" altLang="en-US" sz="6600" b="1" dirty="0">
              <a:latin typeface="Agency FB" panose="020B0503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218" y="804132"/>
            <a:ext cx="5279611" cy="53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0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706472" y="1792941"/>
            <a:ext cx="7343214" cy="29942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47130" y="2257838"/>
            <a:ext cx="6233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b="1" dirty="0">
                <a:latin typeface="Agency FB" panose="020B0503020202020204" pitchFamily="34" charset="0"/>
              </a:rPr>
              <a:t>What happened on June 7th? </a:t>
            </a:r>
          </a:p>
          <a:p>
            <a:r>
              <a:rPr lang="en-US" altLang="zh-CN" sz="2800" b="1" dirty="0">
                <a:latin typeface="Agency FB" panose="020B0503020202020204" pitchFamily="34" charset="0"/>
              </a:rPr>
              <a:t>2. Why did the detective say that he couldn't wait to catch Jones? How did he feel when he said so?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4FF4E-F28A-41A8-856F-207C2844B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983">
            <a:off x="298170" y="393330"/>
            <a:ext cx="3661480" cy="29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0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688540" y="1467784"/>
            <a:ext cx="7503459" cy="30056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14364" y="1693639"/>
            <a:ext cx="67784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gency FB" panose="020B0503020202020204" pitchFamily="34" charset="0"/>
              </a:rPr>
              <a:t>1.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What makes you think the owner didn’t know that a wildlife detective was in her shop?</a:t>
            </a:r>
            <a:endParaRPr lang="en-US" altLang="zh-CN" sz="2800" b="1" dirty="0">
              <a:latin typeface="Agency FB" panose="020B0503020202020204" pitchFamily="34" charset="0"/>
            </a:endParaRPr>
          </a:p>
          <a:p>
            <a:r>
              <a:rPr lang="en-US" altLang="zh-CN" sz="2800" b="1" dirty="0">
                <a:latin typeface="Agency FB" panose="020B0503020202020204" pitchFamily="34" charset="0"/>
              </a:rPr>
              <a:t>2.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Why do you think someone would want a golden eagle fan?</a:t>
            </a:r>
            <a:endParaRPr lang="en-US" altLang="zh-CN" sz="2800" b="1" dirty="0">
              <a:latin typeface="Agency FB" panose="020B0503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49" y="71718"/>
            <a:ext cx="4532780" cy="344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985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4027" y="2861034"/>
            <a:ext cx="10515600" cy="1325563"/>
          </a:xfrm>
        </p:spPr>
        <p:txBody>
          <a:bodyPr/>
          <a:lstStyle/>
          <a:p>
            <a:r>
              <a:rPr lang="en-US" altLang="zh-CN" b="1" dirty="0">
                <a:latin typeface="Agency FB" panose="020B0503020202020204" pitchFamily="34" charset="0"/>
              </a:rPr>
              <a:t>badge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72" y="1775499"/>
            <a:ext cx="3491707" cy="38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59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823013" y="1685366"/>
            <a:ext cx="7368988" cy="24204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165913" y="1908499"/>
            <a:ext cx="6683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gency FB" panose="020B0503020202020204" pitchFamily="34" charset="0"/>
              </a:rPr>
              <a:t>1. Who helped to catch bird smugglers? How do you know that?</a:t>
            </a:r>
          </a:p>
          <a:p>
            <a:r>
              <a:rPr lang="en-US" altLang="zh-CN" sz="2800" b="1" dirty="0">
                <a:latin typeface="Agency FB" panose="020B0503020202020204" pitchFamily="34" charset="0"/>
              </a:rPr>
              <a:t>2. What does the detective think of the bird smugglers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?</a:t>
            </a:r>
            <a:endParaRPr lang="en-US" altLang="zh-CN" sz="2800" b="1" dirty="0">
              <a:latin typeface="Agency FB" panose="020B0503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5C2CAA3-57DE-42CC-BA8F-5C717710D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8" y="179294"/>
            <a:ext cx="4471759" cy="362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36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7430" y="1817152"/>
            <a:ext cx="10515600" cy="3781578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gency FB" panose="020B0503020202020204" pitchFamily="34" charset="0"/>
              </a:rPr>
              <a:t>smuggler: </a:t>
            </a:r>
            <a:r>
              <a:rPr lang="en-US" altLang="zh-CN" b="1" dirty="0">
                <a:latin typeface="Agency FB" panose="020B0503020202020204" pitchFamily="34" charset="0"/>
              </a:rPr>
              <a:t>N-COUNT Smugglers are people who take goods into or out of a country illegally. </a:t>
            </a:r>
            <a:r>
              <a:rPr lang="zh-CN" altLang="en-US" b="1" dirty="0">
                <a:latin typeface="Agency FB" panose="020B0503020202020204" pitchFamily="34" charset="0"/>
              </a:rPr>
              <a:t>走私者</a:t>
            </a:r>
            <a:r>
              <a:rPr lang="en-US" altLang="zh-CN" b="1" dirty="0">
                <a:latin typeface="Agency FB" panose="020B0503020202020204" pitchFamily="34" charset="0"/>
              </a:rPr>
              <a:t/>
            </a:r>
            <a:br>
              <a:rPr lang="en-US" altLang="zh-CN" b="1" dirty="0">
                <a:latin typeface="Agency FB" panose="020B0503020202020204" pitchFamily="34" charset="0"/>
              </a:rPr>
            </a:br>
            <a:r>
              <a:rPr lang="en-US" altLang="zh-CN" b="1" dirty="0">
                <a:latin typeface="Agency FB" panose="020B0503020202020204" pitchFamily="34" charset="0"/>
              </a:rPr>
              <a:t/>
            </a:r>
            <a:br>
              <a:rPr lang="en-US" altLang="zh-CN" b="1" dirty="0">
                <a:latin typeface="Agency FB" panose="020B0503020202020204" pitchFamily="34" charset="0"/>
              </a:rPr>
            </a:br>
            <a:r>
              <a:rPr lang="en-US" altLang="zh-CN" b="1" dirty="0">
                <a:solidFill>
                  <a:srgbClr val="FF0000"/>
                </a:solidFill>
                <a:latin typeface="Agency FB" panose="020B0503020202020204" pitchFamily="34" charset="0"/>
              </a:rPr>
              <a:t>investigate: </a:t>
            </a:r>
            <a:r>
              <a:rPr lang="en-US" altLang="zh-CN" b="1" dirty="0">
                <a:latin typeface="Agency FB" panose="020B0503020202020204" pitchFamily="34" charset="0"/>
              </a:rPr>
              <a:t>V-T/V-I If someone, especially an official, investigates an event, situation, or claim, they try to find out what happened or what is the truth. </a:t>
            </a:r>
            <a:r>
              <a:rPr lang="zh-CN" altLang="en-US" b="1" dirty="0">
                <a:latin typeface="Agency FB" panose="020B0503020202020204" pitchFamily="34" charset="0"/>
              </a:rPr>
              <a:t>调查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9233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xmlns="" id="{E777A85D-50FC-4090-80BD-B208841F1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0" y="404035"/>
            <a:ext cx="3765764" cy="5046506"/>
          </a:xfrm>
        </p:spPr>
      </p:pic>
      <p:sp>
        <p:nvSpPr>
          <p:cNvPr id="5" name="圆角矩形 4"/>
          <p:cNvSpPr/>
          <p:nvPr/>
        </p:nvSpPr>
        <p:spPr>
          <a:xfrm>
            <a:off x="4769223" y="1588994"/>
            <a:ext cx="7512423" cy="32653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219334" y="2098303"/>
            <a:ext cx="64329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gency FB" panose="020B0503020202020204" pitchFamily="34" charset="0"/>
              </a:rPr>
              <a:t>1. What did the detective and his colleague do on June 10th? </a:t>
            </a:r>
          </a:p>
          <a:p>
            <a:r>
              <a:rPr lang="en-US" altLang="zh-CN" sz="2800" b="1" dirty="0">
                <a:latin typeface="Agency FB" panose="020B0503020202020204" pitchFamily="34" charset="0"/>
              </a:rPr>
              <a:t>2. What does the detective think of insect smuggling? How do you know that?</a:t>
            </a:r>
          </a:p>
        </p:txBody>
      </p:sp>
    </p:spTree>
    <p:extLst>
      <p:ext uri="{BB962C8B-B14F-4D97-AF65-F5344CB8AC3E}">
        <p14:creationId xmlns:p14="http://schemas.microsoft.com/office/powerpoint/2010/main" val="2803435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69966" y="3172392"/>
            <a:ext cx="10515600" cy="1325563"/>
          </a:xfrm>
        </p:spPr>
        <p:txBody>
          <a:bodyPr/>
          <a:lstStyle/>
          <a:p>
            <a:r>
              <a:rPr lang="en-US" altLang="zh-CN" b="1" dirty="0">
                <a:latin typeface="Agency FB" panose="020B0503020202020204" pitchFamily="34" charset="0"/>
              </a:rPr>
              <a:t>skunk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84" y="1838694"/>
            <a:ext cx="4307848" cy="4307848"/>
          </a:xfrm>
        </p:spPr>
      </p:pic>
    </p:spTree>
    <p:extLst>
      <p:ext uri="{BB962C8B-B14F-4D97-AF65-F5344CB8AC3E}">
        <p14:creationId xmlns:p14="http://schemas.microsoft.com/office/powerpoint/2010/main" val="1598781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426">
            <a:off x="219200" y="513978"/>
            <a:ext cx="4088857" cy="3108134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5" name="圆角矩形 4"/>
          <p:cNvSpPr/>
          <p:nvPr/>
        </p:nvSpPr>
        <p:spPr>
          <a:xfrm>
            <a:off x="4733366" y="1480745"/>
            <a:ext cx="7386917" cy="45525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60577" y="1710282"/>
            <a:ext cx="673249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gency FB" panose="020B0503020202020204" pitchFamily="34" charset="0"/>
              </a:rPr>
              <a:t>1. Did the detective catch Jones alone? Who helped him? </a:t>
            </a:r>
          </a:p>
          <a:p>
            <a:r>
              <a:rPr lang="en-US" altLang="zh-CN" sz="2400" b="1" dirty="0">
                <a:latin typeface="Agency FB" panose="020B0503020202020204" pitchFamily="34" charset="0"/>
              </a:rPr>
              <a:t>2. Where and how did they catch Jones? </a:t>
            </a:r>
          </a:p>
          <a:p>
            <a:r>
              <a:rPr lang="en-US" altLang="zh-CN" sz="2400" b="1" dirty="0" smtClean="0">
                <a:latin typeface="Agency FB" panose="020B0503020202020204" pitchFamily="34" charset="0"/>
              </a:rPr>
              <a:t>3. </a:t>
            </a:r>
            <a:r>
              <a:rPr lang="en-US" altLang="zh-CN" sz="2400" b="1" dirty="0">
                <a:latin typeface="Agency FB" panose="020B0503020202020204" pitchFamily="34" charset="0"/>
              </a:rPr>
              <a:t>How does the detective feel when he thinks of the wild animals which are killed or trapped every year?</a:t>
            </a:r>
          </a:p>
          <a:p>
            <a:r>
              <a:rPr lang="en-US" altLang="zh-CN" sz="2400" b="1" dirty="0" smtClean="0">
                <a:latin typeface="Agency FB" panose="020B0503020202020204" pitchFamily="34" charset="0"/>
              </a:rPr>
              <a:t>4. What do you think the detective meant by “What’s the use of all that money then?”? </a:t>
            </a:r>
            <a:endParaRPr lang="en-US" altLang="zh-CN" sz="2400" b="1" dirty="0">
              <a:latin typeface="Agency FB" panose="020B0503020202020204" pitchFamily="34" charset="0"/>
            </a:endParaRPr>
          </a:p>
          <a:p>
            <a:endParaRPr lang="en-US" altLang="zh-CN" sz="20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79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834020" y="691723"/>
            <a:ext cx="7035249" cy="22666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088715" y="859775"/>
            <a:ext cx="6547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2800" b="1" dirty="0" smtClean="0">
                <a:latin typeface="Agency FB" panose="020B0503020202020204" pitchFamily="34" charset="0"/>
              </a:rPr>
              <a:t>What </a:t>
            </a:r>
            <a:r>
              <a:rPr lang="en-US" altLang="zh-CN" sz="2800" b="1" dirty="0">
                <a:latin typeface="Agency FB" panose="020B0503020202020204" pitchFamily="34" charset="0"/>
              </a:rPr>
              <a:t>can you see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from the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cover</a:t>
            </a:r>
            <a:r>
              <a:rPr lang="en-US" altLang="zh-CN" sz="2800" b="1" dirty="0">
                <a:latin typeface="Agency FB" panose="020B0503020202020204" pitchFamily="34" charset="0"/>
              </a:rPr>
              <a:t>? </a:t>
            </a:r>
            <a:endParaRPr lang="en-US" altLang="zh-CN" sz="2800" b="1" dirty="0" smtClean="0">
              <a:latin typeface="Agency FB" panose="020B0503020202020204" pitchFamily="34" charset="0"/>
            </a:endParaRPr>
          </a:p>
          <a:p>
            <a:pPr marL="457200" indent="-457200">
              <a:buAutoNum type="arabicPeriod"/>
            </a:pPr>
            <a:endParaRPr lang="en-US" altLang="zh-CN" sz="2800" b="1" dirty="0">
              <a:latin typeface="Agency FB" panose="020B0503020202020204" pitchFamily="34" charset="0"/>
            </a:endParaRPr>
          </a:p>
          <a:p>
            <a:r>
              <a:rPr lang="en-US" altLang="zh-CN" sz="2800" b="1" dirty="0">
                <a:latin typeface="Agency FB" panose="020B0503020202020204" pitchFamily="34" charset="0"/>
              </a:rPr>
              <a:t>2. What’s the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title? And have </a:t>
            </a:r>
            <a:r>
              <a:rPr lang="en-US" altLang="zh-CN" sz="2800" b="1" dirty="0">
                <a:latin typeface="Agency FB" panose="020B0503020202020204" pitchFamily="34" charset="0"/>
              </a:rPr>
              <a:t>you heard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about any </a:t>
            </a:r>
            <a:r>
              <a:rPr lang="en-US" altLang="zh-CN" sz="2800" b="1" dirty="0">
                <a:latin typeface="Agency FB" panose="020B0503020202020204" pitchFamily="34" charset="0"/>
              </a:rPr>
              <a:t>famous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detectives?</a:t>
            </a:r>
            <a:endParaRPr lang="en-US" altLang="zh-CN" sz="2800" b="1" dirty="0">
              <a:latin typeface="Agency FB" panose="020B0503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40" y="3416059"/>
            <a:ext cx="2336851" cy="295310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10423"/>
            <a:ext cx="4168588" cy="528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14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5676" y="2839452"/>
            <a:ext cx="10515600" cy="1325563"/>
          </a:xfrm>
        </p:spPr>
        <p:txBody>
          <a:bodyPr/>
          <a:lstStyle/>
          <a:p>
            <a:r>
              <a:rPr lang="en-US" altLang="zh-CN" b="1" dirty="0">
                <a:latin typeface="Agency FB" panose="020B0503020202020204" pitchFamily="34" charset="0"/>
              </a:rPr>
              <a:t>back-up team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95" y="1412303"/>
            <a:ext cx="3149146" cy="4948657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 rot="20433769">
            <a:off x="4018700" y="2556978"/>
            <a:ext cx="1644175" cy="5649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905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5676" y="1348510"/>
            <a:ext cx="9781088" cy="2816506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gency FB" panose="020B0503020202020204" pitchFamily="34" charset="0"/>
              </a:rPr>
              <a:t>surround: </a:t>
            </a:r>
            <a:r>
              <a:rPr lang="en-US" altLang="zh-CN" b="1" dirty="0">
                <a:latin typeface="Agency FB" panose="020B0503020202020204" pitchFamily="34" charset="0"/>
              </a:rPr>
              <a:t>V-T If you are surrounded by soldiers or police, they spread out so that they are in positions all the way around you. </a:t>
            </a:r>
            <a:r>
              <a:rPr lang="zh-CN" altLang="en-US" b="1" dirty="0">
                <a:latin typeface="Agency FB" panose="020B0503020202020204" pitchFamily="34" charset="0"/>
              </a:rPr>
              <a:t>包围</a:t>
            </a:r>
          </a:p>
        </p:txBody>
      </p:sp>
    </p:spTree>
    <p:extLst>
      <p:ext uri="{BB962C8B-B14F-4D97-AF65-F5344CB8AC3E}">
        <p14:creationId xmlns:p14="http://schemas.microsoft.com/office/powerpoint/2010/main" val="880202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Agency FB" panose="020B0503020202020204" pitchFamily="34" charset="0"/>
              </a:rPr>
              <a:t>Read aloud: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502400" y="835773"/>
            <a:ext cx="5099836" cy="55927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33309" y="1027906"/>
            <a:ext cx="46800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Agency FB" panose="020B0503020202020204" pitchFamily="34" charset="0"/>
              </a:rPr>
              <a:t>1. Choose </a:t>
            </a:r>
            <a:r>
              <a:rPr lang="en-US" altLang="zh-CN" sz="2800" b="1" dirty="0">
                <a:latin typeface="Agency FB" panose="020B0503020202020204" pitchFamily="34" charset="0"/>
              </a:rPr>
              <a:t>1 or 2 diaries you like best to read aloud.</a:t>
            </a:r>
          </a:p>
          <a:p>
            <a:pPr marL="514350" indent="-514350">
              <a:buAutoNum type="arabicPeriod"/>
            </a:pPr>
            <a:endParaRPr lang="en-US" altLang="zh-CN" sz="2800" b="1" dirty="0">
              <a:latin typeface="Agency FB" panose="020B0503020202020204" pitchFamily="34" charset="0"/>
            </a:endParaRPr>
          </a:p>
          <a:p>
            <a:r>
              <a:rPr lang="en-US" altLang="zh-CN" sz="2800" b="1" dirty="0">
                <a:latin typeface="Agency FB" panose="020B0503020202020204" pitchFamily="34" charset="0"/>
              </a:rPr>
              <a:t>2. Underline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well-written </a:t>
            </a:r>
            <a:r>
              <a:rPr lang="en-US" altLang="zh-CN" sz="2800" b="1" dirty="0">
                <a:latin typeface="Agency FB" panose="020B0503020202020204" pitchFamily="34" charset="0"/>
              </a:rPr>
              <a:t>or interesting sentences while you are reading and think of why you like them.</a:t>
            </a:r>
          </a:p>
          <a:p>
            <a:endParaRPr lang="en-US" altLang="zh-CN" sz="2800" b="1" dirty="0">
              <a:latin typeface="Agency FB" panose="020B0503020202020204" pitchFamily="34" charset="0"/>
            </a:endParaRPr>
          </a:p>
          <a:p>
            <a:r>
              <a:rPr lang="en-US" altLang="zh-CN" sz="2800" b="1" dirty="0">
                <a:latin typeface="Agency FB" panose="020B0503020202020204" pitchFamily="34" charset="0"/>
              </a:rPr>
              <a:t>3. Read the sentences you like aloud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and </a:t>
            </a:r>
            <a:r>
              <a:rPr lang="en-US" altLang="zh-CN" sz="2800" b="1" dirty="0">
                <a:latin typeface="Agency FB" panose="020B0503020202020204" pitchFamily="34" charset="0"/>
              </a:rPr>
              <a:t>tell why you like them.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58" y="1690688"/>
            <a:ext cx="4542024" cy="454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43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Agency FB" panose="020B0503020202020204" pitchFamily="34" charset="0"/>
              </a:rPr>
              <a:t>Think of a thing </a:t>
            </a:r>
            <a:r>
              <a:rPr lang="en-US" altLang="zh-CN" b="1" dirty="0" smtClean="0">
                <a:latin typeface="Agency FB" panose="020B0503020202020204" pitchFamily="34" charset="0"/>
              </a:rPr>
              <a:t>impressed you </a:t>
            </a:r>
            <a:r>
              <a:rPr lang="en-US" altLang="zh-CN" b="1" dirty="0" smtClean="0">
                <a:latin typeface="Agency FB" panose="020B0503020202020204" pitchFamily="34" charset="0"/>
              </a:rPr>
              <a:t>and </a:t>
            </a:r>
            <a:r>
              <a:rPr lang="en-US" altLang="zh-CN" b="1" dirty="0">
                <a:latin typeface="Agency FB" panose="020B0503020202020204" pitchFamily="34" charset="0"/>
              </a:rPr>
              <a:t>complete </a:t>
            </a:r>
            <a:r>
              <a:rPr lang="en-US" altLang="zh-CN" b="1" dirty="0" smtClean="0">
                <a:latin typeface="Agency FB" panose="020B0503020202020204" pitchFamily="34" charset="0"/>
              </a:rPr>
              <a:t>the diagram. 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52" y="2074752"/>
            <a:ext cx="8882434" cy="3880150"/>
          </a:xfrm>
        </p:spPr>
      </p:pic>
    </p:spTree>
    <p:extLst>
      <p:ext uri="{BB962C8B-B14F-4D97-AF65-F5344CB8AC3E}">
        <p14:creationId xmlns:p14="http://schemas.microsoft.com/office/powerpoint/2010/main" val="1075262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Agency FB" panose="020B0503020202020204" pitchFamily="34" charset="0"/>
              </a:rPr>
              <a:t>Talk about the thing that impressed you: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72" y="1690688"/>
            <a:ext cx="5869128" cy="5122816"/>
          </a:xfrm>
        </p:spPr>
      </p:pic>
    </p:spTree>
    <p:extLst>
      <p:ext uri="{BB962C8B-B14F-4D97-AF65-F5344CB8AC3E}">
        <p14:creationId xmlns:p14="http://schemas.microsoft.com/office/powerpoint/2010/main" val="782277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186" y="0"/>
            <a:ext cx="1254618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Agency FB" panose="020B0503020202020204" pitchFamily="34" charset="0"/>
              </a:rPr>
              <a:t>Summary:</a:t>
            </a:r>
            <a:r>
              <a:rPr lang="en-US" altLang="zh-CN" sz="4800" b="1" dirty="0">
                <a:latin typeface="Agency FB" panose="020B0503020202020204" pitchFamily="34" charset="0"/>
              </a:rPr>
              <a:t> </a:t>
            </a:r>
            <a:endParaRPr lang="zh-CN" altLang="en-US" sz="4800" b="1" dirty="0">
              <a:latin typeface="Agency FB" panose="020B0503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03836" y="1273014"/>
            <a:ext cx="3304309" cy="2242110"/>
          </a:xfrm>
        </p:spPr>
        <p:txBody>
          <a:bodyPr>
            <a:normAutofit fontScale="92500"/>
          </a:bodyPr>
          <a:lstStyle/>
          <a:p>
            <a:r>
              <a:rPr lang="en-US" altLang="zh-CN" sz="2400" b="1" dirty="0">
                <a:latin typeface="Agency FB" panose="020B0503020202020204" pitchFamily="34" charset="0"/>
              </a:rPr>
              <a:t>What cases did you read about today? </a:t>
            </a:r>
          </a:p>
          <a:p>
            <a:r>
              <a:rPr lang="en-US" altLang="zh-CN" sz="2400" b="1" dirty="0">
                <a:latin typeface="Agency FB" panose="020B0503020202020204" pitchFamily="34" charset="0"/>
              </a:rPr>
              <a:t>Do you like the book? </a:t>
            </a:r>
          </a:p>
          <a:p>
            <a:r>
              <a:rPr lang="en-US" altLang="zh-CN" sz="2400" b="1" dirty="0">
                <a:latin typeface="Agency FB" panose="020B0503020202020204" pitchFamily="34" charset="0"/>
              </a:rPr>
              <a:t>What do you think of the book / the detective? </a:t>
            </a:r>
            <a:endParaRPr lang="zh-CN" altLang="en-US" sz="2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3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6224" y="735996"/>
            <a:ext cx="7385400" cy="1325563"/>
          </a:xfrm>
        </p:spPr>
        <p:txBody>
          <a:bodyPr/>
          <a:lstStyle/>
          <a:p>
            <a:r>
              <a:rPr lang="en-US" altLang="zh-CN" b="1" dirty="0">
                <a:latin typeface="Agency FB" panose="020B0503020202020204" pitchFamily="34" charset="0"/>
              </a:rPr>
              <a:t>Choose one of the assignments to finish: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7160" y="2692495"/>
            <a:ext cx="86862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Agency FB" panose="020B0503020202020204" pitchFamily="34" charset="0"/>
              </a:rPr>
              <a:t>Write a diary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and </a:t>
            </a:r>
            <a:r>
              <a:rPr lang="en-US" altLang="zh-CN" sz="2800" b="1" dirty="0">
                <a:latin typeface="Agency FB" panose="020B0503020202020204" pitchFamily="34" charset="0"/>
              </a:rPr>
              <a:t>share it with your friends. </a:t>
            </a:r>
            <a:endParaRPr lang="en-US" altLang="zh-CN" sz="2800" b="1" dirty="0" smtClean="0"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zh-CN" sz="2800" b="1" dirty="0"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Agency FB" panose="020B0503020202020204" pitchFamily="34" charset="0"/>
              </a:rPr>
              <a:t>Tell the detective story you read today to your friends.</a:t>
            </a:r>
            <a:endParaRPr lang="zh-CN" altLang="en-US" sz="28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66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97242" cy="1325563"/>
          </a:xfrm>
        </p:spPr>
        <p:txBody>
          <a:bodyPr/>
          <a:lstStyle/>
          <a:p>
            <a:r>
              <a:rPr lang="en-US" altLang="zh-CN" b="1" dirty="0">
                <a:latin typeface="Agency FB" panose="020B0503020202020204" pitchFamily="34" charset="0"/>
              </a:rPr>
              <a:t>What words can you think of relating to “detective”?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25" y="2463980"/>
            <a:ext cx="2336851" cy="2953109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H="1" flipV="1">
            <a:off x="2783457" y="2463980"/>
            <a:ext cx="1984075" cy="10383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495909" y="4390696"/>
            <a:ext cx="2159481" cy="6356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H="1">
            <a:off x="6892507" y="2722877"/>
            <a:ext cx="1963946" cy="88288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6976825" y="4511427"/>
            <a:ext cx="1822118" cy="99797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808452" y="1548513"/>
            <a:ext cx="96645" cy="10576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900003" y="5509404"/>
            <a:ext cx="96645" cy="10576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椭圆 16"/>
          <p:cNvSpPr/>
          <p:nvPr/>
        </p:nvSpPr>
        <p:spPr>
          <a:xfrm>
            <a:off x="263105" y="4635261"/>
            <a:ext cx="216954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16541" y="1946694"/>
            <a:ext cx="2666917" cy="114612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Agency FB" panose="020B0503020202020204" pitchFamily="34" charset="0"/>
              </a:rPr>
              <a:t>dangerous</a:t>
            </a:r>
            <a:endParaRPr lang="zh-CN" altLang="en-US" sz="2400" dirty="0">
              <a:latin typeface="Agency FB" panose="020B0503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863553" y="5865550"/>
            <a:ext cx="216954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655390" y="1293573"/>
            <a:ext cx="216954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8586879" y="2077334"/>
            <a:ext cx="216954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533641" y="5230277"/>
            <a:ext cx="216954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771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32" y="1382802"/>
            <a:ext cx="3314511" cy="4188591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5423648" y="1978324"/>
            <a:ext cx="6544234" cy="32032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683624" y="2309178"/>
            <a:ext cx="6131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Agency FB" panose="020B0503020202020204" pitchFamily="34" charset="0"/>
              </a:rPr>
              <a:t>1. What </a:t>
            </a:r>
            <a:r>
              <a:rPr lang="en-US" altLang="zh-CN" sz="3200" b="1" dirty="0">
                <a:latin typeface="Agency FB" panose="020B0503020202020204" pitchFamily="34" charset="0"/>
              </a:rPr>
              <a:t>does a wildlife detective usually do at work</a:t>
            </a:r>
            <a:r>
              <a:rPr lang="en-US" altLang="zh-CN" sz="3200" b="1" dirty="0" smtClean="0">
                <a:latin typeface="Agency FB" panose="020B0503020202020204" pitchFamily="34" charset="0"/>
              </a:rPr>
              <a:t>?</a:t>
            </a:r>
          </a:p>
          <a:p>
            <a:r>
              <a:rPr lang="en-US" altLang="zh-CN" sz="3200" b="1" dirty="0" smtClean="0">
                <a:latin typeface="Agency FB" panose="020B0503020202020204" pitchFamily="34" charset="0"/>
              </a:rPr>
              <a:t> </a:t>
            </a:r>
            <a:r>
              <a:rPr lang="en-US" altLang="zh-CN" sz="3200" b="1" dirty="0">
                <a:latin typeface="Agency FB" panose="020B0503020202020204" pitchFamily="34" charset="0"/>
              </a:rPr>
              <a:t/>
            </a:r>
            <a:br>
              <a:rPr lang="en-US" altLang="zh-CN" sz="3200" b="1" dirty="0">
                <a:latin typeface="Agency FB" panose="020B0503020202020204" pitchFamily="34" charset="0"/>
              </a:rPr>
            </a:br>
            <a:r>
              <a:rPr lang="en-US" altLang="zh-CN" sz="3200" b="1" dirty="0">
                <a:latin typeface="Agency FB" panose="020B0503020202020204" pitchFamily="34" charset="0"/>
              </a:rPr>
              <a:t>2. What do you think of this job? </a:t>
            </a:r>
          </a:p>
        </p:txBody>
      </p:sp>
    </p:spTree>
    <p:extLst>
      <p:ext uri="{BB962C8B-B14F-4D97-AF65-F5344CB8AC3E}">
        <p14:creationId xmlns:p14="http://schemas.microsoft.com/office/powerpoint/2010/main" val="395343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4303059" y="1380565"/>
            <a:ext cx="7622583" cy="38279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522693" y="1771035"/>
            <a:ext cx="71833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gency FB" panose="020B0503020202020204" pitchFamily="34" charset="0"/>
              </a:rPr>
              <a:t>1. What did the detective do?</a:t>
            </a:r>
          </a:p>
          <a:p>
            <a:r>
              <a:rPr lang="en-US" altLang="zh-CN" sz="3200" b="1" dirty="0">
                <a:latin typeface="Agency FB" panose="020B0503020202020204" pitchFamily="34" charset="0"/>
              </a:rPr>
              <a:t>2. Why did he pretend to be a criminal? </a:t>
            </a:r>
          </a:p>
          <a:p>
            <a:r>
              <a:rPr lang="en-US" altLang="zh-CN" sz="3200" b="1" dirty="0">
                <a:latin typeface="Agency FB" panose="020B0503020202020204" pitchFamily="34" charset="0"/>
              </a:rPr>
              <a:t>3. Did he like that? How did he feel?</a:t>
            </a:r>
          </a:p>
          <a:p>
            <a:r>
              <a:rPr lang="en-US" altLang="zh-CN" sz="3200" b="1" dirty="0">
                <a:latin typeface="Agency FB" panose="020B0503020202020204" pitchFamily="34" charset="0"/>
              </a:rPr>
              <a:t>4. Do you think the detective should do </a:t>
            </a:r>
            <a:r>
              <a:rPr lang="en-US" altLang="zh-CN" sz="3200" b="1" dirty="0" smtClean="0">
                <a:latin typeface="Agency FB" panose="020B0503020202020204" pitchFamily="34" charset="0"/>
              </a:rPr>
              <a:t>this?</a:t>
            </a:r>
            <a:endParaRPr lang="en-US" altLang="zh-CN" sz="3200" b="1" dirty="0">
              <a:latin typeface="Agency FB" panose="020B0503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108" y="567948"/>
            <a:ext cx="3221643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60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4328" y="3272619"/>
            <a:ext cx="3388402" cy="1325563"/>
          </a:xfrm>
        </p:spPr>
        <p:txBody>
          <a:bodyPr/>
          <a:lstStyle/>
          <a:p>
            <a:r>
              <a:rPr lang="en-US" altLang="zh-CN" b="1" dirty="0">
                <a:latin typeface="Agency FB" panose="020B0503020202020204" pitchFamily="34" charset="0"/>
              </a:rPr>
              <a:t>Rhino </a:t>
            </a:r>
            <a:r>
              <a:rPr lang="en-US" altLang="zh-CN" b="1" dirty="0" smtClean="0">
                <a:latin typeface="Agency FB" panose="020B0503020202020204" pitchFamily="34" charset="0"/>
              </a:rPr>
              <a:t>horn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652" y="2073916"/>
            <a:ext cx="5574181" cy="3866404"/>
          </a:xfrm>
        </p:spPr>
      </p:pic>
      <p:sp>
        <p:nvSpPr>
          <p:cNvPr id="5" name="圆角矩形 4"/>
          <p:cNvSpPr/>
          <p:nvPr/>
        </p:nvSpPr>
        <p:spPr>
          <a:xfrm>
            <a:off x="6750423" y="2635624"/>
            <a:ext cx="2017059" cy="1846730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715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4027" y="2861034"/>
            <a:ext cx="10515600" cy="1325563"/>
          </a:xfrm>
        </p:spPr>
        <p:txBody>
          <a:bodyPr/>
          <a:lstStyle/>
          <a:p>
            <a:r>
              <a:rPr lang="en-US" altLang="zh-CN" b="1" dirty="0">
                <a:latin typeface="Agency FB" panose="020B0503020202020204" pitchFamily="34" charset="0"/>
              </a:rPr>
              <a:t>criminal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94" y="1116927"/>
            <a:ext cx="3271815" cy="4987700"/>
          </a:xfrm>
        </p:spPr>
      </p:pic>
    </p:spTree>
    <p:extLst>
      <p:ext uri="{BB962C8B-B14F-4D97-AF65-F5344CB8AC3E}">
        <p14:creationId xmlns:p14="http://schemas.microsoft.com/office/powerpoint/2010/main" val="576582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4027" y="2861034"/>
            <a:ext cx="10515600" cy="1325563"/>
          </a:xfrm>
        </p:spPr>
        <p:txBody>
          <a:bodyPr/>
          <a:lstStyle/>
          <a:p>
            <a:r>
              <a:rPr lang="en-US" altLang="zh-CN" b="1" dirty="0">
                <a:latin typeface="Agency FB" panose="020B0503020202020204" pitchFamily="34" charset="0"/>
              </a:rPr>
              <a:t>jail</a:t>
            </a:r>
            <a:endParaRPr lang="zh-CN" altLang="en-US" b="1" dirty="0">
              <a:latin typeface="Agency FB" panose="020B0503020202020204" pitchFamily="34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954" y="1315746"/>
            <a:ext cx="6270676" cy="4624978"/>
          </a:xfrm>
        </p:spPr>
      </p:pic>
    </p:spTree>
    <p:extLst>
      <p:ext uri="{BB962C8B-B14F-4D97-AF65-F5344CB8AC3E}">
        <p14:creationId xmlns:p14="http://schemas.microsoft.com/office/powerpoint/2010/main" val="208498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351930" y="1147482"/>
            <a:ext cx="6697756" cy="43478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58117" y="1659296"/>
            <a:ext cx="6277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Agency FB" panose="020B0503020202020204" pitchFamily="34" charset="0"/>
              </a:rPr>
              <a:t>1. How did the detective and his colleague catch the duck hunters? Was it easy?</a:t>
            </a:r>
          </a:p>
          <a:p>
            <a:r>
              <a:rPr lang="en-US" altLang="zh-CN" sz="2800" b="1" dirty="0">
                <a:latin typeface="Agency FB" panose="020B0503020202020204" pitchFamily="34" charset="0"/>
              </a:rPr>
              <a:t>2. What did the detective think of crawling in the </a:t>
            </a:r>
            <a:r>
              <a:rPr lang="en-US" altLang="zh-CN" sz="2800" b="1" dirty="0" smtClean="0">
                <a:latin typeface="Agency FB" panose="020B0503020202020204" pitchFamily="34" charset="0"/>
              </a:rPr>
              <a:t>mud/catching </a:t>
            </a:r>
            <a:r>
              <a:rPr lang="en-US" altLang="zh-CN" sz="2800" b="1" dirty="0">
                <a:latin typeface="Agency FB" panose="020B0503020202020204" pitchFamily="34" charset="0"/>
              </a:rPr>
              <a:t>the duck hunters? </a:t>
            </a:r>
          </a:p>
          <a:p>
            <a:r>
              <a:rPr lang="en-US" altLang="zh-CN" sz="2800" b="1" dirty="0">
                <a:latin typeface="Agency FB" panose="020B0503020202020204" pitchFamily="34" charset="0"/>
              </a:rPr>
              <a:t>3. What do you think of the detective and his colleague?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824"/>
            <a:ext cx="5092475" cy="376517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2411">
            <a:off x="564775" y="323518"/>
            <a:ext cx="4410635" cy="267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46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531</Words>
  <Application>Microsoft Office PowerPoint</Application>
  <PresentationFormat>自定义</PresentationFormat>
  <Paragraphs>55</Paragraphs>
  <Slides>26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Office 主题​​</vt:lpstr>
      <vt:lpstr>Wildlife Detective</vt:lpstr>
      <vt:lpstr>PowerPoint 演示文稿</vt:lpstr>
      <vt:lpstr>What words can you think of relating to “detective”?</vt:lpstr>
      <vt:lpstr>PowerPoint 演示文稿</vt:lpstr>
      <vt:lpstr>PowerPoint 演示文稿</vt:lpstr>
      <vt:lpstr>Rhino horn</vt:lpstr>
      <vt:lpstr>criminal</vt:lpstr>
      <vt:lpstr>jail</vt:lpstr>
      <vt:lpstr>PowerPoint 演示文稿</vt:lpstr>
      <vt:lpstr>allow: V-T If someone is allowed to do something, it is all right for them to do it and they will not get into trouble. 允许</vt:lpstr>
      <vt:lpstr>steal</vt:lpstr>
      <vt:lpstr>PowerPoint 演示文稿</vt:lpstr>
      <vt:lpstr>PowerPoint 演示文稿</vt:lpstr>
      <vt:lpstr>badge</vt:lpstr>
      <vt:lpstr>PowerPoint 演示文稿</vt:lpstr>
      <vt:lpstr>smuggler: N-COUNT Smugglers are people who take goods into or out of a country illegally. 走私者  investigate: V-T/V-I If someone, especially an official, investigates an event, situation, or claim, they try to find out what happened or what is the truth. 调查 </vt:lpstr>
      <vt:lpstr>PowerPoint 演示文稿</vt:lpstr>
      <vt:lpstr>skunk</vt:lpstr>
      <vt:lpstr>PowerPoint 演示文稿</vt:lpstr>
      <vt:lpstr>back-up team</vt:lpstr>
      <vt:lpstr>surround: V-T If you are surrounded by soldiers or police, they spread out so that they are in positions all the way around you. 包围</vt:lpstr>
      <vt:lpstr>Read aloud:</vt:lpstr>
      <vt:lpstr>Think of a thing impressed you and complete the diagram. </vt:lpstr>
      <vt:lpstr>Talk about the thing that impressed you:</vt:lpstr>
      <vt:lpstr>Summary: </vt:lpstr>
      <vt:lpstr>Choose one of the assignments to finish: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Wildlife Detective</dc:title>
  <dc:creator>angela</dc:creator>
  <cp:lastModifiedBy>fltrp</cp:lastModifiedBy>
  <cp:revision>62</cp:revision>
  <dcterms:created xsi:type="dcterms:W3CDTF">2018-09-13T05:55:59Z</dcterms:created>
  <dcterms:modified xsi:type="dcterms:W3CDTF">2019-02-01T02:54:42Z</dcterms:modified>
</cp:coreProperties>
</file>