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21" r:id="rId2"/>
    <p:sldId id="257" r:id="rId3"/>
    <p:sldId id="289" r:id="rId4"/>
    <p:sldId id="300" r:id="rId5"/>
    <p:sldId id="290" r:id="rId6"/>
    <p:sldId id="291" r:id="rId7"/>
    <p:sldId id="280" r:id="rId8"/>
    <p:sldId id="266" r:id="rId9"/>
    <p:sldId id="268" r:id="rId10"/>
    <p:sldId id="265" r:id="rId11"/>
    <p:sldId id="292" r:id="rId12"/>
    <p:sldId id="293" r:id="rId13"/>
    <p:sldId id="294" r:id="rId14"/>
    <p:sldId id="318" r:id="rId15"/>
    <p:sldId id="306" r:id="rId16"/>
    <p:sldId id="307" r:id="rId17"/>
    <p:sldId id="309" r:id="rId18"/>
    <p:sldId id="310" r:id="rId19"/>
    <p:sldId id="312" r:id="rId20"/>
    <p:sldId id="313" r:id="rId21"/>
    <p:sldId id="319" r:id="rId22"/>
    <p:sldId id="320" r:id="rId23"/>
    <p:sldId id="299" r:id="rId24"/>
    <p:sldId id="302" r:id="rId25"/>
    <p:sldId id="296" r:id="rId26"/>
    <p:sldId id="303" r:id="rId27"/>
    <p:sldId id="30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6"/>
    <p:restoredTop sz="96959" autoAdjust="0"/>
  </p:normalViewPr>
  <p:slideViewPr>
    <p:cSldViewPr snapToGrid="0" snapToObjects="1">
      <p:cViewPr varScale="1">
        <p:scale>
          <a:sx n="85" d="100"/>
          <a:sy n="85" d="100"/>
        </p:scale>
        <p:origin x="-46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7538-4B97-FF45-B442-010A97C2A943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6F93F-126D-7945-B3C5-C249A0CFE2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7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2080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6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0837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369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7620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130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147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82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666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参考：  </a:t>
            </a:r>
            <a:r>
              <a:rPr lang="en-US" altLang="zh-CN" baseline="0" dirty="0" smtClean="0"/>
              <a:t>I (don’t) think … In my opinion …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947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教材图片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511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979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2054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F93F-126D-7945-B3C5-C249A0CFE24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365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319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325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464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141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230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31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868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574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883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46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006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547D-1B60-154F-BE21-87AD4975D9B1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328B-C1B0-1947-8340-705A6D85D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762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486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68291" y="1020456"/>
            <a:ext cx="68913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Yes, No, or Maybe So</a:t>
            </a:r>
          </a:p>
          <a:p>
            <a:pPr algn="ctr"/>
            <a:r>
              <a:rPr lang="zh-CN" alt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是对是错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2981" y="5309325"/>
            <a:ext cx="464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选自</a:t>
            </a:r>
            <a:r>
              <a:rPr lang="en-US" altLang="zh-CN" sz="3200" b="1" dirty="0" smtClean="0">
                <a:latin typeface="+mn-ea"/>
              </a:rPr>
              <a:t>《</a:t>
            </a:r>
            <a:r>
              <a:rPr lang="zh-CN" altLang="en-US" sz="3200" b="1" dirty="0" smtClean="0">
                <a:latin typeface="+mn-ea"/>
              </a:rPr>
              <a:t>多维阅读第</a:t>
            </a:r>
            <a:r>
              <a:rPr lang="en-US" altLang="zh-CN" sz="3200" b="1" dirty="0" smtClean="0">
                <a:latin typeface="+mn-ea"/>
              </a:rPr>
              <a:t>11</a:t>
            </a:r>
            <a:r>
              <a:rPr lang="zh-CN" altLang="en-US" sz="3200" b="1" dirty="0" smtClean="0">
                <a:latin typeface="+mn-ea"/>
              </a:rPr>
              <a:t>级</a:t>
            </a:r>
            <a:r>
              <a:rPr lang="en-US" altLang="zh-CN" sz="3200" b="1" dirty="0" smtClean="0">
                <a:latin typeface="+mn-ea"/>
              </a:rPr>
              <a:t>》</a:t>
            </a:r>
            <a:endParaRPr lang="zh-CN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37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3</a:t>
            </a:r>
            <a:endParaRPr lang="zh-CN" altLang="en-US" sz="48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245762"/>
            <a:ext cx="10134600" cy="8060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4800" b="1" dirty="0"/>
              <a:t>Read </a:t>
            </a:r>
            <a:r>
              <a:rPr lang="en-US" altLang="zh-CN" sz="4800" b="1" dirty="0" smtClean="0"/>
              <a:t>PP2-5 </a:t>
            </a:r>
            <a:r>
              <a:rPr lang="en-US" altLang="zh-CN" sz="4800" b="1" dirty="0"/>
              <a:t>and fill in the mind map.</a:t>
            </a:r>
            <a:endParaRPr lang="zh-CN" altLang="zh-CN" sz="48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7" name="Picture 3" descr="1535703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42" y="2051825"/>
            <a:ext cx="8658594" cy="45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4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4</a:t>
            </a:r>
            <a:endParaRPr lang="zh-CN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706242" y="1102870"/>
            <a:ext cx="1057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agree that parents or caregivers should know where their kids are when they are not at home?</a:t>
            </a:r>
            <a:endParaRPr lang="zh-CN" altLang="zh-CN" sz="3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have to do if you are away from home without your parents or caregivers?</a:t>
            </a:r>
            <a:endParaRPr lang="zh-CN" altLang="zh-CN" sz="3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opinion do you agree </a:t>
            </a:r>
            <a:r>
              <a:rPr lang="en-US" altLang="zh-CN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with? </a:t>
            </a:r>
            <a:r>
              <a:rPr lang="en-US" altLang="zh-C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altLang="zh-C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why not?</a:t>
            </a:r>
            <a:endParaRPr lang="zh-CN" altLang="zh-CN" sz="3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useful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showing our ideas?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4</a:t>
            </a:r>
            <a:endParaRPr lang="zh-CN" altLang="en-US" sz="4800" dirty="0"/>
          </a:p>
        </p:txBody>
      </p:sp>
      <p:pic>
        <p:nvPicPr>
          <p:cNvPr id="5" name="Picture 3" descr="15357031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0" y="1427355"/>
            <a:ext cx="9602812" cy="510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5979" y="101792"/>
            <a:ext cx="5434323" cy="1325563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Discuss and Report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2233" y="2158533"/>
            <a:ext cx="6852818" cy="365222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7000" b="1" dirty="0" smtClean="0"/>
              <a:t>A</a:t>
            </a:r>
            <a:r>
              <a:rPr lang="zh-CN" altLang="zh-CN" sz="7000" b="1" dirty="0"/>
              <a:t>：</a:t>
            </a:r>
            <a:r>
              <a:rPr lang="en-US" altLang="zh-CN" sz="7000" b="1" dirty="0"/>
              <a:t>All Kids Should Have Jobs</a:t>
            </a:r>
            <a:endParaRPr lang="zh-CN" altLang="zh-CN" sz="70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7000" b="1" dirty="0" smtClean="0"/>
              <a:t>B</a:t>
            </a:r>
            <a:r>
              <a:rPr lang="zh-CN" altLang="zh-CN" sz="7000" b="1" dirty="0"/>
              <a:t>：</a:t>
            </a:r>
            <a:r>
              <a:rPr lang="en-US" altLang="zh-CN" sz="7000" b="1" dirty="0"/>
              <a:t>Time Out for Kids</a:t>
            </a:r>
            <a:endParaRPr lang="zh-CN" altLang="zh-CN" sz="70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7000" b="1" dirty="0" smtClean="0"/>
              <a:t>C</a:t>
            </a:r>
            <a:r>
              <a:rPr lang="zh-CN" altLang="zh-CN" sz="7000" b="1" dirty="0"/>
              <a:t>：</a:t>
            </a:r>
            <a:r>
              <a:rPr lang="en-US" altLang="zh-CN" sz="7000" b="1" dirty="0"/>
              <a:t>Robot Teachers</a:t>
            </a:r>
            <a:endParaRPr lang="zh-CN" altLang="zh-CN" sz="7000" b="1" dirty="0"/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5</a:t>
            </a:r>
            <a:endParaRPr lang="zh-CN" altLang="en-US" sz="4800" dirty="0"/>
          </a:p>
        </p:txBody>
      </p:sp>
      <p:sp>
        <p:nvSpPr>
          <p:cNvPr id="8" name="文本框 7"/>
          <p:cNvSpPr txBox="1"/>
          <p:nvPr/>
        </p:nvSpPr>
        <p:spPr>
          <a:xfrm>
            <a:off x="3365118" y="200292"/>
            <a:ext cx="7969189" cy="132343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Choose one of the topics to read.</a:t>
            </a:r>
          </a:p>
          <a:p>
            <a:r>
              <a:rPr kumimoji="1" lang="en-US" altLang="zh-CN" sz="4000" dirty="0">
                <a:latin typeface="Comic Sans MS" charset="0"/>
                <a:ea typeface="Comic Sans MS" charset="0"/>
                <a:cs typeface="Comic Sans MS" charset="0"/>
              </a:rPr>
              <a:t>Work in </a:t>
            </a:r>
            <a:r>
              <a:rPr kumimoji="1"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pairs.</a:t>
            </a:r>
            <a:endParaRPr kumimoji="1" lang="zh-CN" alt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54" y="3416591"/>
            <a:ext cx="1829776" cy="161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54" y="5026772"/>
            <a:ext cx="1829776" cy="164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54" y="1676528"/>
            <a:ext cx="660577" cy="152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89" y="1676528"/>
            <a:ext cx="1230941" cy="152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7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53570319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2" y="456774"/>
            <a:ext cx="3957783" cy="2092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87954" y="200292"/>
            <a:ext cx="4277133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5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1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）</a:t>
            </a:r>
            <a:endParaRPr lang="zh-CN" altLang="en-US" sz="4800" dirty="0"/>
          </a:p>
        </p:txBody>
      </p:sp>
      <p:sp>
        <p:nvSpPr>
          <p:cNvPr id="9" name="横卷形 8"/>
          <p:cNvSpPr/>
          <p:nvPr/>
        </p:nvSpPr>
        <p:spPr>
          <a:xfrm>
            <a:off x="3062177" y="2892056"/>
            <a:ext cx="8066740" cy="37320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线形标注 2 9"/>
          <p:cNvSpPr/>
          <p:nvPr/>
        </p:nvSpPr>
        <p:spPr>
          <a:xfrm flipH="1">
            <a:off x="541212" y="1420248"/>
            <a:ext cx="3970613" cy="14885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009"/>
              <a:gd name="adj6" fmla="val -32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00" dirty="0">
                <a:latin typeface="Comic Sans MS" panose="030F0702030302020204" pitchFamily="66" charset="0"/>
                <a:cs typeface="黑体" panose="02010609060101010101" pitchFamily="49" charset="-122"/>
              </a:rPr>
              <a:t>Please make your own mind-map according to the </a:t>
            </a:r>
            <a:r>
              <a:rPr lang="en-US" altLang="zh-CN" sz="2800" kern="100" dirty="0" smtClean="0">
                <a:latin typeface="Comic Sans MS" panose="030F0702030302020204" pitchFamily="66" charset="0"/>
                <a:cs typeface="黑体" panose="02010609060101010101" pitchFamily="49" charset="-122"/>
              </a:rPr>
              <a:t>textbook</a:t>
            </a:r>
            <a:r>
              <a:rPr lang="en-US" altLang="zh-CN" sz="2800" kern="100" dirty="0" smtClean="0">
                <a:latin typeface="Comic Sans MS" panose="030F0702030302020204" pitchFamily="66" charset="0"/>
                <a:cs typeface="黑体" panose="02010609060101010101" pitchFamily="49" charset="-122"/>
              </a:rPr>
              <a:t>.</a:t>
            </a:r>
            <a:endParaRPr lang="zh-CN" altLang="zh-CN" sz="2800" kern="100" dirty="0">
              <a:latin typeface="Comic Sans MS" panose="030F0702030302020204" pitchFamily="66" charset="0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58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338224"/>
              </p:ext>
            </p:extLst>
          </p:nvPr>
        </p:nvGraphicFramePr>
        <p:xfrm>
          <a:off x="618837" y="1311563"/>
          <a:ext cx="10515600" cy="486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2096655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3600" dirty="0" smtClean="0"/>
                    </a:p>
                    <a:p>
                      <a:pPr algn="ctr"/>
                      <a:r>
                        <a:rPr lang="en-US" altLang="zh-CN" sz="4400" dirty="0" smtClean="0"/>
                        <a:t> 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4400" dirty="0" smtClean="0"/>
                    </a:p>
                    <a:p>
                      <a:r>
                        <a:rPr lang="en-US" altLang="zh-CN" sz="4400" baseline="0" dirty="0" smtClean="0"/>
                        <a:t>     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baseline="0" dirty="0" smtClean="0"/>
                        <a:t>     </a:t>
                      </a:r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2731279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sz="32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kern="1200" dirty="0" smtClean="0">
                          <a:solidFill>
                            <a:srgbClr val="00206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 my opinion, all kids in the family should have jobs. </a:t>
                      </a:r>
                      <a:endParaRPr lang="en-US" altLang="zh-CN" sz="3200" dirty="0" smtClean="0">
                        <a:solidFill>
                          <a:srgbClr val="00206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sz="32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3200" dirty="0" smtClean="0">
                          <a:solidFill>
                            <a:srgbClr val="00206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Learning responsibility.</a:t>
                      </a:r>
                      <a:endParaRPr lang="zh-CN" altLang="en-US" sz="3200" dirty="0">
                        <a:solidFill>
                          <a:srgbClr val="00206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72360" y="3772575"/>
            <a:ext cx="29744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>
                <a:latin typeface="Comic Sans MS" charset="0"/>
                <a:ea typeface="Comic Sans MS" charset="0"/>
                <a:cs typeface="Comic Sans MS" charset="0"/>
              </a:rPr>
              <a:t> All</a:t>
            </a:r>
            <a:r>
              <a:rPr kumimoji="1" lang="zh-CN" altLang="en-US" sz="4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4400" dirty="0" smtClean="0">
                <a:latin typeface="Comic Sans MS" charset="0"/>
                <a:ea typeface="Comic Sans MS" charset="0"/>
                <a:cs typeface="Comic Sans MS" charset="0"/>
              </a:rPr>
              <a:t>Kids Should Have Jobs</a:t>
            </a:r>
            <a:endParaRPr kumimoji="1" lang="zh-CN" alt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837" y="387927"/>
            <a:ext cx="713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kumimoji="1" lang="zh-CN" altLang="en-US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4000" dirty="0">
                <a:latin typeface="Comic Sans MS" charset="0"/>
                <a:ea typeface="Comic Sans MS" charset="0"/>
                <a:cs typeface="Comic Sans MS" charset="0"/>
              </a:rPr>
              <a:t>Kids Should Have </a:t>
            </a:r>
            <a:r>
              <a:rPr kumimoji="1"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Jobs</a:t>
            </a:r>
            <a:endParaRPr kumimoji="1" lang="zh-CN" alt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953307"/>
              </p:ext>
            </p:extLst>
          </p:nvPr>
        </p:nvGraphicFramePr>
        <p:xfrm>
          <a:off x="533400" y="713677"/>
          <a:ext cx="10515600" cy="536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083"/>
                <a:gridCol w="3497317"/>
                <a:gridCol w="3505200"/>
              </a:tblGrid>
              <a:tr h="2547045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3600" dirty="0" smtClean="0"/>
                    </a:p>
                    <a:p>
                      <a:pPr algn="ctr"/>
                      <a:r>
                        <a:rPr lang="en-US" altLang="zh-CN" sz="4400" dirty="0" smtClean="0"/>
                        <a:t> 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4400" dirty="0" smtClean="0"/>
                    </a:p>
                    <a:p>
                      <a:r>
                        <a:rPr lang="en-US" altLang="zh-CN" sz="4400" baseline="0" dirty="0" smtClean="0"/>
                        <a:t>     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baseline="0" dirty="0" smtClean="0"/>
                        <a:t>     </a:t>
                      </a:r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2822740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sz="32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kern="1200" dirty="0" smtClean="0"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</a:t>
                      </a:r>
                      <a:r>
                        <a:rPr lang="en-US" altLang="zh-CN" sz="32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3200" kern="1200" dirty="0" smtClean="0"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don’t think kids should have to do jobs every day. </a:t>
                      </a:r>
                      <a:endParaRPr lang="en-US" altLang="zh-CN" sz="3200" dirty="0" smtClean="0">
                        <a:solidFill>
                          <a:srgbClr val="FF000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sz="3200" baseline="0" dirty="0" smtClean="0">
                          <a:solidFill>
                            <a:srgbClr val="FF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Should have free time.</a:t>
                      </a:r>
                    </a:p>
                    <a:p>
                      <a:pPr algn="ctr"/>
                      <a:r>
                        <a:rPr lang="en-US" altLang="zh-CN" sz="3200" baseline="0" dirty="0" smtClean="0">
                          <a:solidFill>
                            <a:srgbClr val="FF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Need a rest.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52287" y="3883413"/>
            <a:ext cx="29744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>
                <a:latin typeface="Comic Sans MS" charset="0"/>
                <a:ea typeface="Comic Sans MS" charset="0"/>
                <a:cs typeface="Comic Sans MS" charset="0"/>
              </a:rPr>
              <a:t> All</a:t>
            </a:r>
            <a:r>
              <a:rPr kumimoji="1" lang="zh-CN" altLang="en-US" sz="4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4400" dirty="0" smtClean="0">
                <a:latin typeface="Comic Sans MS" charset="0"/>
                <a:ea typeface="Comic Sans MS" charset="0"/>
                <a:cs typeface="Comic Sans MS" charset="0"/>
              </a:rPr>
              <a:t>Kids Should Have Jobs</a:t>
            </a:r>
            <a:endParaRPr kumimoji="1" lang="zh-CN" alt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864793"/>
              </p:ext>
            </p:extLst>
          </p:nvPr>
        </p:nvGraphicFramePr>
        <p:xfrm>
          <a:off x="533400" y="1348509"/>
          <a:ext cx="10515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083"/>
                <a:gridCol w="3497317"/>
                <a:gridCol w="3505200"/>
              </a:tblGrid>
              <a:tr h="1810327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3600" dirty="0" smtClean="0"/>
                    </a:p>
                    <a:p>
                      <a:pPr algn="ctr"/>
                      <a:r>
                        <a:rPr lang="en-US" altLang="zh-CN" sz="4400" dirty="0" smtClean="0"/>
                        <a:t> 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4400" dirty="0" smtClean="0"/>
                    </a:p>
                    <a:p>
                      <a:r>
                        <a:rPr lang="en-US" altLang="zh-CN" sz="4400" baseline="0" dirty="0" smtClean="0"/>
                        <a:t>     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baseline="0" dirty="0" smtClean="0"/>
                        <a:t>     </a:t>
                      </a:r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277780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sz="32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0070C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 my opinion, time out is good.</a:t>
                      </a:r>
                      <a:br>
                        <a:rPr lang="en-US" altLang="zh-CN" sz="2800" kern="1200" dirty="0" smtClean="0">
                          <a:solidFill>
                            <a:srgbClr val="0070C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</a:br>
                      <a:r>
                        <a:rPr lang="en-US" altLang="zh-CN" sz="2800" kern="1200" dirty="0" smtClean="0">
                          <a:solidFill>
                            <a:srgbClr val="0070C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It is a consequence for misbehaving.</a:t>
                      </a:r>
                      <a:br>
                        <a:rPr lang="en-US" altLang="zh-CN" sz="2800" kern="1200" dirty="0" smtClean="0">
                          <a:solidFill>
                            <a:srgbClr val="0070C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</a:br>
                      <a:endParaRPr lang="en-US" altLang="zh-CN" sz="2800" dirty="0" smtClean="0">
                        <a:solidFill>
                          <a:srgbClr val="0070C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sz="32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altLang="zh-CN" sz="4800" baseline="0" dirty="0" smtClean="0">
                          <a:solidFill>
                            <a:srgbClr val="0070C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Time to calm down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57391" y="3902541"/>
            <a:ext cx="2764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Time out for Kids</a:t>
            </a:r>
            <a:endParaRPr kumimoji="1" lang="zh-CN" altLang="en-US" sz="5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533400" y="407354"/>
            <a:ext cx="759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Time out for Kids</a:t>
            </a:r>
            <a:endParaRPr kumimoji="1" lang="zh-CN" alt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582538"/>
              </p:ext>
            </p:extLst>
          </p:nvPr>
        </p:nvGraphicFramePr>
        <p:xfrm>
          <a:off x="533400" y="227175"/>
          <a:ext cx="10515600" cy="579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083"/>
                <a:gridCol w="3497317"/>
                <a:gridCol w="3505200"/>
              </a:tblGrid>
              <a:tr h="277780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3600" dirty="0" smtClean="0"/>
                    </a:p>
                    <a:p>
                      <a:pPr algn="ctr"/>
                      <a:r>
                        <a:rPr lang="en-US" altLang="zh-CN" sz="4400" dirty="0" smtClean="0"/>
                        <a:t> 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4400" dirty="0" smtClean="0"/>
                    </a:p>
                    <a:p>
                      <a:r>
                        <a:rPr lang="en-US" altLang="zh-CN" sz="4400" baseline="0" dirty="0" smtClean="0"/>
                        <a:t>     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baseline="0" dirty="0" smtClean="0"/>
                        <a:t>     </a:t>
                      </a:r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277780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4400" kern="1200" dirty="0" smtClean="0">
                        <a:solidFill>
                          <a:schemeClr val="dk1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 don’t think giving kids time out as a consequence works at all. </a:t>
                      </a:r>
                      <a:endParaRPr lang="en-US" altLang="zh-CN" sz="2800" dirty="0" smtClean="0">
                        <a:solidFill>
                          <a:srgbClr val="FF000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sz="32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altLang="zh-CN" sz="32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</a:t>
                      </a:r>
                    </a:p>
                    <a:p>
                      <a:r>
                        <a:rPr lang="en-US" altLang="zh-CN" sz="32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</a:t>
                      </a:r>
                      <a:r>
                        <a:rPr lang="en-US" altLang="zh-CN" sz="3200" baseline="0" dirty="0" smtClean="0">
                          <a:solidFill>
                            <a:srgbClr val="FF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Waste of time.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7463" y="3246759"/>
            <a:ext cx="2764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Time out for Kids</a:t>
            </a:r>
            <a:endParaRPr kumimoji="1" lang="zh-CN" altLang="en-US" sz="5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60371"/>
              </p:ext>
            </p:extLst>
          </p:nvPr>
        </p:nvGraphicFramePr>
        <p:xfrm>
          <a:off x="314031" y="1005197"/>
          <a:ext cx="10515600" cy="551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083"/>
                <a:gridCol w="3185589"/>
                <a:gridCol w="3816928"/>
              </a:tblGrid>
              <a:tr h="139723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sz="4400" dirty="0" smtClean="0"/>
                        <a:t>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sz="4400" baseline="0" dirty="0" smtClean="0"/>
                        <a:t> 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386020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</a:t>
                      </a:r>
                    </a:p>
                    <a:p>
                      <a:pPr algn="ctr"/>
                      <a:r>
                        <a:rPr lang="en-US" altLang="zh-CN" sz="3600" kern="1200" dirty="0" smtClean="0">
                          <a:solidFill>
                            <a:srgbClr val="0070C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In my opinion, </a:t>
                      </a:r>
                      <a:endParaRPr lang="en-US" altLang="zh-CN" sz="4800" dirty="0" smtClean="0">
                        <a:solidFill>
                          <a:srgbClr val="0070C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r>
                        <a:rPr lang="en-US" altLang="zh-CN" sz="3600" kern="1200" dirty="0" smtClean="0">
                          <a:solidFill>
                            <a:srgbClr val="0070C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robots would be good</a:t>
                      </a:r>
                      <a:r>
                        <a:rPr lang="en-US" altLang="zh-CN" sz="3600" kern="1200" baseline="0" dirty="0" smtClean="0">
                          <a:solidFill>
                            <a:srgbClr val="0070C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3600" kern="1200" dirty="0" smtClean="0">
                          <a:solidFill>
                            <a:srgbClr val="0070C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teachers. </a:t>
                      </a:r>
                      <a:endParaRPr lang="en-US" altLang="zh-CN" sz="4800" dirty="0" smtClean="0">
                        <a:solidFill>
                          <a:srgbClr val="0070C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/>
                      </a:r>
                      <a:br>
                        <a:rPr lang="en-US" altLang="zh-CN" sz="2800" kern="1200" dirty="0" smtClean="0">
                          <a:solidFill>
                            <a:schemeClr val="dk1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</a:br>
                      <a:endParaRPr lang="en-US" altLang="zh-CN" sz="28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600" baseline="0" dirty="0" smtClean="0">
                        <a:solidFill>
                          <a:srgbClr val="0070C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r>
                        <a:rPr lang="en-US" altLang="zh-CN" sz="3600" baseline="0" dirty="0" smtClean="0">
                          <a:solidFill>
                            <a:srgbClr val="0070C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They are patient and fair, and know a lot more than a teacher can know.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42218" y="3447585"/>
            <a:ext cx="330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Robot Teachers</a:t>
            </a:r>
            <a:endParaRPr kumimoji="1" lang="zh-CN" altLang="en-US" sz="5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442218" y="92212"/>
            <a:ext cx="591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Robot Teachers</a:t>
            </a:r>
            <a:endParaRPr kumimoji="1" lang="zh-CN" alt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32" y="76770"/>
            <a:ext cx="2575032" cy="3412664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87954" y="1839093"/>
            <a:ext cx="10562544" cy="3914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What is a</a:t>
            </a:r>
            <a:r>
              <a:rPr lang="zh-CN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“</a:t>
            </a:r>
            <a:r>
              <a:rPr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book</a:t>
            </a:r>
            <a:r>
              <a:rPr lang="zh-CN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zh-CN" altLang="zh-CN" sz="4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9715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What do you know about a book? </a:t>
            </a:r>
          </a:p>
          <a:p>
            <a:pPr marL="9715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Do you think reading a book is always a good experience? Why? </a:t>
            </a:r>
            <a:endParaRPr lang="zh-CN" altLang="zh-CN" sz="4000" dirty="0" smtClean="0"/>
          </a:p>
          <a:p>
            <a:pPr marL="971550" indent="-742950">
              <a:lnSpc>
                <a:spcPct val="150000"/>
              </a:lnSpc>
              <a:buFont typeface="+mj-lt"/>
              <a:buAutoNum type="arabicPeriod"/>
            </a:pPr>
            <a:endParaRPr kumimoji="1"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1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337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565021"/>
              </p:ext>
            </p:extLst>
          </p:nvPr>
        </p:nvGraphicFramePr>
        <p:xfrm>
          <a:off x="533400" y="791198"/>
          <a:ext cx="10515600" cy="555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083"/>
                <a:gridCol w="3497317"/>
                <a:gridCol w="3505200"/>
              </a:tblGrid>
              <a:tr h="277780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3600" dirty="0" smtClean="0"/>
                    </a:p>
                    <a:p>
                      <a:pPr algn="ctr"/>
                      <a:r>
                        <a:rPr lang="en-US" altLang="zh-CN" sz="4400" dirty="0" smtClean="0"/>
                        <a:t> 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sz="4400" dirty="0" smtClean="0"/>
                    </a:p>
                    <a:p>
                      <a:r>
                        <a:rPr lang="en-US" altLang="zh-CN" sz="4400" baseline="0" dirty="0" smtClean="0"/>
                        <a:t>     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baseline="0" dirty="0" smtClean="0"/>
                        <a:t>     </a:t>
                      </a:r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277780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 don’t think having robot teachers is a good idea at all. </a:t>
                      </a:r>
                      <a:endParaRPr lang="en-US" altLang="zh-CN" sz="2800" dirty="0" smtClean="0">
                        <a:solidFill>
                          <a:srgbClr val="FF000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en-US" altLang="zh-CN" sz="28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altLang="zh-CN" sz="4400" baseline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altLang="zh-CN" sz="4400" baseline="0" dirty="0" smtClean="0">
                          <a:solidFill>
                            <a:srgbClr val="FF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Not real.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altLang="zh-CN" sz="4400" baseline="0" dirty="0" smtClean="0">
                          <a:solidFill>
                            <a:srgbClr val="FF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Boring.</a:t>
                      </a:r>
                    </a:p>
                    <a:p>
                      <a:pPr marL="0" indent="0">
                        <a:buNone/>
                      </a:pPr>
                      <a:endParaRPr lang="en-US" altLang="zh-CN" sz="4400" baseline="0" dirty="0" smtClean="0">
                        <a:solidFill>
                          <a:srgbClr val="FF000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14914" y="3872414"/>
            <a:ext cx="3455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Robot Teachers</a:t>
            </a:r>
            <a:endParaRPr kumimoji="1" lang="zh-CN" altLang="en-US" sz="5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4" y="200292"/>
            <a:ext cx="4277133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5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4800" b="1" dirty="0">
                <a:latin typeface="Times New Roman" panose="02020603050405020304" pitchFamily="18" charset="0"/>
              </a:rPr>
              <a:t>2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）</a:t>
            </a:r>
            <a:endParaRPr lang="zh-CN" altLang="en-US" sz="48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95160" y="1520458"/>
            <a:ext cx="4591324" cy="11270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9055" y="2599683"/>
            <a:ext cx="3848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/>
            <a:r>
              <a:rPr lang="en-US" altLang="ko-KR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</a:rPr>
              <a:t>The words </a:t>
            </a:r>
            <a:endParaRPr lang="en-US" altLang="ko-KR" sz="36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</a:endParaRPr>
          </a:p>
          <a:p>
            <a:pPr algn="ctr" eaLnBrk="0"/>
            <a:r>
              <a:rPr lang="en-US" altLang="ko-KR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</a:rPr>
              <a:t>we would </a:t>
            </a:r>
            <a:r>
              <a:rPr lang="en-US" altLang="ko-KR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</a:rPr>
              <a:t>like to </a:t>
            </a:r>
            <a:endParaRPr lang="en-US" altLang="ko-KR" sz="36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</a:endParaRPr>
          </a:p>
          <a:p>
            <a:pPr algn="ctr" eaLnBrk="0"/>
            <a:r>
              <a:rPr lang="en-US" altLang="ko-KR" sz="3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</a:rPr>
              <a:t>remember</a:t>
            </a:r>
            <a:r>
              <a:rPr lang="en-US" altLang="ko-KR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</a:rPr>
              <a:t>! </a:t>
            </a:r>
            <a:endParaRPr lang="ko-KR" altLang="en-US" sz="3600" b="1" dirty="0">
              <a:latin typeface="Calibri" charset="0"/>
              <a:ea typeface="Calibri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95160" y="2647510"/>
            <a:ext cx="4591324" cy="260584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440"/>
              </a:lnSpc>
              <a:spcAft>
                <a:spcPts val="0"/>
              </a:spcAft>
            </a:pPr>
            <a:endParaRPr lang="en-US" altLang="zh-CN" b="1" kern="100" dirty="0" smtClean="0">
              <a:latin typeface="Times New Roman" panose="02020603050405020304" pitchFamily="18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My </a:t>
            </a: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opinions and reasons: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__________________________________</a:t>
            </a:r>
          </a:p>
          <a:p>
            <a:pPr algn="just">
              <a:lnSpc>
                <a:spcPts val="1440"/>
              </a:lnSpc>
              <a:spcAft>
                <a:spcPts val="0"/>
              </a:spcAft>
            </a:pPr>
            <a:endParaRPr lang="en-US" altLang="zh-CN" b="1" kern="100" dirty="0">
              <a:latin typeface="Times New Roman" panose="02020603050405020304" pitchFamily="18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The </a:t>
            </a: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words our group want to share are: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 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__________________________________    </a:t>
            </a: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     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Page: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________</a:t>
            </a:r>
          </a:p>
          <a:p>
            <a:pPr algn="just">
              <a:lnSpc>
                <a:spcPts val="1440"/>
              </a:lnSpc>
              <a:spcAft>
                <a:spcPts val="0"/>
              </a:spcAft>
            </a:pP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Meaning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:__________________________</a:t>
            </a:r>
          </a:p>
          <a:p>
            <a:pPr algn="just">
              <a:lnSpc>
                <a:spcPts val="1440"/>
              </a:lnSpc>
              <a:spcAft>
                <a:spcPts val="0"/>
              </a:spcAft>
            </a:pPr>
            <a:endParaRPr lang="zh-CN" altLang="zh-CN" kern="100" dirty="0" smtClean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Example</a:t>
            </a: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: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965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4" y="200292"/>
            <a:ext cx="4277133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5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4800" b="1" dirty="0">
                <a:latin typeface="Times New Roman" panose="02020603050405020304" pitchFamily="18" charset="0"/>
              </a:rPr>
              <a:t>2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）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5224605" y="1268708"/>
            <a:ext cx="678266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32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Are </a:t>
            </a: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there any words you didn’t/don’t know the meaning of or the pronunciation?</a:t>
            </a:r>
            <a:endParaRPr lang="zh-CN" altLang="zh-CN" sz="3200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32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What </a:t>
            </a: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clues can you use to work out the meaning or the pronunciation of a word you do not know?</a:t>
            </a:r>
            <a:endParaRPr lang="zh-CN" altLang="zh-CN" sz="3200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3200" kern="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Do </a:t>
            </a:r>
            <a:r>
              <a:rPr lang="en-US" altLang="zh-CN" sz="3200" kern="0" dirty="0">
                <a:latin typeface="Times New Roman" panose="02020603050405020304" pitchFamily="18" charset="0"/>
                <a:cs typeface="黑体" panose="02010609060101010101" pitchFamily="49" charset="-122"/>
              </a:rPr>
              <a:t>you have any other questions?</a:t>
            </a:r>
            <a:endParaRPr lang="zh-CN" altLang="zh-CN" sz="3200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7954" y="1924494"/>
            <a:ext cx="4591324" cy="9888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7954" y="2913322"/>
            <a:ext cx="4591324" cy="260584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440"/>
              </a:lnSpc>
              <a:spcAft>
                <a:spcPts val="0"/>
              </a:spcAft>
            </a:pPr>
            <a:endParaRPr lang="en-US" altLang="zh-CN" b="1" kern="100" dirty="0" smtClean="0">
              <a:latin typeface="Times New Roman" panose="02020603050405020304" pitchFamily="18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My </a:t>
            </a: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opinions and reasons: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__________________________________</a:t>
            </a:r>
          </a:p>
          <a:p>
            <a:pPr algn="just">
              <a:lnSpc>
                <a:spcPts val="1440"/>
              </a:lnSpc>
              <a:spcAft>
                <a:spcPts val="0"/>
              </a:spcAft>
            </a:pPr>
            <a:endParaRPr lang="en-US" altLang="zh-CN" b="1" kern="100" dirty="0">
              <a:latin typeface="Times New Roman" panose="02020603050405020304" pitchFamily="18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The </a:t>
            </a: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words our group want to share are: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 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__________________________________    </a:t>
            </a: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     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Page: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________</a:t>
            </a:r>
          </a:p>
          <a:p>
            <a:pPr algn="just">
              <a:lnSpc>
                <a:spcPts val="1440"/>
              </a:lnSpc>
              <a:spcAft>
                <a:spcPts val="0"/>
              </a:spcAft>
            </a:pP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Meaning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:__________________________</a:t>
            </a:r>
          </a:p>
          <a:p>
            <a:pPr algn="just">
              <a:lnSpc>
                <a:spcPts val="1440"/>
              </a:lnSpc>
              <a:spcAft>
                <a:spcPts val="0"/>
              </a:spcAft>
            </a:pPr>
            <a:endParaRPr lang="zh-CN" altLang="zh-CN" kern="100" dirty="0" smtClean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 algn="just">
              <a:lnSpc>
                <a:spcPts val="144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Example</a:t>
            </a: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: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161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4" y="200292"/>
            <a:ext cx="4277133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5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3</a:t>
            </a:r>
            <a:r>
              <a:rPr lang="zh-CN" altLang="en-US" sz="4800" b="1" dirty="0" smtClean="0">
                <a:latin typeface="Times New Roman" panose="02020603050405020304" pitchFamily="18" charset="0"/>
              </a:rPr>
              <a:t>）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797442" y="1742841"/>
            <a:ext cx="110862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How </a:t>
            </a:r>
            <a:r>
              <a:rPr lang="en-US" altLang="zh-CN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can we make persuasive arguments</a:t>
            </a:r>
            <a: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</a:p>
          <a:p>
            <a:pPr indent="457200"/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what the problem is. (Find the problem)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opinions. (Find the opinions.)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reasons for the opinion (Find the reasons.)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what could be done. (Find what this writer thinks could be done. )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4" y="200292"/>
            <a:ext cx="306892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6</a:t>
            </a:r>
            <a:endParaRPr lang="zh-CN" altLang="en-US" sz="4800" dirty="0"/>
          </a:p>
        </p:txBody>
      </p:sp>
      <p:sp>
        <p:nvSpPr>
          <p:cNvPr id="6" name="横卷形 5"/>
          <p:cNvSpPr/>
          <p:nvPr/>
        </p:nvSpPr>
        <p:spPr>
          <a:xfrm>
            <a:off x="1169582" y="2541181"/>
            <a:ext cx="8066740" cy="37320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形标注 2"/>
          <p:cNvSpPr/>
          <p:nvPr/>
        </p:nvSpPr>
        <p:spPr>
          <a:xfrm>
            <a:off x="7230140" y="244480"/>
            <a:ext cx="4338084" cy="1573618"/>
          </a:xfrm>
          <a:prstGeom prst="wedgeEllipseCallout">
            <a:avLst>
              <a:gd name="adj1" fmla="val -71852"/>
              <a:gd name="adj2" fmla="val 108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Do </a:t>
            </a: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 report with your 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mind map.</a:t>
            </a:r>
            <a:endParaRPr lang="zh-CN" altLang="zh-CN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3" y="200292"/>
            <a:ext cx="3024319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7</a:t>
            </a:r>
            <a:endParaRPr lang="zh-CN" altLang="en-US" sz="4800" dirty="0"/>
          </a:p>
        </p:txBody>
      </p:sp>
      <p:pic>
        <p:nvPicPr>
          <p:cNvPr id="3074" name="Picture 2" descr="1535392030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55" y="1468583"/>
            <a:ext cx="4787118" cy="51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11007" y="2364208"/>
            <a:ext cx="4869366" cy="332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3600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This </a:t>
            </a:r>
            <a:r>
              <a:rPr lang="en-US" altLang="zh-CN" sz="3600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is an example of how you can show the persuasive argument you have chosen.</a:t>
            </a:r>
            <a:endParaRPr lang="zh-CN" altLang="zh-CN" sz="3600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98110" y="54226"/>
            <a:ext cx="8630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kern="100" dirty="0">
                <a:latin typeface="Comic Sans MS" panose="030F0702030302020204" pitchFamily="66" charset="0"/>
                <a:cs typeface="黑体" panose="02010609060101010101" pitchFamily="49" charset="-122"/>
              </a:rPr>
              <a:t>Choose one </a:t>
            </a:r>
            <a:r>
              <a:rPr lang="en-US" altLang="zh-CN" sz="3600" kern="100" dirty="0" smtClean="0">
                <a:latin typeface="Comic Sans MS" panose="030F0702030302020204" pitchFamily="66" charset="0"/>
                <a:cs typeface="黑体" panose="02010609060101010101" pitchFamily="49" charset="-122"/>
              </a:rPr>
              <a:t>of the topics from the book </a:t>
            </a:r>
            <a:r>
              <a:rPr lang="en-US" altLang="zh-CN" sz="3600" kern="100" dirty="0">
                <a:latin typeface="Comic Sans MS" panose="030F0702030302020204" pitchFamily="66" charset="0"/>
                <a:cs typeface="黑体" panose="02010609060101010101" pitchFamily="49" charset="-122"/>
              </a:rPr>
              <a:t>and make a </a:t>
            </a:r>
            <a:r>
              <a:rPr lang="en-US" altLang="zh-CN" sz="3600" kern="100" dirty="0" smtClean="0">
                <a:latin typeface="Comic Sans MS" panose="030F0702030302020204" pitchFamily="66" charset="0"/>
                <a:cs typeface="黑体" panose="02010609060101010101" pitchFamily="49" charset="-122"/>
              </a:rPr>
              <a:t>mind-map to show your own opinion. </a:t>
            </a:r>
            <a:endParaRPr lang="zh-CN" altLang="en-US" sz="3600" kern="100" dirty="0">
              <a:latin typeface="Comic Sans MS" panose="030F0702030302020204" pitchFamily="66" charset="0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6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3" y="200292"/>
            <a:ext cx="3024319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8</a:t>
            </a:r>
            <a:endParaRPr lang="zh-CN" altLang="en-US" sz="4800" dirty="0"/>
          </a:p>
        </p:txBody>
      </p:sp>
      <p:pic>
        <p:nvPicPr>
          <p:cNvPr id="3074" name="Picture 2" descr="1535392030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92" y="615790"/>
            <a:ext cx="2609386" cy="27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7953" y="3807181"/>
            <a:ext cx="11053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kern="1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黑体" panose="02010609060101010101" pitchFamily="49" charset="-122"/>
              </a:rPr>
              <a:t>YES</a:t>
            </a:r>
            <a:r>
              <a:rPr lang="en-US" altLang="zh-CN" sz="4400" b="1" kern="100" dirty="0" smtClean="0">
                <a:latin typeface="Arial Black" panose="020B0A04020102020204" pitchFamily="34" charset="0"/>
                <a:cs typeface="黑体" panose="02010609060101010101" pitchFamily="49" charset="-122"/>
              </a:rPr>
              <a:t>   </a:t>
            </a:r>
            <a:r>
              <a:rPr lang="en-US" altLang="zh-CN" sz="6000" b="1" kern="100" dirty="0" smtClean="0">
                <a:solidFill>
                  <a:srgbClr val="FF0000"/>
                </a:solidFill>
                <a:latin typeface="Forte" panose="03060902040502070203" pitchFamily="66" charset="0"/>
                <a:cs typeface="黑体" panose="02010609060101010101" pitchFamily="49" charset="-122"/>
              </a:rPr>
              <a:t>VS</a:t>
            </a:r>
            <a:r>
              <a:rPr lang="en-US" altLang="zh-CN" sz="4400" b="1" kern="100" dirty="0" smtClean="0">
                <a:latin typeface="Arial Black" panose="020B0A04020102020204" pitchFamily="34" charset="0"/>
                <a:cs typeface="黑体" panose="02010609060101010101" pitchFamily="49" charset="-122"/>
              </a:rPr>
              <a:t>    </a:t>
            </a:r>
            <a:r>
              <a:rPr lang="en-US" altLang="zh-CN" sz="4400" b="1" kern="100" dirty="0" smtClean="0">
                <a:solidFill>
                  <a:srgbClr val="0070C0"/>
                </a:solidFill>
                <a:latin typeface="Arial Black" panose="020B0A04020102020204" pitchFamily="34" charset="0"/>
                <a:cs typeface="黑体" panose="02010609060101010101" pitchFamily="49" charset="-122"/>
              </a:rPr>
              <a:t>NO</a:t>
            </a:r>
            <a:r>
              <a:rPr lang="en-US" altLang="zh-CN" sz="4400" b="1" kern="100" dirty="0" smtClean="0">
                <a:latin typeface="Arial Black" panose="020B0A04020102020204" pitchFamily="34" charset="0"/>
                <a:cs typeface="黑体" panose="02010609060101010101" pitchFamily="49" charset="-122"/>
              </a:rPr>
              <a:t>    </a:t>
            </a:r>
            <a:r>
              <a:rPr lang="en-US" altLang="zh-CN" sz="6000" b="1" kern="100" dirty="0" smtClean="0">
                <a:solidFill>
                  <a:srgbClr val="FF0000"/>
                </a:solidFill>
                <a:latin typeface="Forte" panose="03060902040502070203" pitchFamily="66" charset="0"/>
                <a:cs typeface="黑体" panose="02010609060101010101" pitchFamily="49" charset="-122"/>
              </a:rPr>
              <a:t>VS</a:t>
            </a:r>
            <a:r>
              <a:rPr lang="en-US" altLang="zh-CN" sz="4400" b="1" kern="100" dirty="0" smtClean="0">
                <a:latin typeface="Arial Black" panose="020B0A04020102020204" pitchFamily="34" charset="0"/>
                <a:cs typeface="黑体" panose="02010609060101010101" pitchFamily="49" charset="-122"/>
              </a:rPr>
              <a:t>    </a:t>
            </a:r>
            <a:r>
              <a:rPr lang="en-US" altLang="zh-CN" sz="4400" b="1" kern="100" dirty="0" smtClean="0">
                <a:solidFill>
                  <a:srgbClr val="00B050"/>
                </a:solidFill>
                <a:latin typeface="Arial Black" panose="020B0A04020102020204" pitchFamily="34" charset="0"/>
                <a:cs typeface="黑体" panose="02010609060101010101" pitchFamily="49" charset="-122"/>
              </a:rPr>
              <a:t>MAYBE SO </a:t>
            </a:r>
            <a:endParaRPr lang="zh-CN" altLang="zh-CN" sz="4400" kern="100" dirty="0">
              <a:solidFill>
                <a:srgbClr val="00B050"/>
              </a:solidFill>
              <a:latin typeface="Arial Black" panose="020B0A04020102020204" pitchFamily="34" charset="0"/>
              <a:cs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59930" y="1854833"/>
            <a:ext cx="4705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kern="100" dirty="0" smtClean="0">
                <a:latin typeface="Comic Sans MS" panose="030F0702030302020204" pitchFamily="66" charset="0"/>
                <a:cs typeface="黑体" panose="02010609060101010101" pitchFamily="49" charset="-122"/>
              </a:rPr>
              <a:t>Debate time.</a:t>
            </a:r>
            <a:endParaRPr lang="zh-CN" altLang="en-US" sz="4800" b="1" kern="100" dirty="0">
              <a:latin typeface="Comic Sans MS" panose="030F0702030302020204" pitchFamily="66" charset="0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0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3" y="200292"/>
            <a:ext cx="3715696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atin typeface="Times New Roman" panose="02020603050405020304" pitchFamily="18" charset="0"/>
              </a:rPr>
              <a:t>Homework</a:t>
            </a:r>
            <a:endParaRPr lang="zh-CN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331994" y="4812734"/>
            <a:ext cx="11053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kern="1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黑体" panose="02010609060101010101" pitchFamily="49" charset="-122"/>
              </a:rPr>
              <a:t>YES</a:t>
            </a:r>
            <a:r>
              <a:rPr lang="en-US" altLang="zh-CN" sz="4400" b="1" kern="100" dirty="0" smtClean="0">
                <a:latin typeface="Arial Black" panose="020B0A04020102020204" pitchFamily="34" charset="0"/>
                <a:cs typeface="黑体" panose="02010609060101010101" pitchFamily="49" charset="-122"/>
              </a:rPr>
              <a:t>   </a:t>
            </a:r>
            <a:r>
              <a:rPr lang="en-US" altLang="zh-CN" sz="6000" b="1" kern="100" dirty="0" smtClean="0">
                <a:solidFill>
                  <a:srgbClr val="FF0000"/>
                </a:solidFill>
                <a:latin typeface="Forte" panose="03060902040502070203" pitchFamily="66" charset="0"/>
                <a:cs typeface="黑体" panose="02010609060101010101" pitchFamily="49" charset="-122"/>
              </a:rPr>
              <a:t>VS</a:t>
            </a:r>
            <a:r>
              <a:rPr lang="en-US" altLang="zh-CN" sz="4400" b="1" kern="100" dirty="0" smtClean="0">
                <a:latin typeface="Arial Black" panose="020B0A04020102020204" pitchFamily="34" charset="0"/>
                <a:cs typeface="黑体" panose="02010609060101010101" pitchFamily="49" charset="-122"/>
              </a:rPr>
              <a:t>    </a:t>
            </a:r>
            <a:r>
              <a:rPr lang="en-US" altLang="zh-CN" sz="4400" b="1" kern="100" dirty="0" smtClean="0">
                <a:solidFill>
                  <a:srgbClr val="0070C0"/>
                </a:solidFill>
                <a:latin typeface="Arial Black" panose="020B0A04020102020204" pitchFamily="34" charset="0"/>
                <a:cs typeface="黑体" panose="02010609060101010101" pitchFamily="49" charset="-122"/>
              </a:rPr>
              <a:t>NO</a:t>
            </a:r>
            <a:r>
              <a:rPr lang="en-US" altLang="zh-CN" sz="4400" b="1" kern="100" dirty="0" smtClean="0">
                <a:latin typeface="Arial Black" panose="020B0A04020102020204" pitchFamily="34" charset="0"/>
                <a:cs typeface="黑体" panose="02010609060101010101" pitchFamily="49" charset="-122"/>
              </a:rPr>
              <a:t>    </a:t>
            </a:r>
            <a:r>
              <a:rPr lang="en-US" altLang="zh-CN" sz="6000" b="1" kern="100" dirty="0" smtClean="0">
                <a:solidFill>
                  <a:srgbClr val="FF0000"/>
                </a:solidFill>
                <a:latin typeface="Forte" panose="03060902040502070203" pitchFamily="66" charset="0"/>
                <a:cs typeface="黑体" panose="02010609060101010101" pitchFamily="49" charset="-122"/>
              </a:rPr>
              <a:t>VS</a:t>
            </a:r>
            <a:r>
              <a:rPr lang="en-US" altLang="zh-CN" sz="4400" b="1" kern="100" dirty="0" smtClean="0">
                <a:latin typeface="Arial Black" panose="020B0A04020102020204" pitchFamily="34" charset="0"/>
                <a:cs typeface="黑体" panose="02010609060101010101" pitchFamily="49" charset="-122"/>
              </a:rPr>
              <a:t>    </a:t>
            </a:r>
            <a:r>
              <a:rPr lang="en-US" altLang="zh-CN" sz="4400" b="1" kern="100" dirty="0" smtClean="0">
                <a:solidFill>
                  <a:srgbClr val="00B050"/>
                </a:solidFill>
                <a:latin typeface="Arial Black" panose="020B0A04020102020204" pitchFamily="34" charset="0"/>
                <a:cs typeface="黑体" panose="02010609060101010101" pitchFamily="49" charset="-122"/>
              </a:rPr>
              <a:t>MAYBE SO </a:t>
            </a:r>
            <a:endParaRPr lang="zh-CN" altLang="zh-CN" sz="4400" kern="100" dirty="0">
              <a:solidFill>
                <a:srgbClr val="00B050"/>
              </a:solidFill>
              <a:latin typeface="Arial Black" panose="020B0A04020102020204" pitchFamily="34" charset="0"/>
              <a:cs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953" y="1680153"/>
            <a:ext cx="11088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p"/>
            </a:pPr>
            <a:r>
              <a:rPr lang="en-US" altLang="zh-CN" sz="4800" kern="100" dirty="0" smtClean="0">
                <a:latin typeface="Comic Sans MS" panose="030F0702030302020204" pitchFamily="66" charset="0"/>
                <a:cs typeface="黑体" panose="02010609060101010101" pitchFamily="49" charset="-122"/>
              </a:rPr>
              <a:t>Do a research for your debate.</a:t>
            </a:r>
          </a:p>
          <a:p>
            <a:pPr marL="685800" indent="-685800">
              <a:buFont typeface="Wingdings" panose="05000000000000000000" pitchFamily="2" charset="2"/>
              <a:buChar char="p"/>
            </a:pPr>
            <a:r>
              <a:rPr lang="en-US" altLang="zh-CN" sz="4800" kern="100" dirty="0" smtClean="0">
                <a:latin typeface="Comic Sans MS" panose="030F0702030302020204" pitchFamily="66" charset="0"/>
                <a:cs typeface="黑体" panose="02010609060101010101" pitchFamily="49" charset="-122"/>
              </a:rPr>
              <a:t>Make a poster and show your points about your principal concern.</a:t>
            </a:r>
            <a:endParaRPr lang="zh-CN" altLang="en-US" sz="4800" kern="100" dirty="0">
              <a:latin typeface="Comic Sans MS" panose="030F0702030302020204" pitchFamily="66" charset="0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6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12" y="105698"/>
            <a:ext cx="2368003" cy="3078936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204313" y="3364417"/>
            <a:ext cx="11053197" cy="3120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omic Sans MS" panose="030F0702030302020204" pitchFamily="66" charset="0"/>
              </a:rPr>
              <a:t>Why do we all agree with that this is a book, while have different ideas on the third question? </a:t>
            </a:r>
          </a:p>
          <a:p>
            <a:pPr marL="6858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omic Sans MS" panose="030F0702030302020204" pitchFamily="66" charset="0"/>
              </a:rPr>
              <a:t>Usually, how many kinds of opinions are there for one topic? 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6858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omic Sans MS" panose="030F0702030302020204" pitchFamily="66" charset="0"/>
              </a:rPr>
              <a:t>What can you see on the front cover? </a:t>
            </a:r>
            <a:endParaRPr lang="en-US" altLang="zh-CN" dirty="0" smtClean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  <a:p>
            <a:pPr marL="0" indent="228600">
              <a:lnSpc>
                <a:spcPct val="150000"/>
              </a:lnSpc>
              <a:buNone/>
            </a:pPr>
            <a:endParaRPr lang="zh-CN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1</a:t>
            </a:r>
            <a:endParaRPr lang="zh-CN" altLang="en-US" sz="4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93" y="367862"/>
            <a:ext cx="4467849" cy="18142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007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0188" y="4327853"/>
            <a:ext cx="10982093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/>
              <a:t>People give their opinions about all sorts of things. </a:t>
            </a:r>
            <a:endParaRPr lang="en-US" altLang="zh-CN" sz="4000" dirty="0" smtClean="0"/>
          </a:p>
          <a:p>
            <a:pPr>
              <a:lnSpc>
                <a:spcPct val="150000"/>
              </a:lnSpc>
            </a:pPr>
            <a:r>
              <a:rPr lang="en-US" altLang="zh-CN" sz="4000" dirty="0" smtClean="0"/>
              <a:t>Not </a:t>
            </a:r>
            <a:r>
              <a:rPr lang="en-US" altLang="zh-CN" sz="4000" dirty="0"/>
              <a:t>everyone has the same opinion. </a:t>
            </a:r>
            <a:endParaRPr lang="zh-CN" altLang="zh-CN" sz="4000" dirty="0"/>
          </a:p>
        </p:txBody>
      </p:sp>
      <p:sp>
        <p:nvSpPr>
          <p:cNvPr id="5" name="矩形 4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1</a:t>
            </a:r>
            <a:endParaRPr lang="zh-CN" altLang="en-US" sz="4800" dirty="0"/>
          </a:p>
        </p:txBody>
      </p:sp>
      <p:sp>
        <p:nvSpPr>
          <p:cNvPr id="7" name="矩形 6"/>
          <p:cNvSpPr/>
          <p:nvPr/>
        </p:nvSpPr>
        <p:spPr>
          <a:xfrm rot="20794284">
            <a:off x="2849399" y="696976"/>
            <a:ext cx="3203957" cy="3652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</a:rPr>
              <a:t>Fact</a:t>
            </a:r>
          </a:p>
          <a:p>
            <a:pPr algn="ctr"/>
            <a:r>
              <a:rPr lang="en-US" altLang="zh-CN" sz="3200" b="1" dirty="0" smtClean="0"/>
              <a:t>Something that is consistent with objective reality or can be proven with evidence.</a:t>
            </a:r>
            <a:endParaRPr lang="en-US" altLang="zh-CN" sz="3200" b="1" dirty="0"/>
          </a:p>
          <a:p>
            <a:pPr algn="ctr"/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 rot="822761">
            <a:off x="6834226" y="579768"/>
            <a:ext cx="3210743" cy="3765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rgbClr val="0070C0"/>
                </a:solidFill>
              </a:rPr>
              <a:t>Opinion</a:t>
            </a:r>
          </a:p>
          <a:p>
            <a:pPr algn="ctr"/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A judgment, viewpoint, or statement that is not conclusive.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811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2</a:t>
            </a:r>
            <a:endParaRPr lang="zh-CN" altLang="en-US" sz="48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210533" y="593488"/>
            <a:ext cx="6732085" cy="6115252"/>
          </a:xfrm>
        </p:spPr>
        <p:txBody>
          <a:bodyPr>
            <a:noAutofit/>
          </a:bodyPr>
          <a:lstStyle/>
          <a:p>
            <a:pPr lvl="0" indent="0">
              <a:lnSpc>
                <a:spcPct val="150000"/>
              </a:lnSpc>
              <a:buNone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What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were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for kids having a GPS?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reasons were given for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having a GPS for kids?</a:t>
            </a:r>
          </a:p>
          <a:p>
            <a:pPr lvl="0" indent="228600"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could be done for kids not having a GPS?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2188" y="1180489"/>
            <a:ext cx="5026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 smtClean="0"/>
              <a:t>GPS</a:t>
            </a:r>
            <a:r>
              <a:rPr kumimoji="1" lang="zh-CN" altLang="en-US" sz="5400" dirty="0" smtClean="0"/>
              <a:t> </a:t>
            </a:r>
            <a:r>
              <a:rPr kumimoji="1" lang="en-US" altLang="zh-CN" sz="5400" dirty="0" smtClean="0"/>
              <a:t>For All</a:t>
            </a:r>
            <a:r>
              <a:rPr kumimoji="1" lang="zh-CN" altLang="en-US" sz="5400" dirty="0" smtClean="0"/>
              <a:t> </a:t>
            </a:r>
            <a:r>
              <a:rPr kumimoji="1" lang="en-US" altLang="zh-CN" sz="5400" dirty="0" smtClean="0"/>
              <a:t>Kids</a:t>
            </a:r>
            <a:endParaRPr kumimoji="1" lang="zh-CN" altLang="en-US" sz="5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269315"/>
            <a:ext cx="3355100" cy="443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2744" y="1241246"/>
            <a:ext cx="10117919" cy="1832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zh-CN" sz="6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Read, fill in the chart and answer</a:t>
            </a:r>
            <a:r>
              <a:rPr kumimoji="1" lang="en-US" altLang="zh-CN" sz="66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6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the questions</a:t>
            </a:r>
            <a:endParaRPr kumimoji="1" lang="zh-CN" altLang="en-US" sz="6600" dirty="0" smtClean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954" y="200292"/>
            <a:ext cx="2731838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Activity 3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2321932" y="3531612"/>
            <a:ext cx="76571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4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altLang="zh-CN"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problem?</a:t>
            </a:r>
            <a:endParaRPr lang="zh-CN" altLang="zh-CN" sz="4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4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altLang="zh-CN"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opinions?</a:t>
            </a:r>
            <a:endParaRPr lang="zh-CN" altLang="zh-CN" sz="4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4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altLang="zh-CN"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facts?</a:t>
            </a:r>
            <a:endParaRPr lang="zh-CN" altLang="zh-CN" sz="4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4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altLang="zh-CN"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done?</a:t>
            </a:r>
            <a:endParaRPr lang="zh-CN" altLang="zh-CN" sz="4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787405"/>
              </p:ext>
            </p:extLst>
          </p:nvPr>
        </p:nvGraphicFramePr>
        <p:xfrm>
          <a:off x="838200" y="479423"/>
          <a:ext cx="10515600" cy="555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2777808">
                <a:tc>
                  <a:txBody>
                    <a:bodyPr/>
                    <a:lstStyle/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r>
                        <a:rPr lang="en-US" altLang="zh-CN" sz="4400" dirty="0" smtClean="0"/>
                        <a:t>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r>
                        <a:rPr lang="en-US" altLang="zh-CN" sz="1800" baseline="0" dirty="0" smtClean="0"/>
                        <a:t>             </a:t>
                      </a:r>
                      <a:r>
                        <a:rPr lang="en-US" altLang="zh-CN" sz="4400" baseline="0" dirty="0" smtClean="0"/>
                        <a:t> 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baseline="0" dirty="0" smtClean="0"/>
                    </a:p>
                    <a:p>
                      <a:pPr algn="ctr"/>
                      <a:endParaRPr lang="en-US" altLang="zh-CN" baseline="0" dirty="0" smtClean="0"/>
                    </a:p>
                    <a:p>
                      <a:pPr algn="ctr"/>
                      <a:endParaRPr lang="en-US" altLang="zh-CN" baseline="0" dirty="0" smtClean="0"/>
                    </a:p>
                    <a:p>
                      <a:pPr algn="ctr"/>
                      <a:endParaRPr lang="en-US" altLang="zh-CN" baseline="0" dirty="0" smtClean="0"/>
                    </a:p>
                    <a:p>
                      <a:pPr algn="ctr"/>
                      <a:r>
                        <a:rPr lang="en-US" altLang="zh-CN" baseline="0" dirty="0" smtClean="0"/>
                        <a:t>     </a:t>
                      </a:r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277780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4800" kern="1200" dirty="0" smtClean="0">
                        <a:solidFill>
                          <a:schemeClr val="dk1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4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587869"/>
              </p:ext>
            </p:extLst>
          </p:nvPr>
        </p:nvGraphicFramePr>
        <p:xfrm>
          <a:off x="838200" y="479423"/>
          <a:ext cx="10515600" cy="613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2777808">
                <a:tc>
                  <a:txBody>
                    <a:bodyPr/>
                    <a:lstStyle/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r>
                        <a:rPr lang="en-US" altLang="zh-CN" sz="4400" dirty="0" smtClean="0"/>
                        <a:t> 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pPr algn="ctr"/>
                      <a:r>
                        <a:rPr lang="en-US" altLang="zh-CN" sz="4400" baseline="0" dirty="0" smtClean="0"/>
                        <a:t>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baseline="0" dirty="0" smtClean="0"/>
                    </a:p>
                    <a:p>
                      <a:pPr algn="ctr"/>
                      <a:endParaRPr lang="en-US" altLang="zh-CN" baseline="0" dirty="0" smtClean="0"/>
                    </a:p>
                    <a:p>
                      <a:pPr algn="ctr"/>
                      <a:endParaRPr lang="en-US" altLang="zh-CN" baseline="0" dirty="0" smtClean="0"/>
                    </a:p>
                    <a:p>
                      <a:pPr algn="ctr"/>
                      <a:endParaRPr lang="en-US" altLang="zh-CN" baseline="0" dirty="0" smtClean="0"/>
                    </a:p>
                    <a:p>
                      <a:pPr algn="ctr"/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277780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32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There should be a GPS for all kids, like the GPS used for tracking animals. </a:t>
                      </a:r>
                      <a:endParaRPr lang="en-US" altLang="zh-CN" sz="3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4800" kern="1200" dirty="0" smtClean="0">
                        <a:solidFill>
                          <a:schemeClr val="dk1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r>
                        <a:rPr lang="en-US" altLang="zh-CN" sz="4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Monitoring</a:t>
                      </a:r>
                    </a:p>
                    <a:p>
                      <a:pPr algn="ctr"/>
                      <a:r>
                        <a:rPr lang="en-US" altLang="zh-CN" sz="4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safety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93074" y="3752192"/>
            <a:ext cx="3090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GPS</a:t>
            </a:r>
            <a:r>
              <a:rPr kumimoji="1" lang="zh-CN" altLang="en-US" sz="5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For All</a:t>
            </a:r>
            <a:r>
              <a:rPr kumimoji="1" lang="zh-CN" altLang="en-US" sz="5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Kids</a:t>
            </a:r>
            <a:endParaRPr kumimoji="1" lang="zh-CN" altLang="en-US" sz="5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531272"/>
              </p:ext>
            </p:extLst>
          </p:nvPr>
        </p:nvGraphicFramePr>
        <p:xfrm>
          <a:off x="220980" y="87312"/>
          <a:ext cx="11643360" cy="558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120"/>
                <a:gridCol w="3881120"/>
                <a:gridCol w="3881120"/>
              </a:tblGrid>
              <a:tr h="2534740">
                <a:tc>
                  <a:txBody>
                    <a:bodyPr/>
                    <a:lstStyle/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r>
                        <a:rPr lang="en-US" altLang="zh-CN" sz="4400" dirty="0" smtClean="0"/>
                        <a:t>Problem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pPr algn="ctr"/>
                      <a:r>
                        <a:rPr lang="en-US" altLang="zh-CN" sz="4400" baseline="0" dirty="0" smtClean="0"/>
                        <a:t>Opinion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800" baseline="0" dirty="0" smtClean="0"/>
                    </a:p>
                    <a:p>
                      <a:pPr algn="ctr"/>
                      <a:endParaRPr lang="en-US" altLang="zh-CN" sz="1800" baseline="0" dirty="0" smtClean="0"/>
                    </a:p>
                    <a:p>
                      <a:pPr algn="ctr"/>
                      <a:endParaRPr lang="en-US" altLang="zh-CN" sz="1800" baseline="0" dirty="0" smtClean="0"/>
                    </a:p>
                    <a:p>
                      <a:pPr algn="ctr"/>
                      <a:endParaRPr lang="en-US" altLang="zh-CN" sz="1800" baseline="0" dirty="0" smtClean="0"/>
                    </a:p>
                    <a:p>
                      <a:pPr algn="ctr"/>
                      <a:r>
                        <a:rPr lang="en-US" altLang="zh-CN" sz="4400" baseline="0" dirty="0" smtClean="0"/>
                        <a:t>Reason</a:t>
                      </a:r>
                      <a:endParaRPr lang="en-US" altLang="zh-CN" sz="4400" dirty="0" smtClean="0"/>
                    </a:p>
                  </a:txBody>
                  <a:tcPr/>
                </a:tc>
              </a:tr>
              <a:tr h="25347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4400" kern="1200" dirty="0" smtClean="0"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400" kern="1200" dirty="0" smtClean="0"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 don’t think kids should have a GPS. </a:t>
                      </a:r>
                      <a:endParaRPr lang="en-US" altLang="zh-CN" sz="4400" dirty="0" smtClean="0">
                        <a:solidFill>
                          <a:srgbClr val="FF000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 </a:t>
                      </a:r>
                      <a:r>
                        <a:rPr lang="en-US" altLang="zh-CN" sz="4000" dirty="0" smtClean="0">
                          <a:solidFill>
                            <a:srgbClr val="FF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Learning to be responsible.  </a:t>
                      </a:r>
                    </a:p>
                    <a:p>
                      <a:pPr algn="ctr"/>
                      <a:r>
                        <a:rPr lang="en-US" altLang="zh-CN" sz="4000" dirty="0" smtClean="0">
                          <a:solidFill>
                            <a:srgbClr val="FF0000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Being trusted.</a:t>
                      </a:r>
                    </a:p>
                    <a:p>
                      <a:r>
                        <a:rPr lang="en-US" altLang="zh-CN" baseline="0" dirty="0" smtClean="0"/>
                        <a:t>     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78882" y="3243701"/>
            <a:ext cx="3090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GPS</a:t>
            </a:r>
            <a:r>
              <a:rPr kumimoji="1" lang="zh-CN" altLang="en-US" sz="5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For All</a:t>
            </a:r>
            <a:r>
              <a:rPr kumimoji="1" lang="zh-CN" altLang="en-US" sz="5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5400" dirty="0" smtClean="0">
                <a:latin typeface="Comic Sans MS" charset="0"/>
                <a:ea typeface="Comic Sans MS" charset="0"/>
                <a:cs typeface="Comic Sans MS" charset="0"/>
              </a:rPr>
              <a:t>Kids</a:t>
            </a:r>
            <a:endParaRPr kumimoji="1" lang="zh-CN" altLang="en-US" sz="5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857</Words>
  <Application>Microsoft Office PowerPoint</Application>
  <PresentationFormat>自定义</PresentationFormat>
  <Paragraphs>322</Paragraphs>
  <Slides>27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 and Report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fltrp</cp:lastModifiedBy>
  <cp:revision>145</cp:revision>
  <dcterms:created xsi:type="dcterms:W3CDTF">2018-09-30T09:58:10Z</dcterms:created>
  <dcterms:modified xsi:type="dcterms:W3CDTF">2019-01-16T08:10:01Z</dcterms:modified>
</cp:coreProperties>
</file>