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9" r:id="rId15"/>
    <p:sldId id="280" r:id="rId16"/>
    <p:sldId id="266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4795" autoAdjust="0"/>
  </p:normalViewPr>
  <p:slideViewPr>
    <p:cSldViewPr snapToGrid="0" snapToObjects="1">
      <p:cViewPr>
        <p:scale>
          <a:sx n="80" d="100"/>
          <a:sy n="80" d="100"/>
        </p:scale>
        <p:origin x="-5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8A182-BE6E-7C4E-83C9-70D9C5CA4CAF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D15CF-7C57-784C-99E3-9F8B687924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414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  <a:latin typeface="Times New Roman" charset="0"/>
                <a:ea typeface="宋体" charset="-122"/>
              </a:rPr>
              <a:t>(Happy/Surprised. Because she wanted to buy a bike with the money.)</a:t>
            </a:r>
            <a:r>
              <a:rPr lang="zh-CN" altLang="zh-CN" dirty="0" smtClean="0">
                <a:effectLst/>
              </a:rPr>
              <a:t> </a:t>
            </a:r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14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(She wanted to make sure that no one saw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She put the wallet in her treasure box. Then she locked it and hid the key.)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0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(Worried.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She didn’t know how to 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tell her parents about the money. She would tell her parents she won the science competition.)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231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100" dirty="0" smtClean="0">
                <a:effectLst/>
                <a:latin typeface="Times New Roman" charset="0"/>
                <a:ea typeface="宋体" charset="-122"/>
                <a:cs typeface="黑体" charset="-122"/>
              </a:rPr>
              <a:t>(Mel</a:t>
            </a:r>
            <a:r>
              <a:rPr lang="en-US" altLang="zh-CN" kern="100" dirty="0" smtClean="0">
                <a:effectLst/>
                <a:latin typeface="Cambria" charset="0"/>
                <a:ea typeface="宋体" charset="-122"/>
                <a:cs typeface="Times New Roman" charset="0"/>
              </a:rPr>
              <a:t>’</a:t>
            </a:r>
            <a:r>
              <a:rPr lang="en-US" altLang="zh-CN" kern="100" dirty="0" smtClean="0">
                <a:effectLst/>
                <a:latin typeface="Times New Roman" charset="0"/>
                <a:ea typeface="宋体" charset="-122"/>
                <a:cs typeface="黑体" charset="-122"/>
              </a:rPr>
              <a:t>s family was not rich. They seldom had money for strawberries.)</a:t>
            </a:r>
            <a:endParaRPr lang="zh-CN" altLang="zh-CN" kern="100" dirty="0" smtClean="0">
              <a:effectLst/>
              <a:latin typeface="Calibri" charset="0"/>
              <a:ea typeface="宋体" charset="-122"/>
              <a:cs typeface="黑体" charset="-122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91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(Mel wanted to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ay something but the words were choked in her mouth. It means she was speechless at that time and fe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lt</a:t>
            </a: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little ashamed )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358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53587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kumimoji="1"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5358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ffectLst/>
                <a:latin typeface="Times New Roman" charset="0"/>
                <a:ea typeface="宋体" charset="-122"/>
              </a:rPr>
              <a:t>(Yes. </a:t>
            </a:r>
            <a:r>
              <a:rPr lang="en-US" altLang="zh-CN" dirty="0" err="1" smtClean="0">
                <a:effectLst/>
                <a:latin typeface="Times New Roman" charset="0"/>
                <a:ea typeface="宋体" charset="-122"/>
              </a:rPr>
              <a:t>Mrs</a:t>
            </a:r>
            <a:r>
              <a:rPr lang="en-US" altLang="zh-CN" dirty="0" smtClean="0">
                <a:effectLst/>
                <a:latin typeface="Times New Roman" charset="0"/>
                <a:ea typeface="宋体" charset="-122"/>
              </a:rPr>
              <a:t> </a:t>
            </a:r>
            <a:r>
              <a:rPr lang="en-US" altLang="zh-CN" dirty="0" err="1" smtClean="0">
                <a:effectLst/>
                <a:latin typeface="Times New Roman" charset="0"/>
                <a:ea typeface="宋体" charset="-122"/>
              </a:rPr>
              <a:t>Maka</a:t>
            </a:r>
            <a:r>
              <a:rPr lang="en-US" altLang="zh-CN" dirty="0" smtClean="0">
                <a:effectLst/>
                <a:latin typeface="Times New Roman" charset="0"/>
                <a:ea typeface="宋体" charset="-122"/>
              </a:rPr>
              <a:t> gave her as a gift.)</a:t>
            </a:r>
            <a:r>
              <a:rPr lang="zh-CN" altLang="zh-CN" dirty="0" smtClean="0">
                <a:effectLst/>
              </a:rPr>
              <a:t> </a:t>
            </a:r>
            <a:endParaRPr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D15CF-7C57-784C-99E3-9F8B6879245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20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30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19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24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560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8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88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58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71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299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18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35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0780-8610-4041-9358-42C4C81B13C8}" type="datetimeFigureOut">
              <a:rPr kumimoji="1" lang="zh-CN" altLang="en-US" smtClean="0"/>
              <a:t>2019/1/16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893C-B65A-634A-8732-B750F032C6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829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/>
          <p:nvPr/>
        </p:nvSpPr>
        <p:spPr>
          <a:xfrm>
            <a:off x="7407238" y="5483000"/>
            <a:ext cx="4543757" cy="584775"/>
          </a:xfrm>
          <a:prstGeom prst="rect">
            <a:avLst/>
          </a:prstGeom>
          <a:solidFill>
            <a:srgbClr val="EEECE1">
              <a:alpha val="54118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选自</a:t>
            </a: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《</a:t>
            </a:r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多维阅读</a:t>
            </a:r>
            <a:r>
              <a:rPr lang="zh-CN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第</a:t>
            </a:r>
            <a:r>
              <a:rPr lang="en-US" altLang="zh-CN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11</a:t>
            </a:r>
            <a:r>
              <a:rPr lang="zh-CN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级</a:t>
            </a: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》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48" y="168141"/>
            <a:ext cx="4803189" cy="6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659287" y="1411667"/>
            <a:ext cx="60035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zh-CN" alt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CN" altLang="en-US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zh-C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hoice</a:t>
            </a:r>
          </a:p>
          <a:p>
            <a:pPr algn="ctr"/>
            <a:r>
              <a:rPr lang="zh-CN" alt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梅尔的选择</a:t>
            </a:r>
            <a:endParaRPr lang="zh-CN" alt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1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24867" y="459454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5916" y="1695976"/>
            <a:ext cx="72289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Why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did Mel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look around? 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do you know Mel didn’t want anyone to find about the wallet? Find out the words that could tell you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850728"/>
            <a:ext cx="39909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24867" y="476530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69442" y="1764478"/>
            <a:ext cx="66654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zh-CN" altLang="zh-CN" sz="3200" dirty="0">
                <a:latin typeface="Comic Sans MS" charset="0"/>
                <a:ea typeface="Comic Sans MS" charset="0"/>
                <a:cs typeface="Comic Sans MS" charset="0"/>
              </a:rPr>
              <a:t>How did Mel feel at night? </a:t>
            </a:r>
            <a:endParaRPr lang="en-US" altLang="zh-CN" sz="32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2. </a:t>
            </a:r>
            <a:r>
              <a:rPr lang="zh-CN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lang="zh-CN" altLang="zh-CN" sz="3200" dirty="0">
                <a:latin typeface="Comic Sans MS" charset="0"/>
                <a:ea typeface="Comic Sans MS" charset="0"/>
                <a:cs typeface="Comic Sans MS" charset="0"/>
              </a:rPr>
              <a:t>problem did she have</a:t>
            </a:r>
            <a:r>
              <a:rPr lang="zh-CN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zh-CN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zh-CN" altLang="zh-CN" sz="3200" dirty="0">
                <a:latin typeface="Comic Sans MS" charset="0"/>
                <a:ea typeface="Comic Sans MS" charset="0"/>
                <a:cs typeface="Comic Sans MS" charset="0"/>
              </a:rPr>
              <a:t>did she solve the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zh-CN" altLang="zh-CN" sz="3200" dirty="0">
                <a:latin typeface="Comic Sans MS" charset="0"/>
                <a:ea typeface="Comic Sans MS" charset="0"/>
                <a:cs typeface="Comic Sans MS" charset="0"/>
              </a:rPr>
              <a:t>problem?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4" y="1105785"/>
            <a:ext cx="47625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24867" y="465897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83624" y="183317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3200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Why do you think strawberries are a treat?</a:t>
            </a:r>
            <a:endParaRPr lang="zh-CN" altLang="zh-CN" sz="32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2" y="204788"/>
            <a:ext cx="4791075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6743" y="580740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6451" y="1459605"/>
            <a:ext cx="63303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picture did you get in your head when you read “Mel’s news darted back inside her, like a moth into a dark corner?” 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What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do you think it means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5" y="1099342"/>
            <a:ext cx="4743450" cy="43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6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6743" y="580740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6451" y="1828937"/>
            <a:ext cx="633033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lang="zh-CN" altLang="en-US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Why do you think her mother said “Wow”</a:t>
            </a:r>
            <a:r>
              <a:rPr lang="zh-CN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altLang="zh-CN" sz="3200" dirty="0" smtClean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lang="zh-CN" altLang="en-US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zh-CN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do </a:t>
            </a:r>
            <a:r>
              <a:rPr lang="zh-CN" altLang="zh-CN" sz="32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you think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she know it was </a:t>
            </a:r>
            <a:r>
              <a:rPr lang="en-US" altLang="zh-CN" sz="3200" dirty="0" err="1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Maka’s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wallet</a:t>
            </a:r>
            <a:r>
              <a:rPr lang="zh-CN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3200" dirty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050" name="Picture 2" descr="C:\Users\Administrator\Desktop\页面提取自－making_choice_txt_cw.pdf - Adobe Acrobat Pro_页面_1_图像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20408"/>
            <a:ext cx="5362575" cy="362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6743" y="580740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6451" y="1459605"/>
            <a:ext cx="63303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lang="zh-CN" altLang="en-US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do you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know </a:t>
            </a:r>
            <a:r>
              <a:rPr lang="en-US" altLang="zh-CN" sz="3200" dirty="0" err="1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Mrs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Maka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was very thankful to Mel for giving the wallet back</a:t>
            </a:r>
            <a:r>
              <a:rPr lang="zh-CN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en-US" altLang="zh-CN" sz="3200" dirty="0" smtClean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lang="zh-CN" altLang="en-US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zh-CN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do </a:t>
            </a:r>
            <a:r>
              <a:rPr lang="zh-CN" altLang="zh-CN" sz="3200" dirty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you think </a:t>
            </a:r>
            <a:r>
              <a:rPr lang="en-US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the story might end</a:t>
            </a:r>
            <a:r>
              <a:rPr lang="zh-CN" altLang="zh-CN" sz="3200" dirty="0" smtClean="0">
                <a:solidFill>
                  <a:prstClr val="black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3200" dirty="0">
              <a:solidFill>
                <a:prstClr val="black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074" name="Picture 2" descr="C:\Users\Administrator\Desktop\页面提取自－making_choice_txt_cw-2.pdf - Adobe Acrobat Pro_页面_1_图像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6" y="1915299"/>
            <a:ext cx="5553075" cy="37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24867" y="782620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78" y="2048342"/>
            <a:ext cx="63941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spcAft>
                <a:spcPts val="0"/>
              </a:spcAft>
              <a:buAutoNum type="arabicPeriod"/>
            </a:pPr>
            <a:r>
              <a:rPr lang="en-US" altLang="zh-CN" sz="3200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Did Mel get a bike in the end? </a:t>
            </a:r>
          </a:p>
          <a:p>
            <a:pPr marL="514350" indent="-514350" algn="just">
              <a:lnSpc>
                <a:spcPct val="200000"/>
              </a:lnSpc>
              <a:spcAft>
                <a:spcPts val="0"/>
              </a:spcAft>
              <a:buAutoNum type="arabicPeriod"/>
            </a:pPr>
            <a:r>
              <a:rPr lang="en-US" altLang="zh-CN" sz="3200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How did she get it?</a:t>
            </a:r>
            <a:endParaRPr lang="zh-CN" altLang="zh-CN" sz="32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1287340"/>
            <a:ext cx="47910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2146" y="241892"/>
            <a:ext cx="394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Retell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Story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6" y="1202819"/>
            <a:ext cx="4512868" cy="2465414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4761726" y="2062717"/>
            <a:ext cx="1321190" cy="372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39" y="1085059"/>
            <a:ext cx="3197559" cy="2867562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0" y="5307459"/>
            <a:ext cx="1027123" cy="274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77" y="3990033"/>
            <a:ext cx="2782050" cy="2634851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872827" y="5471825"/>
            <a:ext cx="888899" cy="274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123" y="4352462"/>
            <a:ext cx="2706035" cy="22780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158" y="4328982"/>
            <a:ext cx="2596206" cy="2301495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10277172" y="5354469"/>
            <a:ext cx="888899" cy="274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59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5563" y="301900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Retell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Story</a:t>
            </a:r>
          </a:p>
        </p:txBody>
      </p:sp>
      <p:sp>
        <p:nvSpPr>
          <p:cNvPr id="6" name="右箭头 5"/>
          <p:cNvSpPr/>
          <p:nvPr/>
        </p:nvSpPr>
        <p:spPr>
          <a:xfrm>
            <a:off x="4779101" y="3319970"/>
            <a:ext cx="1161640" cy="312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57" y="2225493"/>
            <a:ext cx="2712144" cy="250995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8620701" y="3319970"/>
            <a:ext cx="790287" cy="312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988" y="2294666"/>
            <a:ext cx="2781011" cy="24407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4" y="2313504"/>
            <a:ext cx="2594205" cy="24407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890" y="2332344"/>
            <a:ext cx="2138210" cy="24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6455" y="598495"/>
            <a:ext cx="6409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Imagination</a:t>
            </a:r>
            <a:r>
              <a:rPr kumimoji="1"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kumimoji="1"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Creation</a:t>
            </a:r>
            <a:endParaRPr kumimoji="1"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455" y="2098366"/>
            <a:ext cx="11444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If you were Mel, what would you do with the money?</a:t>
            </a:r>
            <a:endParaRPr lang="zh-CN" altLang="zh-CN" sz="36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kumimoji="1" lang="zh-CN" alt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35255" y="775984"/>
            <a:ext cx="613498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 smtClean="0">
                <a:latin typeface="Comic Sans MS" charset="0"/>
                <a:ea typeface="Comic Sans MS" charset="0"/>
                <a:cs typeface="Comic Sans MS" charset="0"/>
              </a:rPr>
              <a:t>Predict</a:t>
            </a:r>
            <a:r>
              <a:rPr lang="zh-CN" altLang="en-US" sz="28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. What can you see on the front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cover?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What is the title of the book?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2. Who makes the choice?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dirty="0">
                <a:latin typeface="Comic Sans MS" charset="0"/>
                <a:ea typeface="Comic Sans MS" charset="0"/>
                <a:cs typeface="Comic Sans MS" charset="0"/>
              </a:rPr>
              <a:t>3. Look at the girl. What does she put in her bag? Look at her face. How does she feel? Why?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828" y="232437"/>
            <a:ext cx="4695637" cy="645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5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8061" y="1936903"/>
            <a:ext cx="103004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Have you ever had to make a choice between doing something right or wrong?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Have you ever done something like Mel? What did you do? How did you feel?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8061" y="593547"/>
            <a:ext cx="694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Extension</a:t>
            </a:r>
            <a:r>
              <a:rPr kumimoji="1"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kumimoji="1"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Discussion</a:t>
            </a:r>
            <a:endParaRPr kumimoji="1"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1977" y="753035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Homework</a:t>
            </a:r>
            <a:endParaRPr kumimoji="1"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21977" y="2045605"/>
            <a:ext cx="1038112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Tell the story “Making a 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kumimoji="0" lang="zh-CN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hoice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” to your parents.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Have you lost </a:t>
            </a:r>
            <a:r>
              <a:rPr lang="zh-CN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something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zh-CN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or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found something that does not belong to you before? Can you tell your parents what did you do and how did you feel then? </a:t>
            </a:r>
          </a:p>
        </p:txBody>
      </p:sp>
    </p:spTree>
    <p:extLst>
      <p:ext uri="{BB962C8B-B14F-4D97-AF65-F5344CB8AC3E}">
        <p14:creationId xmlns:p14="http://schemas.microsoft.com/office/powerpoint/2010/main" val="20512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" y="0"/>
            <a:ext cx="7226188" cy="42957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55669" y="327986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Fast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Reading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1916" y="3769224"/>
            <a:ext cx="891008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lang="zh-CN" altLang="en-US" sz="3200" b="1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200" b="1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 What did Mel find? Where did she find it?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What did she want to do?</a:t>
            </a:r>
            <a:endParaRPr lang="zh-CN" altLang="zh-CN" sz="2800" kern="100" dirty="0" smtClean="0">
              <a:effectLst/>
              <a:latin typeface="Comic Sans MS" charset="0"/>
              <a:ea typeface="Comic Sans MS" charset="0"/>
              <a:cs typeface="Comic Sans MS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2800" kern="1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3. Do you think Mel’s family have a lot of money? How do you know it? Underline the words.</a:t>
            </a:r>
            <a:endParaRPr lang="zh-CN" altLang="zh-CN" sz="2800" kern="100" dirty="0"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02304" y="1021977"/>
            <a:ext cx="69835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kumimoji="1" lang="zh-CN" altLang="en-US" sz="3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</a:p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1. What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did Mel do with the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money?</a:t>
            </a:r>
          </a:p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How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did she feel?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0">
              <a:lnSpc>
                <a:spcPct val="200000"/>
              </a:lnSpc>
            </a:pP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2. Do </a:t>
            </a: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you think Mel did the right thing?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200000"/>
              </a:lnSpc>
            </a:pPr>
            <a:endParaRPr kumimoji="1"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94073" y="367392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Fast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Reading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850728"/>
            <a:ext cx="39909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4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20664" y="1498565"/>
            <a:ext cx="6427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kumimoji="1" lang="zh-CN" altLang="en-US" sz="3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</a:p>
          <a:p>
            <a:pPr lvl="0">
              <a:lnSpc>
                <a:spcPct val="200000"/>
              </a:lnSpc>
            </a:pPr>
            <a:r>
              <a:rPr kumimoji="1"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3. What </a:t>
            </a:r>
            <a:r>
              <a:rPr kumimoji="1" lang="en-US" altLang="zh-CN" sz="2800" dirty="0">
                <a:latin typeface="Comic Sans MS" charset="0"/>
                <a:ea typeface="Comic Sans MS" charset="0"/>
                <a:cs typeface="Comic Sans MS" charset="0"/>
              </a:rPr>
              <a:t>made Mel really think about the money again?</a:t>
            </a:r>
            <a:endParaRPr kumimoji="1"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200000"/>
              </a:lnSpc>
            </a:pPr>
            <a:endParaRPr kumimoji="1" lang="en-US" altLang="zh-CN" sz="32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38315" y="204397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Fast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Reading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2" y="204788"/>
            <a:ext cx="4791075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67155" y="1512283"/>
            <a:ext cx="63901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kumimoji="1" lang="zh-CN" altLang="en-US" sz="3200" b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200" b="1" dirty="0" smtClean="0">
                <a:latin typeface="Comic Sans MS" charset="0"/>
                <a:ea typeface="Comic Sans MS" charset="0"/>
                <a:cs typeface="Comic Sans MS" charset="0"/>
              </a:rPr>
              <a:t>3</a:t>
            </a:r>
          </a:p>
          <a:p>
            <a:pPr lvl="0">
              <a:lnSpc>
                <a:spcPct val="200000"/>
              </a:lnSpc>
            </a:pPr>
            <a:r>
              <a:rPr lang="zh-CN" altLang="zh-CN" sz="2800" dirty="0">
                <a:latin typeface="Comic Sans MS" charset="0"/>
                <a:ea typeface="Comic Sans MS" charset="0"/>
                <a:cs typeface="Comic Sans MS" charset="0"/>
              </a:rPr>
              <a:t>1. How do you feel when you read about </a:t>
            </a:r>
            <a:r>
              <a:rPr lang="zh-CN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Mrs </a:t>
            </a:r>
            <a:r>
              <a:rPr lang="zh-CN" altLang="zh-CN" sz="2800" dirty="0">
                <a:latin typeface="Comic Sans MS" charset="0"/>
                <a:ea typeface="Comic Sans MS" charset="0"/>
                <a:cs typeface="Comic Sans MS" charset="0"/>
              </a:rPr>
              <a:t>Maka? Why did you feel like that</a:t>
            </a:r>
            <a:r>
              <a:rPr lang="zh-CN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zh-CN" altLang="zh-CN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16780" y="374518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Fast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Reading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6" y="1525730"/>
            <a:ext cx="4752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33396" y="1839781"/>
            <a:ext cx="6047616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kumimoji="0" lang="zh-CN" alt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0" lang="en-US" altLang="zh-CN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. How do you think Mel felt at the end of the story? Why do you think that?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18955" y="572471"/>
            <a:ext cx="306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Fast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Reading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1287340"/>
            <a:ext cx="47910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833" y="291005"/>
            <a:ext cx="1154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Comic Sans MS" charset="0"/>
                <a:ea typeface="Comic Sans MS" charset="0"/>
                <a:cs typeface="Comic Sans MS" charset="0"/>
              </a:rPr>
              <a:t>Can you recall some details of Mel in the story? Try to complete the table.</a:t>
            </a:r>
            <a:endParaRPr kumimoji="1" lang="zh-CN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882501"/>
            <a:ext cx="10058400" cy="56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80425" y="391469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Read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kumimoji="1"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kumimoji="1"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charset="0"/>
                <a:ea typeface="Comic Sans MS" charset="0"/>
                <a:cs typeface="Comic Sans MS" charset="0"/>
              </a:rPr>
              <a:t>etails</a:t>
            </a:r>
            <a:endParaRPr kumimoji="1"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94474" y="1265889"/>
            <a:ext cx="57959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1. How did Mel feel when she  found the wallet? </a:t>
            </a:r>
          </a:p>
          <a:p>
            <a:pPr>
              <a:lnSpc>
                <a:spcPct val="200000"/>
              </a:lnSpc>
            </a:pPr>
            <a:r>
              <a:rPr lang="en-US" altLang="zh-CN" sz="3200" dirty="0" smtClean="0">
                <a:effectLst/>
                <a:latin typeface="Comic Sans MS" charset="0"/>
                <a:ea typeface="Comic Sans MS" charset="0"/>
                <a:cs typeface="Comic Sans MS" charset="0"/>
              </a:rPr>
              <a:t>2. What was she thinking about? </a:t>
            </a:r>
            <a:endParaRPr lang="zh-CN" alt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90" y="336053"/>
            <a:ext cx="5986130" cy="365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648</Words>
  <Application>Microsoft Office PowerPoint</Application>
  <PresentationFormat>自定义</PresentationFormat>
  <Paragraphs>75</Paragraphs>
  <Slides>21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admin5236</dc:creator>
  <cp:lastModifiedBy>fltrp</cp:lastModifiedBy>
  <cp:revision>48</cp:revision>
  <dcterms:created xsi:type="dcterms:W3CDTF">2018-09-26T14:54:33Z</dcterms:created>
  <dcterms:modified xsi:type="dcterms:W3CDTF">2019-01-16T07:23:25Z</dcterms:modified>
</cp:coreProperties>
</file>