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83" r:id="rId9"/>
    <p:sldId id="284" r:id="rId10"/>
    <p:sldId id="285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72" r:id="rId19"/>
    <p:sldId id="277" r:id="rId20"/>
    <p:sldId id="278" r:id="rId21"/>
    <p:sldId id="279" r:id="rId22"/>
    <p:sldId id="276" r:id="rId23"/>
    <p:sldId id="286" r:id="rId24"/>
    <p:sldId id="27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15F"/>
    <a:srgbClr val="E61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682C-8E8D-4FB7-9ADE-FACB798F4652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9C79-5AB7-4BFE-9379-700DFD1506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6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9C79-5AB7-4BFE-9379-700DFD15065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9C79-5AB7-4BFE-9379-700DFD15065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9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rgbClr val="FF0000"/>
                </a:solidFill>
              </a:rPr>
              <a:t>请学生观察</a:t>
            </a:r>
            <a:r>
              <a:rPr lang="zh-CN" altLang="en-US" sz="1200" dirty="0" smtClean="0">
                <a:solidFill>
                  <a:srgbClr val="FF0000"/>
                </a:solidFill>
              </a:rPr>
              <a:t>图片回答问题，答案可以是</a:t>
            </a:r>
            <a:r>
              <a:rPr lang="en-US" altLang="zh-CN" sz="1200" dirty="0" smtClean="0">
                <a:solidFill>
                  <a:srgbClr val="FF0000"/>
                </a:solidFill>
              </a:rPr>
              <a:t>drivers, mechanics, workers</a:t>
            </a:r>
            <a:r>
              <a:rPr lang="zh-CN" altLang="en-US" sz="1200" dirty="0" smtClean="0">
                <a:solidFill>
                  <a:srgbClr val="FF0000"/>
                </a:solidFill>
              </a:rPr>
              <a:t>等</a:t>
            </a:r>
            <a:r>
              <a:rPr lang="zh-CN" altLang="en-US" sz="1200" dirty="0">
                <a:solidFill>
                  <a:srgbClr val="FF0000"/>
                </a:solidFill>
              </a:rPr>
              <a:t>，只要意思正确均</a:t>
            </a:r>
            <a:r>
              <a:rPr lang="zh-CN" altLang="en-US" sz="1200" dirty="0" smtClean="0">
                <a:solidFill>
                  <a:srgbClr val="FF0000"/>
                </a:solidFill>
              </a:rPr>
              <a:t>可。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9C79-5AB7-4BFE-9379-700DFD15065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98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9C79-5AB7-4BFE-9379-700DFD15065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26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9C79-5AB7-4BFE-9379-700DFD15065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68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9C79-5AB7-4BFE-9379-700DFD15065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88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图片请调换，以更清晰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9C79-5AB7-4BFE-9379-700DFD15065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84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图片清晰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9C79-5AB7-4BFE-9379-700DFD15065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53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93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88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6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00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65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55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0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53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81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2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1C34-BB59-4825-91EB-65B9DB2911C9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7BB9D-8A1E-436C-8630-2C3CC2BF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25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38265" y="404664"/>
            <a:ext cx="5267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Race to the </a:t>
            </a:r>
            <a:r>
              <a:rPr lang="en-US" altLang="zh-C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Finish</a:t>
            </a:r>
          </a:p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冲向终点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492896"/>
            <a:ext cx="37444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477541" y="537321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选自</a:t>
            </a:r>
            <a:r>
              <a:rPr lang="en-US" altLang="zh-CN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《</a:t>
            </a:r>
            <a:r>
              <a:rPr lang="zh-CN" altLang="en-US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多维阅读第</a:t>
            </a:r>
            <a:r>
              <a:rPr lang="en-US" altLang="zh-CN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  <a:r>
              <a:rPr lang="zh-CN" altLang="en-US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级</a:t>
            </a:r>
            <a:r>
              <a:rPr lang="en-US" altLang="zh-CN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》</a:t>
            </a:r>
            <a:endParaRPr lang="zh-CN" altLang="en-US" sz="2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147116" y="1838970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does the car keep the driver safe?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89437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983701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="" xmlns:a16="http://schemas.microsoft.com/office/drawing/2014/main" id="{A6492F1E-AEAC-4BD9-B44C-83F9B8B31D2C}"/>
              </a:ext>
            </a:extLst>
          </p:cNvPr>
          <p:cNvSpPr txBox="1">
            <a:spLocks/>
          </p:cNvSpPr>
          <p:nvPr/>
        </p:nvSpPr>
        <p:spPr>
          <a:xfrm>
            <a:off x="147119" y="2423746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do the drivers keep safe?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="" xmlns:a16="http://schemas.microsoft.com/office/drawing/2014/main" id="{BECF54F2-BA40-4CAA-A1CE-9C78F4B76381}"/>
              </a:ext>
            </a:extLst>
          </p:cNvPr>
          <p:cNvSpPr txBox="1">
            <a:spLocks/>
          </p:cNvSpPr>
          <p:nvPr/>
        </p:nvSpPr>
        <p:spPr>
          <a:xfrm>
            <a:off x="147119" y="3008521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do people help if there is a crash?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="" xmlns:a16="http://schemas.microsoft.com/office/drawing/2014/main" id="{180681AF-1BE8-4A05-932B-CDC4D989C6C5}"/>
              </a:ext>
            </a:extLst>
          </p:cNvPr>
          <p:cNvSpPr txBox="1">
            <a:spLocks/>
          </p:cNvSpPr>
          <p:nvPr/>
        </p:nvSpPr>
        <p:spPr>
          <a:xfrm>
            <a:off x="147119" y="3593296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Why are there different race flags?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="" xmlns:a16="http://schemas.microsoft.com/office/drawing/2014/main" id="{B4F1AC15-F3EF-4CC2-8C6E-BB46392BED70}"/>
              </a:ext>
            </a:extLst>
          </p:cNvPr>
          <p:cNvSpPr txBox="1">
            <a:spLocks/>
          </p:cNvSpPr>
          <p:nvPr/>
        </p:nvSpPr>
        <p:spPr>
          <a:xfrm>
            <a:off x="147119" y="4178071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Why do cars need pit stops?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="" xmlns:a16="http://schemas.microsoft.com/office/drawing/2014/main" id="{C66B6A20-19F5-4EE9-9998-A9D5E783D490}"/>
              </a:ext>
            </a:extLst>
          </p:cNvPr>
          <p:cNvSpPr txBox="1">
            <a:spLocks/>
          </p:cNvSpPr>
          <p:nvPr/>
        </p:nvSpPr>
        <p:spPr>
          <a:xfrm>
            <a:off x="147117" y="4762846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Why don’t some cars finish a race?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="" xmlns:a16="http://schemas.microsoft.com/office/drawing/2014/main" id="{DEDE9E47-53BB-4769-A4D5-969055CDA5A4}"/>
              </a:ext>
            </a:extLst>
          </p:cNvPr>
          <p:cNvSpPr txBox="1">
            <a:spLocks/>
          </p:cNvSpPr>
          <p:nvPr/>
        </p:nvSpPr>
        <p:spPr>
          <a:xfrm>
            <a:off x="147119" y="5343497"/>
            <a:ext cx="6076475" cy="5952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Which team will win the race?</a:t>
            </a:r>
          </a:p>
        </p:txBody>
      </p:sp>
    </p:spTree>
    <p:extLst>
      <p:ext uri="{BB962C8B-B14F-4D97-AF65-F5344CB8AC3E}">
        <p14:creationId xmlns:p14="http://schemas.microsoft.com/office/powerpoint/2010/main" val="17727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98" y="2609081"/>
            <a:ext cx="2284841" cy="2654552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41" y="2564904"/>
            <a:ext cx="2647950" cy="24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331" y="2609081"/>
            <a:ext cx="623667" cy="265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68113" y="1829423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does the car keep the driver safe?</a:t>
            </a:r>
          </a:p>
        </p:txBody>
      </p:sp>
      <p:sp>
        <p:nvSpPr>
          <p:cNvPr id="4" name="矩形 3"/>
          <p:cNvSpPr/>
          <p:nvPr/>
        </p:nvSpPr>
        <p:spPr>
          <a:xfrm>
            <a:off x="98945" y="980728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97A935A1-AEEC-491A-9C4B-CD3E6B2FA01F}"/>
              </a:ext>
            </a:extLst>
          </p:cNvPr>
          <p:cNvSpPr txBox="1"/>
          <p:nvPr/>
        </p:nvSpPr>
        <p:spPr>
          <a:xfrm>
            <a:off x="467544" y="5427221"/>
            <a:ext cx="3232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FF00"/>
                </a:solidFill>
              </a:rPr>
              <a:t>stop the driver </a:t>
            </a:r>
          </a:p>
          <a:p>
            <a:pPr algn="ctr"/>
            <a:r>
              <a:rPr lang="en-US" altLang="zh-CN" sz="2800" dirty="0">
                <a:solidFill>
                  <a:srgbClr val="FFFF00"/>
                </a:solidFill>
              </a:rPr>
              <a:t>from getting crushed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0562AF93-3B28-48A2-81FD-15C48DF36BA4}"/>
              </a:ext>
            </a:extLst>
          </p:cNvPr>
          <p:cNvCxnSpPr>
            <a:cxnSpLocks/>
          </p:cNvCxnSpPr>
          <p:nvPr/>
        </p:nvCxnSpPr>
        <p:spPr>
          <a:xfrm>
            <a:off x="6618620" y="3762304"/>
            <a:ext cx="413116" cy="13253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33">
            <a:extLst>
              <a:ext uri="{FF2B5EF4-FFF2-40B4-BE49-F238E27FC236}">
                <a16:creationId xmlns="" xmlns:a16="http://schemas.microsoft.com/office/drawing/2014/main" id="{E40854B8-3B6B-42DD-9987-AC70714C386D}"/>
              </a:ext>
            </a:extLst>
          </p:cNvPr>
          <p:cNvSpPr/>
          <p:nvPr/>
        </p:nvSpPr>
        <p:spPr>
          <a:xfrm>
            <a:off x="6825178" y="3446800"/>
            <a:ext cx="1224136" cy="60682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steering wheel</a:t>
            </a:r>
            <a:endParaRPr lang="zh-CN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21094607-0CED-43B5-99B9-6D300D9561BD}"/>
              </a:ext>
            </a:extLst>
          </p:cNvPr>
          <p:cNvSpPr txBox="1"/>
          <p:nvPr/>
        </p:nvSpPr>
        <p:spPr>
          <a:xfrm>
            <a:off x="4722618" y="5848394"/>
            <a:ext cx="319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make a quick escape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F71DBEE-D2FC-4800-BA84-08B96CD7587A}"/>
              </a:ext>
            </a:extLst>
          </p:cNvPr>
          <p:cNvSpPr/>
          <p:nvPr/>
        </p:nvSpPr>
        <p:spPr>
          <a:xfrm>
            <a:off x="17249" y="44624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" name="直接连接符 2"/>
          <p:cNvCxnSpPr>
            <a:cxnSpLocks/>
          </p:cNvCxnSpPr>
          <p:nvPr/>
        </p:nvCxnSpPr>
        <p:spPr>
          <a:xfrm flipH="1">
            <a:off x="5679896" y="3894837"/>
            <a:ext cx="845999" cy="221516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414998" y="3356992"/>
            <a:ext cx="1140779" cy="230425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62BE21D5-A725-485C-8FFB-CEAB906603C9}"/>
              </a:ext>
            </a:extLst>
          </p:cNvPr>
          <p:cNvCxnSpPr>
            <a:cxnSpLocks/>
          </p:cNvCxnSpPr>
          <p:nvPr/>
        </p:nvCxnSpPr>
        <p:spPr>
          <a:xfrm flipH="1">
            <a:off x="5104852" y="3486219"/>
            <a:ext cx="959193" cy="19627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0423A78-D3D0-45D9-98AF-713B91DAB090}"/>
              </a:ext>
            </a:extLst>
          </p:cNvPr>
          <p:cNvSpPr txBox="1"/>
          <p:nvPr/>
        </p:nvSpPr>
        <p:spPr>
          <a:xfrm>
            <a:off x="4621021" y="5254250"/>
            <a:ext cx="339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the seat belt is special</a:t>
            </a:r>
          </a:p>
        </p:txBody>
      </p:sp>
    </p:spTree>
    <p:extLst>
      <p:ext uri="{BB962C8B-B14F-4D97-AF65-F5344CB8AC3E}">
        <p14:creationId xmlns:p14="http://schemas.microsoft.com/office/powerpoint/2010/main" val="1888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  <p:bldP spid="3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1173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239" y="1052736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id="{081E238C-2DAD-4501-B8EC-EB9636A36E73}"/>
              </a:ext>
            </a:extLst>
          </p:cNvPr>
          <p:cNvSpPr txBox="1">
            <a:spLocks/>
          </p:cNvSpPr>
          <p:nvPr/>
        </p:nvSpPr>
        <p:spPr>
          <a:xfrm>
            <a:off x="106239" y="1916832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do the drivers keep safe?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1216326-629B-4063-AD07-2732D7D9638E}"/>
              </a:ext>
            </a:extLst>
          </p:cNvPr>
          <p:cNvSpPr txBox="1"/>
          <p:nvPr/>
        </p:nvSpPr>
        <p:spPr>
          <a:xfrm>
            <a:off x="1130867" y="5885582"/>
            <a:ext cx="2371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protect </a:t>
            </a:r>
            <a:r>
              <a:rPr lang="en-US" altLang="zh-CN" sz="2800" dirty="0" smtClean="0">
                <a:solidFill>
                  <a:srgbClr val="FFFF00"/>
                </a:solidFill>
              </a:rPr>
              <a:t>them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if there is a fire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B04C4D00-2008-4253-B71A-D949A1FA83EF}"/>
              </a:ext>
            </a:extLst>
          </p:cNvPr>
          <p:cNvSpPr txBox="1"/>
          <p:nvPr/>
        </p:nvSpPr>
        <p:spPr>
          <a:xfrm>
            <a:off x="4788024" y="5906108"/>
            <a:ext cx="4355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light and tough;</a:t>
            </a:r>
            <a:r>
              <a:rPr lang="en-US" altLang="zh-CN" sz="2800" dirty="0">
                <a:solidFill>
                  <a:srgbClr val="FFFF00"/>
                </a:solidFill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</a:rPr>
              <a:t>protect them if there is a hit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A9CC1625-B0B5-4EFC-B89A-13F5CA20C5F0}"/>
              </a:ext>
            </a:extLst>
          </p:cNvPr>
          <p:cNvSpPr txBox="1"/>
          <p:nvPr/>
        </p:nvSpPr>
        <p:spPr>
          <a:xfrm>
            <a:off x="106239" y="2761580"/>
            <a:ext cx="4513993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fireproof underwear and caps</a:t>
            </a:r>
            <a:endParaRPr lang="zh-CN" altLang="en-US" sz="2800" dirty="0"/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B1041BEA-A539-40D3-9D88-F111BD5B21D1}"/>
              </a:ext>
            </a:extLst>
          </p:cNvPr>
          <p:cNvSpPr txBox="1"/>
          <p:nvPr/>
        </p:nvSpPr>
        <p:spPr>
          <a:xfrm>
            <a:off x="5639491" y="2761580"/>
            <a:ext cx="20701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crash helmet</a:t>
            </a:r>
            <a:endParaRPr lang="zh-CN" alt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33" y="3596169"/>
            <a:ext cx="1918424" cy="2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9491" y="3596169"/>
            <a:ext cx="820055" cy="229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90" y="3609861"/>
            <a:ext cx="1168654" cy="23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23" grpId="0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137" y="61173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648" y="906969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456DD05F-79BC-4DCB-8F73-3CFA0C11F4C2}"/>
              </a:ext>
            </a:extLst>
          </p:cNvPr>
          <p:cNvSpPr txBox="1">
            <a:spLocks/>
          </p:cNvSpPr>
          <p:nvPr/>
        </p:nvSpPr>
        <p:spPr>
          <a:xfrm>
            <a:off x="149648" y="1766590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do people help if there is a crash?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949C2-5EA2-4696-B82B-0D85E9D1C85D}"/>
              </a:ext>
            </a:extLst>
          </p:cNvPr>
          <p:cNvSpPr txBox="1"/>
          <p:nvPr/>
        </p:nvSpPr>
        <p:spPr>
          <a:xfrm>
            <a:off x="1397071" y="2564904"/>
            <a:ext cx="2066591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some people</a:t>
            </a:r>
            <a:endParaRPr lang="zh-CN" altLang="en-US" sz="2800" dirty="0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CA99F1C5-6819-413D-90D9-68DFC4CE1B48}"/>
              </a:ext>
            </a:extLst>
          </p:cNvPr>
          <p:cNvSpPr txBox="1"/>
          <p:nvPr/>
        </p:nvSpPr>
        <p:spPr>
          <a:xfrm>
            <a:off x="924780" y="6237956"/>
            <a:ext cx="3371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help rescue the driver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4F741986-62C3-4038-B55B-F5721694B88C}"/>
              </a:ext>
            </a:extLst>
          </p:cNvPr>
          <p:cNvSpPr txBox="1"/>
          <p:nvPr/>
        </p:nvSpPr>
        <p:spPr>
          <a:xfrm>
            <a:off x="1397071" y="5714736"/>
            <a:ext cx="24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put out the fire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BF27338-7EE3-4FC8-9A36-154ECB49FD09}"/>
              </a:ext>
            </a:extLst>
          </p:cNvPr>
          <p:cNvSpPr txBox="1"/>
          <p:nvPr/>
        </p:nvSpPr>
        <p:spPr>
          <a:xfrm>
            <a:off x="6231300" y="2564904"/>
            <a:ext cx="1403205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pace car</a:t>
            </a:r>
            <a:endParaRPr lang="zh-CN" altLang="en-US" sz="2800" dirty="0"/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2300C961-AE32-41DF-91EF-57BD257E9060}"/>
              </a:ext>
            </a:extLst>
          </p:cNvPr>
          <p:cNvSpPr txBox="1"/>
          <p:nvPr/>
        </p:nvSpPr>
        <p:spPr>
          <a:xfrm>
            <a:off x="4760985" y="5714325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FF00"/>
                </a:solidFill>
              </a:rPr>
              <a:t>come to the </a:t>
            </a:r>
            <a:r>
              <a:rPr lang="en-US" altLang="zh-CN" sz="2800" dirty="0" smtClean="0">
                <a:solidFill>
                  <a:srgbClr val="FFFF00"/>
                </a:solidFill>
              </a:rPr>
              <a:t>track; all cars must</a:t>
            </a:r>
            <a:r>
              <a:rPr lang="en-US" altLang="zh-CN" sz="2800" dirty="0">
                <a:solidFill>
                  <a:srgbClr val="FFFF00"/>
                </a:solidFill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</a:rPr>
              <a:t>slow down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4" y="3429000"/>
            <a:ext cx="32670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34009"/>
            <a:ext cx="3334182" cy="200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5" y="116632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017" y="992098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内容占位符 2">
            <a:extLst>
              <a:ext uri="{FF2B5EF4-FFF2-40B4-BE49-F238E27FC236}">
                <a16:creationId xmlns="" xmlns:a16="http://schemas.microsoft.com/office/drawing/2014/main" id="{FEE0A6E6-B360-4DA9-A1CF-5711BADF53B9}"/>
              </a:ext>
            </a:extLst>
          </p:cNvPr>
          <p:cNvSpPr txBox="1">
            <a:spLocks/>
          </p:cNvSpPr>
          <p:nvPr/>
        </p:nvSpPr>
        <p:spPr>
          <a:xfrm>
            <a:off x="119017" y="1820627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Why are there different race flags?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D5208FB-8387-4761-97C8-92445CD1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8560"/>
            <a:ext cx="5719990" cy="20810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CBFA959-5CF7-4E11-8B52-27E2B7EF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990" y="3094774"/>
            <a:ext cx="3424010" cy="207483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73D968F-1C32-465A-91D0-71AE553DE1FF}"/>
              </a:ext>
            </a:extLst>
          </p:cNvPr>
          <p:cNvSpPr txBox="1"/>
          <p:nvPr/>
        </p:nvSpPr>
        <p:spPr>
          <a:xfrm>
            <a:off x="5719990" y="5465246"/>
            <a:ext cx="187220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Cars start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racing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B63734C-0756-44D5-84D6-BB5718F40D67}"/>
              </a:ext>
            </a:extLst>
          </p:cNvPr>
          <p:cNvSpPr txBox="1"/>
          <p:nvPr/>
        </p:nvSpPr>
        <p:spPr>
          <a:xfrm>
            <a:off x="1835696" y="5419649"/>
            <a:ext cx="1872208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</a:t>
            </a:r>
            <a:r>
              <a:rPr lang="en-US" altLang="zh-CN" sz="2000" dirty="0" smtClean="0"/>
              <a:t>race has been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stopped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6C123A27-6769-4FDF-A168-7D7555BB7EA0}"/>
              </a:ext>
            </a:extLst>
          </p:cNvPr>
          <p:cNvSpPr txBox="1"/>
          <p:nvPr/>
        </p:nvSpPr>
        <p:spPr>
          <a:xfrm>
            <a:off x="3942828" y="5399057"/>
            <a:ext cx="163728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track</a:t>
            </a:r>
          </a:p>
          <a:p>
            <a:r>
              <a:rPr lang="en-US" altLang="zh-CN" sz="2000" dirty="0"/>
              <a:t> is </a:t>
            </a:r>
            <a:r>
              <a:rPr lang="en-US" altLang="zh-CN" sz="2000" dirty="0" smtClean="0"/>
              <a:t> slippery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6199C7E1-C75F-4AB2-9576-04918C996DD2}"/>
              </a:ext>
            </a:extLst>
          </p:cNvPr>
          <p:cNvSpPr txBox="1"/>
          <p:nvPr/>
        </p:nvSpPr>
        <p:spPr>
          <a:xfrm>
            <a:off x="40571" y="5399057"/>
            <a:ext cx="1572663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car </a:t>
            </a:r>
          </a:p>
          <a:p>
            <a:r>
              <a:rPr lang="en-US" altLang="zh-CN" sz="2000" dirty="0"/>
              <a:t>has to </a:t>
            </a:r>
            <a:r>
              <a:rPr lang="en-US" altLang="zh-CN" sz="2000" dirty="0" smtClean="0"/>
              <a:t>stop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4E6D6EE3-58A2-4054-B600-E982D1C6A32D}"/>
              </a:ext>
            </a:extLst>
          </p:cNvPr>
          <p:cNvSpPr txBox="1"/>
          <p:nvPr/>
        </p:nvSpPr>
        <p:spPr>
          <a:xfrm>
            <a:off x="7740352" y="5465246"/>
            <a:ext cx="140364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</a:t>
            </a:r>
            <a:r>
              <a:rPr lang="en-US" altLang="zh-CN" sz="2000" dirty="0" smtClean="0"/>
              <a:t>car wins 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the </a:t>
            </a:r>
            <a:r>
              <a:rPr lang="en-US" altLang="zh-CN" sz="2000" dirty="0"/>
              <a:t>race.</a:t>
            </a:r>
          </a:p>
        </p:txBody>
      </p:sp>
    </p:spTree>
    <p:extLst>
      <p:ext uri="{BB962C8B-B14F-4D97-AF65-F5344CB8AC3E}">
        <p14:creationId xmlns:p14="http://schemas.microsoft.com/office/powerpoint/2010/main" val="36392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42" y="1932017"/>
            <a:ext cx="3298304" cy="466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16632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380" y="1052736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5BADA746-C2AC-42C8-9755-B02866CA6474}"/>
              </a:ext>
            </a:extLst>
          </p:cNvPr>
          <p:cNvSpPr txBox="1">
            <a:spLocks/>
          </p:cNvSpPr>
          <p:nvPr/>
        </p:nvSpPr>
        <p:spPr>
          <a:xfrm>
            <a:off x="111800" y="1975237"/>
            <a:ext cx="6246484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Why do cars need pit stops?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F237C3B-8370-43A6-BD4E-7AB93546C797}"/>
              </a:ext>
            </a:extLst>
          </p:cNvPr>
          <p:cNvSpPr txBox="1"/>
          <p:nvPr/>
        </p:nvSpPr>
        <p:spPr>
          <a:xfrm>
            <a:off x="1830159" y="2957495"/>
            <a:ext cx="1976823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burn up fuel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FA0A218-83A9-4285-9D11-8AF3D8D1575F}"/>
              </a:ext>
            </a:extLst>
          </p:cNvPr>
          <p:cNvSpPr txBox="1"/>
          <p:nvPr/>
        </p:nvSpPr>
        <p:spPr>
          <a:xfrm>
            <a:off x="1830159" y="3742325"/>
            <a:ext cx="229595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wear out </a:t>
            </a:r>
            <a:r>
              <a:rPr lang="en-US" altLang="zh-CN" dirty="0" err="1"/>
              <a:t>tyres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565ECAF-C49B-4DD0-B4C6-E0E1B489235B}"/>
              </a:ext>
            </a:extLst>
          </p:cNvPr>
          <p:cNvSpPr txBox="1"/>
          <p:nvPr/>
        </p:nvSpPr>
        <p:spPr>
          <a:xfrm>
            <a:off x="111800" y="3416196"/>
            <a:ext cx="76546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cars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="" xmlns:a16="http://schemas.microsoft.com/office/drawing/2014/main" id="{AFE1C87A-04CD-49A1-8C4B-B70BBEA8B5A3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877266" y="3219105"/>
            <a:ext cx="952893" cy="4587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7BACA8AB-72C9-44DA-AF53-2CA7742D478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77266" y="3677806"/>
            <a:ext cx="961487" cy="21980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E7B533F-4224-4255-9A8F-28F22B0B1AE9}"/>
              </a:ext>
            </a:extLst>
          </p:cNvPr>
          <p:cNvSpPr txBox="1"/>
          <p:nvPr/>
        </p:nvSpPr>
        <p:spPr>
          <a:xfrm>
            <a:off x="1888511" y="4318793"/>
            <a:ext cx="2539473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make up of about 20</a:t>
            </a:r>
          </a:p>
          <a:p>
            <a:r>
              <a:rPr lang="en-US" altLang="zh-CN" dirty="0"/>
              <a:t>people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BED60A3B-F1D4-443F-A1F0-C104BFB2F5B1}"/>
              </a:ext>
            </a:extLst>
          </p:cNvPr>
          <p:cNvSpPr txBox="1"/>
          <p:nvPr/>
        </p:nvSpPr>
        <p:spPr>
          <a:xfrm>
            <a:off x="1585153" y="5843946"/>
            <a:ext cx="284328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get the car ready </a:t>
            </a:r>
          </a:p>
          <a:p>
            <a:r>
              <a:rPr lang="en-US" altLang="zh-CN" dirty="0"/>
              <a:t>for racing again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48231D99-40AA-4F47-926A-2019AC2D3BA6}"/>
              </a:ext>
            </a:extLst>
          </p:cNvPr>
          <p:cNvSpPr txBox="1"/>
          <p:nvPr/>
        </p:nvSpPr>
        <p:spPr>
          <a:xfrm>
            <a:off x="111800" y="4555635"/>
            <a:ext cx="947412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the 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pit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crew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EE4A1D2F-87DB-428D-867C-6D048E19CE98}"/>
              </a:ext>
            </a:extLst>
          </p:cNvPr>
          <p:cNvCxnSpPr>
            <a:cxnSpLocks/>
          </p:cNvCxnSpPr>
          <p:nvPr/>
        </p:nvCxnSpPr>
        <p:spPr>
          <a:xfrm flipV="1">
            <a:off x="1018981" y="4980680"/>
            <a:ext cx="811178" cy="26745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="" xmlns:a16="http://schemas.microsoft.com/office/drawing/2014/main" id="{EF400AD0-5EB1-4463-9717-CEE192503096}"/>
              </a:ext>
            </a:extLst>
          </p:cNvPr>
          <p:cNvCxnSpPr>
            <a:cxnSpLocks/>
          </p:cNvCxnSpPr>
          <p:nvPr/>
        </p:nvCxnSpPr>
        <p:spPr>
          <a:xfrm>
            <a:off x="907470" y="5605242"/>
            <a:ext cx="770947" cy="23870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爆炸形 1 4"/>
          <p:cNvSpPr/>
          <p:nvPr/>
        </p:nvSpPr>
        <p:spPr>
          <a:xfrm>
            <a:off x="3648888" y="3044134"/>
            <a:ext cx="5400600" cy="359427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FF00"/>
                </a:solidFill>
              </a:rPr>
              <a:t>A good pit crew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 algn="ctr"/>
            <a:r>
              <a:rPr lang="en-US" altLang="zh-CN" sz="2500" dirty="0" smtClean="0">
                <a:solidFill>
                  <a:srgbClr val="FFFF00"/>
                </a:solidFill>
              </a:rPr>
              <a:t>have </a:t>
            </a:r>
            <a:r>
              <a:rPr lang="en-US" altLang="zh-CN" sz="2500" dirty="0">
                <a:solidFill>
                  <a:srgbClr val="FFFF00"/>
                </a:solidFill>
              </a:rPr>
              <a:t>the car </a:t>
            </a:r>
          </a:p>
          <a:p>
            <a:pPr algn="ctr"/>
            <a:r>
              <a:rPr lang="en-US" altLang="zh-CN" sz="2500" dirty="0">
                <a:solidFill>
                  <a:srgbClr val="FFFF00"/>
                </a:solidFill>
              </a:rPr>
              <a:t>back on the track </a:t>
            </a:r>
          </a:p>
          <a:p>
            <a:pPr algn="ctr"/>
            <a:r>
              <a:rPr lang="en-US" altLang="zh-CN" sz="2500" dirty="0">
                <a:solidFill>
                  <a:srgbClr val="FFFF00"/>
                </a:solidFill>
              </a:rPr>
              <a:t>in about 7 seconds</a:t>
            </a:r>
            <a:r>
              <a:rPr lang="en-US" altLang="zh-CN" sz="2500" dirty="0" smtClean="0">
                <a:solidFill>
                  <a:srgbClr val="FFFF00"/>
                </a:solidFill>
              </a:rPr>
              <a:t>.</a:t>
            </a:r>
            <a:endParaRPr lang="en-US" altLang="zh-CN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9" grpId="0" animBg="1"/>
      <p:bldP spid="15" grpId="0" animBg="1"/>
      <p:bldP spid="16" grpId="0" animBg="1"/>
      <p:bldP spid="1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042" y="89437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7142" y="926441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FD02D84E-7B05-4966-8642-BC35F6F6EEAF}"/>
              </a:ext>
            </a:extLst>
          </p:cNvPr>
          <p:cNvSpPr txBox="1">
            <a:spLocks/>
          </p:cNvSpPr>
          <p:nvPr/>
        </p:nvSpPr>
        <p:spPr>
          <a:xfrm>
            <a:off x="117142" y="1700808"/>
            <a:ext cx="6069085" cy="58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6.Why don’t some cars finish a race?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EED3B23-EB8A-4861-930A-99FE86E18900}"/>
              </a:ext>
            </a:extLst>
          </p:cNvPr>
          <p:cNvSpPr txBox="1"/>
          <p:nvPr/>
        </p:nvSpPr>
        <p:spPr>
          <a:xfrm>
            <a:off x="1830159" y="2957495"/>
            <a:ext cx="956352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crash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E410382-884B-47AC-AA24-86D2D36D8675}"/>
              </a:ext>
            </a:extLst>
          </p:cNvPr>
          <p:cNvSpPr txBox="1"/>
          <p:nvPr/>
        </p:nvSpPr>
        <p:spPr>
          <a:xfrm>
            <a:off x="1830159" y="3742325"/>
            <a:ext cx="2671244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spin off the track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="" xmlns:a16="http://schemas.microsoft.com/office/drawing/2014/main" id="{790D8677-B825-4E26-9604-536D117B9B88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877266" y="3219105"/>
            <a:ext cx="952893" cy="45870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="" xmlns:a16="http://schemas.microsoft.com/office/drawing/2014/main" id="{8D96C6D6-B432-4044-A246-6C08E89310B2}"/>
              </a:ext>
            </a:extLst>
          </p:cNvPr>
          <p:cNvCxnSpPr>
            <a:cxnSpLocks/>
          </p:cNvCxnSpPr>
          <p:nvPr/>
        </p:nvCxnSpPr>
        <p:spPr>
          <a:xfrm>
            <a:off x="877266" y="3677806"/>
            <a:ext cx="961487" cy="21980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3B880DD3-FE24-4701-8F67-FE4DED6F5389}"/>
              </a:ext>
            </a:extLst>
          </p:cNvPr>
          <p:cNvSpPr txBox="1"/>
          <p:nvPr/>
        </p:nvSpPr>
        <p:spPr>
          <a:xfrm>
            <a:off x="2117033" y="4535607"/>
            <a:ext cx="1480085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blow out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386A01D-DEA1-4E40-8128-24C9400E9DC6}"/>
              </a:ext>
            </a:extLst>
          </p:cNvPr>
          <p:cNvSpPr txBox="1"/>
          <p:nvPr/>
        </p:nvSpPr>
        <p:spPr>
          <a:xfrm>
            <a:off x="2117033" y="5650298"/>
            <a:ext cx="1917769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break down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B52C0C12-7A20-49E0-969B-C54F8A425266}"/>
              </a:ext>
            </a:extLst>
          </p:cNvPr>
          <p:cNvSpPr txBox="1"/>
          <p:nvPr/>
        </p:nvSpPr>
        <p:spPr>
          <a:xfrm>
            <a:off x="71473" y="4489955"/>
            <a:ext cx="906082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</a:rPr>
              <a:t>tyres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1103271C-764A-4356-B8FE-2AD90845DE39}"/>
              </a:ext>
            </a:extLst>
          </p:cNvPr>
          <p:cNvCxnSpPr>
            <a:cxnSpLocks/>
          </p:cNvCxnSpPr>
          <p:nvPr/>
        </p:nvCxnSpPr>
        <p:spPr>
          <a:xfrm>
            <a:off x="1183338" y="5911908"/>
            <a:ext cx="94039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4B2C3689-C334-4035-AC45-2C917D1B1E57}"/>
              </a:ext>
            </a:extLst>
          </p:cNvPr>
          <p:cNvCxnSpPr>
            <a:cxnSpLocks/>
          </p:cNvCxnSpPr>
          <p:nvPr/>
        </p:nvCxnSpPr>
        <p:spPr>
          <a:xfrm>
            <a:off x="1043608" y="4751566"/>
            <a:ext cx="940390" cy="4558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D418FF1E-1A98-49CD-A9E3-5C662715FEE0}"/>
              </a:ext>
            </a:extLst>
          </p:cNvPr>
          <p:cNvSpPr txBox="1"/>
          <p:nvPr/>
        </p:nvSpPr>
        <p:spPr>
          <a:xfrm>
            <a:off x="71473" y="3409836"/>
            <a:ext cx="76546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cars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B18613BF-20A3-4F03-BB24-EEAD5FA711F4}"/>
              </a:ext>
            </a:extLst>
          </p:cNvPr>
          <p:cNvSpPr txBox="1"/>
          <p:nvPr/>
        </p:nvSpPr>
        <p:spPr>
          <a:xfrm>
            <a:off x="48035" y="5621344"/>
            <a:ext cx="1309974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engines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358368"/>
            <a:ext cx="1118800" cy="431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6" y="2358368"/>
            <a:ext cx="2086905" cy="43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10" grpId="0" animBg="1"/>
      <p:bldP spid="11" grpId="0" animBg="1"/>
      <p:bldP spid="12" grpId="0" animBg="1"/>
      <p:bldP spid="2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107504" y="1763234"/>
            <a:ext cx="7056784" cy="5952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Which team will win the race?</a:t>
            </a:r>
          </a:p>
        </p:txBody>
      </p:sp>
      <p:sp>
        <p:nvSpPr>
          <p:cNvPr id="3" name="矩形 2"/>
          <p:cNvSpPr/>
          <p:nvPr/>
        </p:nvSpPr>
        <p:spPr>
          <a:xfrm>
            <a:off x="35285" y="63060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504" y="980728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0F9F7B7-23FC-4641-9AA9-F3112E5B5337}"/>
              </a:ext>
            </a:extLst>
          </p:cNvPr>
          <p:cNvSpPr txBox="1"/>
          <p:nvPr/>
        </p:nvSpPr>
        <p:spPr>
          <a:xfrm>
            <a:off x="3131840" y="2708920"/>
            <a:ext cx="1905715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the best car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52A6AA7-5F0F-4C5E-98D8-E45D6093895A}"/>
              </a:ext>
            </a:extLst>
          </p:cNvPr>
          <p:cNvSpPr txBox="1"/>
          <p:nvPr/>
        </p:nvSpPr>
        <p:spPr>
          <a:xfrm>
            <a:off x="3131840" y="3284984"/>
            <a:ext cx="2371611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the best driver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="" xmlns:a16="http://schemas.microsoft.com/office/drawing/2014/main" id="{1DD548E0-910D-41FA-A398-B6D21890C166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178947" y="2970530"/>
            <a:ext cx="952893" cy="458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="" xmlns:a16="http://schemas.microsoft.com/office/drawing/2014/main" id="{CA7CEE3D-E15A-4AB2-B30C-5C82E923FF67}"/>
              </a:ext>
            </a:extLst>
          </p:cNvPr>
          <p:cNvCxnSpPr>
            <a:cxnSpLocks/>
          </p:cNvCxnSpPr>
          <p:nvPr/>
        </p:nvCxnSpPr>
        <p:spPr>
          <a:xfrm>
            <a:off x="2195736" y="3429231"/>
            <a:ext cx="951112" cy="102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F81BACE-CAA3-4511-A8CD-35EE0C611100}"/>
              </a:ext>
            </a:extLst>
          </p:cNvPr>
          <p:cNvSpPr txBox="1"/>
          <p:nvPr/>
        </p:nvSpPr>
        <p:spPr>
          <a:xfrm>
            <a:off x="35496" y="31409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The team with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74412BDE-B6D4-4ACB-A3C0-64975A9AA989}"/>
              </a:ext>
            </a:extLst>
          </p:cNvPr>
          <p:cNvCxnSpPr>
            <a:cxnSpLocks/>
          </p:cNvCxnSpPr>
          <p:nvPr/>
        </p:nvCxnSpPr>
        <p:spPr>
          <a:xfrm>
            <a:off x="2195736" y="3439468"/>
            <a:ext cx="923413" cy="5783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BE1DD088-7D9D-4F06-A74B-FEBF285407C0}"/>
              </a:ext>
            </a:extLst>
          </p:cNvPr>
          <p:cNvSpPr txBox="1"/>
          <p:nvPr/>
        </p:nvSpPr>
        <p:spPr>
          <a:xfrm>
            <a:off x="3127961" y="3861048"/>
            <a:ext cx="267002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the best </a:t>
            </a:r>
            <a:r>
              <a:rPr lang="en-US" altLang="zh-CN" dirty="0" smtClean="0"/>
              <a:t>pit </a:t>
            </a:r>
            <a:r>
              <a:rPr lang="en-US" altLang="zh-CN" dirty="0"/>
              <a:t>crew</a:t>
            </a:r>
          </a:p>
        </p:txBody>
      </p:sp>
      <p:sp>
        <p:nvSpPr>
          <p:cNvPr id="15" name="爆炸形: 8 pt  14">
            <a:extLst>
              <a:ext uri="{FF2B5EF4-FFF2-40B4-BE49-F238E27FC236}">
                <a16:creationId xmlns="" xmlns:a16="http://schemas.microsoft.com/office/drawing/2014/main" id="{6A78A15C-E49B-432D-A2D8-52AFF647F067}"/>
              </a:ext>
            </a:extLst>
          </p:cNvPr>
          <p:cNvSpPr/>
          <p:nvPr/>
        </p:nvSpPr>
        <p:spPr>
          <a:xfrm>
            <a:off x="133504" y="4632688"/>
            <a:ext cx="5590624" cy="20645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/>
              <a:t>see the                first! </a:t>
            </a:r>
            <a:endParaRPr lang="zh-CN" altLang="en-US" sz="2800" dirty="0"/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628A0CA-B938-4B30-A6DD-E5A8D987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792" y="5013176"/>
            <a:ext cx="941104" cy="126722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970530"/>
            <a:ext cx="26860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8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2" grpId="0"/>
      <p:bldP spid="16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75FFABB-2682-413C-9F3D-117AFE572099}"/>
              </a:ext>
            </a:extLst>
          </p:cNvPr>
          <p:cNvSpPr/>
          <p:nvPr/>
        </p:nvSpPr>
        <p:spPr>
          <a:xfrm>
            <a:off x="611560" y="1218058"/>
            <a:ext cx="8136904" cy="5252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7504" y="146893"/>
            <a:ext cx="329821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Group Work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4" name="组合 22">
            <a:extLst>
              <a:ext uri="{FF2B5EF4-FFF2-40B4-BE49-F238E27FC236}">
                <a16:creationId xmlns="" xmlns:a16="http://schemas.microsoft.com/office/drawing/2014/main" id="{F303A551-75E0-4D9A-9552-5F169CC020BA}"/>
              </a:ext>
            </a:extLst>
          </p:cNvPr>
          <p:cNvGrpSpPr>
            <a:grpSpLocks/>
          </p:cNvGrpSpPr>
          <p:nvPr/>
        </p:nvGrpSpPr>
        <p:grpSpPr bwMode="auto">
          <a:xfrm>
            <a:off x="2464299" y="2481624"/>
            <a:ext cx="4349985" cy="3297238"/>
            <a:chOff x="5205" y="0"/>
            <a:chExt cx="73574" cy="60995"/>
          </a:xfrm>
        </p:grpSpPr>
        <p:pic>
          <p:nvPicPr>
            <p:cNvPr id="5" name="图片 2">
              <a:extLst>
                <a:ext uri="{FF2B5EF4-FFF2-40B4-BE49-F238E27FC236}">
                  <a16:creationId xmlns="" xmlns:a16="http://schemas.microsoft.com/office/drawing/2014/main" id="{9485CB45-E2EC-4CA9-A4DB-3612A5959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0"/>
              <a:ext cx="71377" cy="6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直接连接符 4">
              <a:extLst>
                <a:ext uri="{FF2B5EF4-FFF2-40B4-BE49-F238E27FC236}">
                  <a16:creationId xmlns="" xmlns:a16="http://schemas.microsoft.com/office/drawing/2014/main" id="{3FCFC9B5-B647-4756-A758-B356DAD1F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8" y="4982"/>
              <a:ext cx="15780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直接连接符 5">
              <a:extLst>
                <a:ext uri="{FF2B5EF4-FFF2-40B4-BE49-F238E27FC236}">
                  <a16:creationId xmlns="" xmlns:a16="http://schemas.microsoft.com/office/drawing/2014/main" id="{313BE4F9-E87D-4DCE-B780-4DD442FE5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0" y="17361"/>
              <a:ext cx="15920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直接连接符 6">
              <a:extLst>
                <a:ext uri="{FF2B5EF4-FFF2-40B4-BE49-F238E27FC236}">
                  <a16:creationId xmlns="" xmlns:a16="http://schemas.microsoft.com/office/drawing/2014/main" id="{3E128534-B51A-452E-A97D-21E5DCA2B11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193" y="17361"/>
              <a:ext cx="4267" cy="415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直接连接符 7">
              <a:extLst>
                <a:ext uri="{FF2B5EF4-FFF2-40B4-BE49-F238E27FC236}">
                  <a16:creationId xmlns="" xmlns:a16="http://schemas.microsoft.com/office/drawing/2014/main" id="{4A5675E2-D907-408C-BFAB-8154401B7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8" y="24255"/>
              <a:ext cx="17092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直接连接符 8">
              <a:extLst>
                <a:ext uri="{FF2B5EF4-FFF2-40B4-BE49-F238E27FC236}">
                  <a16:creationId xmlns="" xmlns:a16="http://schemas.microsoft.com/office/drawing/2014/main" id="{E986EAE5-2547-4EB9-8108-CF75A98DD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" y="27209"/>
              <a:ext cx="11927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直接连接符 9">
              <a:extLst>
                <a:ext uri="{FF2B5EF4-FFF2-40B4-BE49-F238E27FC236}">
                  <a16:creationId xmlns="" xmlns:a16="http://schemas.microsoft.com/office/drawing/2014/main" id="{84B6A150-FD45-4D32-91D7-B36689138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2" y="41980"/>
              <a:ext cx="10997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412C93AE-84BE-45D2-AB67-BA935B6D5123}"/>
              </a:ext>
            </a:extLst>
          </p:cNvPr>
          <p:cNvSpPr/>
          <p:nvPr/>
        </p:nvSpPr>
        <p:spPr>
          <a:xfrm>
            <a:off x="2632755" y="1556394"/>
            <a:ext cx="3440044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40"/>
              </a:lnSpc>
            </a:pP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1. Label </a:t>
            </a: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the parts of a racing car.</a:t>
            </a:r>
            <a:endParaRPr lang="zh-CN" altLang="zh-CN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6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4555A21-ECDC-458C-AF32-6CB2BE966F14}"/>
              </a:ext>
            </a:extLst>
          </p:cNvPr>
          <p:cNvSpPr/>
          <p:nvPr/>
        </p:nvSpPr>
        <p:spPr>
          <a:xfrm>
            <a:off x="611560" y="1218058"/>
            <a:ext cx="8136904" cy="5252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64A89C8-7106-4D48-BB6E-33CC1B7BD4E9}"/>
              </a:ext>
            </a:extLst>
          </p:cNvPr>
          <p:cNvSpPr/>
          <p:nvPr/>
        </p:nvSpPr>
        <p:spPr>
          <a:xfrm>
            <a:off x="2195736" y="1481203"/>
            <a:ext cx="508808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40"/>
              </a:lnSpc>
            </a:pP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2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. Fill </a:t>
            </a:r>
            <a:r>
              <a:rPr lang="en-US" altLang="zh-CN" b="1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in the blanks and talk about the car racing. </a:t>
            </a:r>
            <a:endParaRPr lang="zh-CN" altLang="zh-CN" kern="100" dirty="0">
              <a:solidFill>
                <a:srgbClr val="FF0000"/>
              </a:solidFill>
              <a:latin typeface="Calibri" panose="020F0502020204030204" pitchFamily="34" charset="0"/>
              <a:cs typeface="黑体" panose="02010609060101010101" pitchFamily="49" charset="-122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="" xmlns:a16="http://schemas.microsoft.com/office/drawing/2014/main" id="{5A2D9F8E-1E53-42B1-AAC2-AC05EAEF2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92309"/>
              </p:ext>
            </p:extLst>
          </p:nvPr>
        </p:nvGraphicFramePr>
        <p:xfrm>
          <a:off x="2267501" y="2070579"/>
          <a:ext cx="4541286" cy="1287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1286">
                  <a:extLst>
                    <a:ext uri="{9D8B030D-6E8A-4147-A177-3AD203B41FA5}">
                      <a16:colId xmlns="" xmlns:a16="http://schemas.microsoft.com/office/drawing/2014/main" val="3647099130"/>
                    </a:ext>
                  </a:extLst>
                </a:gridCol>
              </a:tblGrid>
              <a:tr h="1287133">
                <a:tc>
                  <a:txBody>
                    <a:bodyPr/>
                    <a:lstStyle/>
                    <a:p>
                      <a:pPr marL="228600"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Days before the Race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days are __________.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Drivers </a:t>
                      </a:r>
                      <a:r>
                        <a:rPr lang="en-US" sz="18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practise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the __________.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They __________ their cars.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3661257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="" xmlns:a16="http://schemas.microsoft.com/office/drawing/2014/main" id="{721CEF19-3D7A-463E-A81C-931309A2F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66906"/>
              </p:ext>
            </p:extLst>
          </p:nvPr>
        </p:nvGraphicFramePr>
        <p:xfrm>
          <a:off x="2267501" y="3489616"/>
          <a:ext cx="5088082" cy="2171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="" xmlns:a16="http://schemas.microsoft.com/office/drawing/2014/main" val="1749895144"/>
                    </a:ext>
                  </a:extLst>
                </a:gridCol>
              </a:tblGrid>
              <a:tr h="217163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Day of the Race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teams __________ </a:t>
                      </a: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 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race ________ in the morning.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They check the __________.</a:t>
                      </a:r>
                      <a:endParaRPr lang="zh-CN" altLang="en-US" sz="18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drivers test their cars on the __________. 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They </a:t>
                      </a:r>
                      <a:r>
                        <a:rPr lang="en-US" sz="18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practise</a:t>
                      </a: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</a:t>
                      </a: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__________ 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 __________.</a:t>
                      </a:r>
                      <a:endParaRPr lang="zh-CN" altLang="en-US" sz="18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077337"/>
                  </a:ext>
                </a:extLst>
              </a:tr>
            </a:tbl>
          </a:graphicData>
        </a:graphic>
      </p:graphicFrame>
      <p:sp>
        <p:nvSpPr>
          <p:cNvPr id="23" name="Rectangle 5">
            <a:extLst>
              <a:ext uri="{FF2B5EF4-FFF2-40B4-BE49-F238E27FC236}">
                <a16:creationId xmlns="" xmlns:a16="http://schemas.microsoft.com/office/drawing/2014/main" id="{DAD755F4-641F-49EB-A8E8-3B0670C1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417" y="37895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76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311" y="158916"/>
            <a:ext cx="329821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Group Work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3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Look at the cover of the book. </a:t>
            </a:r>
            <a:endParaRPr lang="zh-CN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9803" y="1054567"/>
            <a:ext cx="4860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What’s this in the picture? </a:t>
            </a:r>
          </a:p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What’s the name of it? </a:t>
            </a:r>
          </a:p>
        </p:txBody>
      </p:sp>
      <p:sp>
        <p:nvSpPr>
          <p:cNvPr id="11" name="矩形 10"/>
          <p:cNvSpPr/>
          <p:nvPr/>
        </p:nvSpPr>
        <p:spPr>
          <a:xfrm>
            <a:off x="3808630" y="4365104"/>
            <a:ext cx="5149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Why is the book titled </a:t>
            </a:r>
            <a:r>
              <a:rPr lang="en-US" altLang="zh-CN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 to the Finish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guess how to be the winner of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race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3757101" y="2052298"/>
            <a:ext cx="5508612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FFFF00"/>
                </a:solidFill>
              </a:rPr>
              <a:t>2. What do racing cars look like?   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    Where do people have the race? 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    What do you think of the race?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    Are there anything else </a:t>
            </a:r>
            <a:r>
              <a:rPr lang="en-US" altLang="zh-CN" dirty="0" smtClean="0">
                <a:solidFill>
                  <a:srgbClr val="FFFF00"/>
                </a:solidFill>
              </a:rPr>
              <a:t>you   know </a:t>
            </a:r>
            <a:r>
              <a:rPr lang="en-US" altLang="zh-CN" dirty="0">
                <a:solidFill>
                  <a:srgbClr val="FFFF00"/>
                </a:solidFill>
              </a:rPr>
              <a:t>about it?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5" y="1144050"/>
            <a:ext cx="3490437" cy="451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24FE021-D1D7-4A8D-A430-A349155D9F24}"/>
              </a:ext>
            </a:extLst>
          </p:cNvPr>
          <p:cNvSpPr/>
          <p:nvPr/>
        </p:nvSpPr>
        <p:spPr>
          <a:xfrm>
            <a:off x="568728" y="1214178"/>
            <a:ext cx="8006544" cy="5285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1584628"/>
            <a:ext cx="5616623" cy="45441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fontAlgn="t"/>
            <a:r>
              <a:rPr lang="en-US" altLang="zh-CN" sz="2000" b="1" dirty="0"/>
              <a:t>                                          Racing</a:t>
            </a:r>
            <a:r>
              <a:rPr lang="zh-CN" altLang="zh-CN" sz="2000" dirty="0"/>
              <a:t/>
            </a:r>
            <a:br>
              <a:rPr lang="zh-CN" altLang="zh-CN" sz="2000" dirty="0"/>
            </a:br>
            <a:r>
              <a:rPr lang="en-US" altLang="zh-CN" sz="2000" b="1" dirty="0"/>
              <a:t>The cars have _______ </a:t>
            </a:r>
            <a:r>
              <a:rPr lang="en-US" altLang="zh-CN" sz="2000" b="1" dirty="0" smtClean="0"/>
              <a:t>to </a:t>
            </a:r>
            <a:r>
              <a:rPr lang="en-US" altLang="zh-CN" sz="2000" b="1" dirty="0"/>
              <a:t>stop the driver from getting </a:t>
            </a:r>
            <a:r>
              <a:rPr lang="en-US" altLang="zh-CN" sz="2000" b="1" dirty="0" smtClean="0"/>
              <a:t>____________.</a:t>
            </a:r>
            <a:r>
              <a:rPr lang="zh-CN" altLang="zh-CN" sz="2000" dirty="0"/>
              <a:t/>
            </a:r>
            <a:br>
              <a:rPr lang="zh-CN" altLang="zh-CN" sz="2000" dirty="0"/>
            </a:br>
            <a:r>
              <a:rPr lang="en-US" altLang="zh-CN" sz="2000" b="1" dirty="0"/>
              <a:t>Drivers have to wear _________, _________ </a:t>
            </a:r>
            <a:r>
              <a:rPr lang="en-US" altLang="zh-CN" sz="2000" b="1" dirty="0" smtClean="0"/>
              <a:t>and </a:t>
            </a:r>
            <a:r>
              <a:rPr lang="en-US" altLang="zh-CN" sz="2000" b="1" dirty="0"/>
              <a:t>________ to protect them.</a:t>
            </a:r>
            <a:r>
              <a:rPr lang="zh-CN" altLang="zh-CN" sz="2000" dirty="0"/>
              <a:t/>
            </a:r>
            <a:br>
              <a:rPr lang="zh-CN" altLang="zh-CN" sz="2000" dirty="0"/>
            </a:br>
            <a:r>
              <a:rPr lang="en-US" altLang="zh-CN" sz="2000" b="1" dirty="0"/>
              <a:t>Many people come to _____if there is a crash.</a:t>
            </a:r>
            <a:r>
              <a:rPr lang="zh-CN" altLang="zh-CN" sz="2000" dirty="0"/>
              <a:t/>
            </a:r>
            <a:br>
              <a:rPr lang="zh-CN" altLang="zh-CN" sz="2000" dirty="0"/>
            </a:br>
            <a:r>
              <a:rPr lang="en-US" altLang="zh-CN" sz="2000" b="1" dirty="0"/>
              <a:t>There are different ______ to tell </a:t>
            </a:r>
            <a:r>
              <a:rPr lang="en-US" altLang="zh-CN" sz="2000" b="1" dirty="0" smtClean="0"/>
              <a:t>the drivers </a:t>
            </a:r>
            <a:r>
              <a:rPr lang="en-US" altLang="zh-CN" sz="2000" b="1" dirty="0"/>
              <a:t>different </a:t>
            </a:r>
            <a:r>
              <a:rPr lang="en-US" altLang="zh-CN" sz="2000" b="1" dirty="0" smtClean="0"/>
              <a:t>things.</a:t>
            </a:r>
            <a:r>
              <a:rPr lang="zh-CN" altLang="zh-CN" sz="2000" dirty="0"/>
              <a:t/>
            </a:r>
            <a:br>
              <a:rPr lang="zh-CN" altLang="zh-CN" sz="2000" dirty="0"/>
            </a:br>
            <a:r>
              <a:rPr lang="en-US" altLang="zh-CN" sz="2000" b="1" dirty="0"/>
              <a:t>A good pit crew will have the car back on the _______in </a:t>
            </a:r>
            <a:r>
              <a:rPr lang="en-US" altLang="zh-CN" sz="2000" b="1" dirty="0" smtClean="0"/>
              <a:t>­_____ </a:t>
            </a:r>
            <a:r>
              <a:rPr lang="en-US" altLang="zh-CN" sz="2000" b="1" dirty="0"/>
              <a:t>seconds.</a:t>
            </a:r>
            <a:r>
              <a:rPr lang="zh-CN" altLang="zh-CN" sz="2000" dirty="0"/>
              <a:t/>
            </a:r>
            <a:br>
              <a:rPr lang="zh-CN" altLang="zh-CN" sz="2000" dirty="0"/>
            </a:br>
            <a:r>
              <a:rPr lang="en-US" altLang="zh-CN" sz="2000" b="1" dirty="0"/>
              <a:t>The team with </a:t>
            </a:r>
            <a:r>
              <a:rPr lang="en-US" altLang="zh-CN" sz="2000" b="1" dirty="0" smtClean="0"/>
              <a:t>the best _____, the best _____, and the best ______ usually </a:t>
            </a:r>
            <a:r>
              <a:rPr lang="en-US" altLang="zh-CN" sz="2000" b="1" dirty="0"/>
              <a:t>sees the __________flag first.</a:t>
            </a:r>
            <a:r>
              <a:rPr lang="zh-CN" altLang="zh-CN" sz="2000" dirty="0"/>
              <a:t/>
            </a:r>
            <a:br>
              <a:rPr lang="zh-CN" altLang="zh-CN" sz="2000" dirty="0"/>
            </a:b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="" xmlns:a16="http://schemas.microsoft.com/office/drawing/2014/main" id="{DAD755F4-641F-49EB-A8E8-3B0670C1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381" y="37474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76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148137"/>
            <a:ext cx="329821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Group Work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8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7504" y="964401"/>
            <a:ext cx="8786874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62800E2-4F16-4981-84FE-5AABFA5EDB1C}"/>
              </a:ext>
            </a:extLst>
          </p:cNvPr>
          <p:cNvSpPr/>
          <p:nvPr/>
        </p:nvSpPr>
        <p:spPr>
          <a:xfrm>
            <a:off x="107504" y="113511"/>
            <a:ext cx="3298211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Group Work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0B5CCD3F-0CCC-4595-BED6-685FA1C5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01" y="1679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7144A6B9-EB2D-42EF-A8DE-A294D7934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01" y="2136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/>
            </a:r>
            <a:b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</a:br>
            <a: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/>
            </a:r>
            <a:b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7" name="椭圆 313"/>
          <p:cNvSpPr>
            <a:spLocks noChangeArrowheads="1"/>
          </p:cNvSpPr>
          <p:nvPr/>
        </p:nvSpPr>
        <p:spPr bwMode="auto">
          <a:xfrm>
            <a:off x="126176" y="1709175"/>
            <a:ext cx="3324226" cy="1600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Imagine you are a car driver.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椭圆 314"/>
          <p:cNvSpPr>
            <a:spLocks noChangeArrowheads="1"/>
          </p:cNvSpPr>
          <p:nvPr/>
        </p:nvSpPr>
        <p:spPr bwMode="auto">
          <a:xfrm>
            <a:off x="5429256" y="1785926"/>
            <a:ext cx="3247200" cy="1866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Imagine you are a mechanic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pit crew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520" y="1191286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Talk 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about the race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from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perspectives 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different people. 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101" name="五边形 310"/>
          <p:cNvSpPr>
            <a:spLocks noChangeArrowheads="1"/>
          </p:cNvSpPr>
          <p:nvPr/>
        </p:nvSpPr>
        <p:spPr bwMode="auto">
          <a:xfrm>
            <a:off x="3403146" y="2843208"/>
            <a:ext cx="1928826" cy="1428760"/>
          </a:xfrm>
          <a:prstGeom prst="pentag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2" name="文本框 307"/>
          <p:cNvSpPr txBox="1">
            <a:spLocks noChangeArrowheads="1"/>
          </p:cNvSpPr>
          <p:nvPr/>
        </p:nvSpPr>
        <p:spPr bwMode="auto">
          <a:xfrm>
            <a:off x="3635895" y="3438513"/>
            <a:ext cx="1440161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Car Racing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103" name="椭圆 305"/>
          <p:cNvSpPr>
            <a:spLocks noChangeArrowheads="1"/>
          </p:cNvSpPr>
          <p:nvPr/>
        </p:nvSpPr>
        <p:spPr bwMode="auto">
          <a:xfrm>
            <a:off x="2491928" y="4618831"/>
            <a:ext cx="3751262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you are yourself.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04" name="直接箭头连接符 308"/>
          <p:cNvCxnSpPr>
            <a:cxnSpLocks noChangeShapeType="1"/>
          </p:cNvCxnSpPr>
          <p:nvPr/>
        </p:nvCxnSpPr>
        <p:spPr bwMode="auto">
          <a:xfrm rot="10800000">
            <a:off x="3226332" y="2952699"/>
            <a:ext cx="358765" cy="3286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5" name="直接箭头连接符 309"/>
          <p:cNvCxnSpPr>
            <a:cxnSpLocks noChangeShapeType="1"/>
          </p:cNvCxnSpPr>
          <p:nvPr/>
        </p:nvCxnSpPr>
        <p:spPr bwMode="auto">
          <a:xfrm flipV="1">
            <a:off x="5250661" y="3214686"/>
            <a:ext cx="444040" cy="3429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6" name="直接箭头连接符 306"/>
          <p:cNvCxnSpPr>
            <a:cxnSpLocks noChangeShapeType="1"/>
          </p:cNvCxnSpPr>
          <p:nvPr/>
        </p:nvCxnSpPr>
        <p:spPr bwMode="auto">
          <a:xfrm>
            <a:off x="4465288" y="4271968"/>
            <a:ext cx="0" cy="352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18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62800E2-4F16-4981-84FE-5AABFA5EDB1C}"/>
              </a:ext>
            </a:extLst>
          </p:cNvPr>
          <p:cNvSpPr/>
          <p:nvPr/>
        </p:nvSpPr>
        <p:spPr>
          <a:xfrm>
            <a:off x="19650" y="165244"/>
            <a:ext cx="384935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Group Work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0B5CCD3F-0CCC-4595-BED6-685FA1C5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01" y="1679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7144A6B9-EB2D-42EF-A8DE-A294D7934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01" y="2136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/>
            </a:r>
            <a:b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</a:br>
            <a: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/>
            </a:r>
            <a:br>
              <a:rPr kumimoji="0" lang="en-US" altLang="zh-CN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752" y="1233408"/>
            <a:ext cx="8572560" cy="5143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6236" y="132979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4. Choose a topic to give an explanation on.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3" name="组合 288"/>
          <p:cNvGrpSpPr>
            <a:grpSpLocks/>
          </p:cNvGrpSpPr>
          <p:nvPr/>
        </p:nvGrpSpPr>
        <p:grpSpPr bwMode="auto">
          <a:xfrm>
            <a:off x="564137" y="2288723"/>
            <a:ext cx="6817424" cy="2887742"/>
            <a:chOff x="0" y="5613"/>
            <a:chExt cx="85609" cy="35907"/>
          </a:xfrm>
        </p:grpSpPr>
        <p:sp>
          <p:nvSpPr>
            <p:cNvPr id="289" name="椭圆 2"/>
            <p:cNvSpPr>
              <a:spLocks noChangeArrowheads="1"/>
            </p:cNvSpPr>
            <p:nvPr/>
          </p:nvSpPr>
          <p:spPr bwMode="auto">
            <a:xfrm>
              <a:off x="28616" y="19075"/>
              <a:ext cx="25769" cy="1468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文本框 4"/>
            <p:cNvSpPr txBox="1">
              <a:spLocks noChangeArrowheads="1"/>
            </p:cNvSpPr>
            <p:nvPr/>
          </p:nvSpPr>
          <p:spPr bwMode="auto">
            <a:xfrm>
              <a:off x="36780" y="23379"/>
              <a:ext cx="16527" cy="7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等线" charset="-122"/>
                  <a:ea typeface="等线" charset="-122"/>
                  <a:cs typeface="宋体" pitchFamily="2" charset="-122"/>
                </a:rPr>
                <a:t>Ideas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1" name="线形标注 1 4"/>
            <p:cNvSpPr>
              <a:spLocks/>
            </p:cNvSpPr>
            <p:nvPr/>
          </p:nvSpPr>
          <p:spPr bwMode="auto">
            <a:xfrm>
              <a:off x="56389" y="10526"/>
              <a:ext cx="20920" cy="7759"/>
            </a:xfrm>
            <a:prstGeom prst="borderCallout1">
              <a:avLst>
                <a:gd name="adj1" fmla="val 47319"/>
                <a:gd name="adj2" fmla="val -2375"/>
                <a:gd name="adj3" fmla="val 115551"/>
                <a:gd name="adj4" fmla="val -33759"/>
              </a:avLst>
            </a:prstGeom>
            <a:noFill/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文本框 6"/>
            <p:cNvSpPr txBox="1">
              <a:spLocks noChangeArrowheads="1"/>
            </p:cNvSpPr>
            <p:nvPr/>
          </p:nvSpPr>
          <p:spPr bwMode="auto">
            <a:xfrm>
              <a:off x="59207" y="11831"/>
              <a:ext cx="20505" cy="5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等线" charset="-122"/>
                  <a:ea typeface="等线" charset="-122"/>
                  <a:cs typeface="宋体" pitchFamily="2" charset="-122"/>
                </a:rPr>
                <a:t>running race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3" name="线形标注 1 6"/>
            <p:cNvSpPr>
              <a:spLocks/>
            </p:cNvSpPr>
            <p:nvPr/>
          </p:nvSpPr>
          <p:spPr bwMode="auto">
            <a:xfrm>
              <a:off x="60374" y="22211"/>
              <a:ext cx="20921" cy="7758"/>
            </a:xfrm>
            <a:prstGeom prst="borderCallout1">
              <a:avLst>
                <a:gd name="adj1" fmla="val 50894"/>
                <a:gd name="adj2" fmla="val -2375"/>
                <a:gd name="adj3" fmla="val 55356"/>
                <a:gd name="adj4" fmla="val -32375"/>
              </a:avLst>
            </a:prstGeom>
            <a:noFill/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文本框 8"/>
            <p:cNvSpPr txBox="1">
              <a:spLocks noChangeArrowheads="1"/>
            </p:cNvSpPr>
            <p:nvPr/>
          </p:nvSpPr>
          <p:spPr bwMode="auto">
            <a:xfrm>
              <a:off x="61135" y="23492"/>
              <a:ext cx="24474" cy="9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en-US" altLang="zh-CN" sz="1500" dirty="0" smtClean="0">
                  <a:solidFill>
                    <a:srgbClr val="000000"/>
                  </a:solidFill>
                  <a:latin typeface="等线" charset="-122"/>
                  <a:ea typeface="等线" charset="-122"/>
                  <a:cs typeface="宋体" pitchFamily="2" charset="-122"/>
                </a:rPr>
                <a:t>speed boat</a:t>
              </a: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等线" charset="-122"/>
                  <a:ea typeface="等线" charset="-122"/>
                  <a:cs typeface="宋体" pitchFamily="2" charset="-122"/>
                </a:rPr>
                <a:t> </a:t>
              </a:r>
              <a:r>
                <a:rPr kumimoji="0" lang="en-US" altLang="zh-CN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等线" charset="-122"/>
                  <a:ea typeface="等线" charset="-122"/>
                  <a:cs typeface="宋体" pitchFamily="2" charset="-122"/>
                </a:rPr>
                <a:t>race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5" name="线形标注 1 8"/>
            <p:cNvSpPr>
              <a:spLocks/>
            </p:cNvSpPr>
            <p:nvPr/>
          </p:nvSpPr>
          <p:spPr bwMode="auto">
            <a:xfrm>
              <a:off x="47779" y="33761"/>
              <a:ext cx="20921" cy="7759"/>
            </a:xfrm>
            <a:prstGeom prst="borderCallout1">
              <a:avLst>
                <a:gd name="adj1" fmla="val 47319"/>
                <a:gd name="adj2" fmla="val -2375"/>
                <a:gd name="adj3" fmla="val 606"/>
                <a:gd name="adj4" fmla="val -16963"/>
              </a:avLst>
            </a:prstGeom>
            <a:noFill/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文本框 10"/>
            <p:cNvSpPr txBox="1">
              <a:spLocks noChangeArrowheads="1"/>
            </p:cNvSpPr>
            <p:nvPr/>
          </p:nvSpPr>
          <p:spPr bwMode="auto">
            <a:xfrm>
              <a:off x="51133" y="34926"/>
              <a:ext cx="20505" cy="5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等线" charset="-122"/>
                  <a:ea typeface="等线" charset="-122"/>
                  <a:cs typeface="宋体" pitchFamily="2" charset="-122"/>
                </a:rPr>
                <a:t>bike race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8" name="线形标注 1 10"/>
            <p:cNvSpPr>
              <a:spLocks/>
            </p:cNvSpPr>
            <p:nvPr/>
          </p:nvSpPr>
          <p:spPr bwMode="auto">
            <a:xfrm>
              <a:off x="5139" y="31457"/>
              <a:ext cx="20920" cy="7758"/>
            </a:xfrm>
            <a:prstGeom prst="borderCallout1">
              <a:avLst>
                <a:gd name="adj1" fmla="val -2681"/>
                <a:gd name="adj2" fmla="val 61204"/>
                <a:gd name="adj3" fmla="val -20343"/>
                <a:gd name="adj4" fmla="val 117657"/>
              </a:avLst>
            </a:prstGeom>
            <a:noFill/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文本框 12"/>
            <p:cNvSpPr txBox="1">
              <a:spLocks noChangeArrowheads="1"/>
            </p:cNvSpPr>
            <p:nvPr/>
          </p:nvSpPr>
          <p:spPr bwMode="auto">
            <a:xfrm>
              <a:off x="7764" y="32815"/>
              <a:ext cx="15670" cy="5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等线" charset="-122"/>
                  <a:ea typeface="等线" charset="-122"/>
                  <a:cs typeface="宋体" pitchFamily="2" charset="-122"/>
                </a:rPr>
                <a:t>yacht race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0" name="线形标注 1 12"/>
            <p:cNvSpPr>
              <a:spLocks/>
            </p:cNvSpPr>
            <p:nvPr/>
          </p:nvSpPr>
          <p:spPr bwMode="auto">
            <a:xfrm>
              <a:off x="0" y="18748"/>
              <a:ext cx="20920" cy="7758"/>
            </a:xfrm>
            <a:prstGeom prst="borderCallout1">
              <a:avLst>
                <a:gd name="adj1" fmla="val 60259"/>
                <a:gd name="adj2" fmla="val 133630"/>
                <a:gd name="adj3" fmla="val 55356"/>
                <a:gd name="adj4" fmla="val 101403"/>
              </a:avLst>
            </a:prstGeom>
            <a:noFill/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文本框 14"/>
            <p:cNvSpPr txBox="1">
              <a:spLocks noChangeArrowheads="1"/>
            </p:cNvSpPr>
            <p:nvPr/>
          </p:nvSpPr>
          <p:spPr bwMode="auto">
            <a:xfrm>
              <a:off x="0" y="18751"/>
              <a:ext cx="21476" cy="9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等线" charset="-122"/>
                  <a:ea typeface="等线" charset="-122"/>
                  <a:cs typeface="宋体" pitchFamily="2" charset="-122"/>
                </a:rPr>
                <a:t>        ?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2" name="线形标注 1 14"/>
            <p:cNvSpPr>
              <a:spLocks/>
            </p:cNvSpPr>
            <p:nvPr/>
          </p:nvSpPr>
          <p:spPr bwMode="auto">
            <a:xfrm>
              <a:off x="25064" y="5613"/>
              <a:ext cx="20920" cy="7759"/>
            </a:xfrm>
            <a:prstGeom prst="borderCallout1">
              <a:avLst>
                <a:gd name="adj1" fmla="val 103681"/>
                <a:gd name="adj2" fmla="val 44977"/>
                <a:gd name="adj3" fmla="val 167907"/>
                <a:gd name="adj4" fmla="val 58597"/>
              </a:avLst>
            </a:prstGeom>
            <a:noFill/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文本框 16"/>
            <p:cNvSpPr txBox="1">
              <a:spLocks noChangeArrowheads="1"/>
            </p:cNvSpPr>
            <p:nvPr/>
          </p:nvSpPr>
          <p:spPr bwMode="auto">
            <a:xfrm>
              <a:off x="24221" y="7390"/>
              <a:ext cx="27534" cy="9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等线" charset="-122"/>
                  <a:ea typeface="等线" charset="-122"/>
                  <a:cs typeface="宋体" pitchFamily="2" charset="-122"/>
                </a:rPr>
                <a:t>mountain bike race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9EF9DB-BFC3-4FAB-AE43-3F087B2C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 smtClean="0">
                <a:latin typeface="+mn-ea"/>
              </a:rPr>
              <a:t>建议</a:t>
            </a:r>
            <a:r>
              <a:rPr lang="zh-CN" altLang="zh-CN" dirty="0">
                <a:latin typeface="+mn-ea"/>
              </a:rPr>
              <a:t>：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（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zh-CN" dirty="0" smtClean="0">
                <a:latin typeface="+mn-ea"/>
              </a:rPr>
              <a:t>）与</a:t>
            </a:r>
            <a:r>
              <a:rPr lang="zh-CN" altLang="zh-CN" dirty="0">
                <a:latin typeface="+mn-ea"/>
              </a:rPr>
              <a:t>小组成员合作，制作一幅海报，介绍一种体育赛事，包括该赛事的简介</a:t>
            </a:r>
            <a:r>
              <a:rPr lang="zh-CN" altLang="zh-CN" dirty="0" smtClean="0">
                <a:latin typeface="+mn-ea"/>
              </a:rPr>
              <a:t>、</a:t>
            </a:r>
            <a:r>
              <a:rPr lang="zh-CN" altLang="en-US" dirty="0">
                <a:latin typeface="+mn-ea"/>
              </a:rPr>
              <a:t>需</a:t>
            </a:r>
            <a:r>
              <a:rPr lang="zh-CN" altLang="zh-CN" dirty="0" smtClean="0">
                <a:latin typeface="+mn-ea"/>
              </a:rPr>
              <a:t>要重视</a:t>
            </a:r>
            <a:r>
              <a:rPr lang="zh-CN" altLang="en-US" dirty="0" smtClean="0">
                <a:latin typeface="+mn-ea"/>
              </a:rPr>
              <a:t>的安全事项</a:t>
            </a:r>
            <a:r>
              <a:rPr lang="zh-CN" altLang="zh-CN" dirty="0" smtClean="0">
                <a:latin typeface="+mn-ea"/>
              </a:rPr>
              <a:t>以及</a:t>
            </a:r>
            <a:r>
              <a:rPr lang="zh-CN" altLang="zh-CN" dirty="0">
                <a:latin typeface="+mn-ea"/>
              </a:rPr>
              <a:t>如何</a:t>
            </a:r>
            <a:r>
              <a:rPr lang="zh-CN" altLang="zh-CN" dirty="0" smtClean="0">
                <a:latin typeface="+mn-ea"/>
              </a:rPr>
              <a:t>更好</a:t>
            </a:r>
            <a:r>
              <a:rPr lang="zh-CN" altLang="en-US" dirty="0" smtClean="0">
                <a:latin typeface="+mn-ea"/>
              </a:rPr>
              <a:t>地</a:t>
            </a:r>
            <a:r>
              <a:rPr lang="zh-CN" altLang="zh-CN" dirty="0" smtClean="0">
                <a:latin typeface="+mn-ea"/>
              </a:rPr>
              <a:t>参加</a:t>
            </a:r>
            <a:r>
              <a:rPr lang="zh-CN" altLang="zh-CN" dirty="0">
                <a:latin typeface="+mn-ea"/>
              </a:rPr>
              <a:t>这一赛事。在全班进行展示。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（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zh-CN" dirty="0">
                <a:latin typeface="+mn-ea"/>
              </a:rPr>
              <a:t>）课后和小组成员一起利用网络或者图书馆查询资料。看看是否有其他的体育</a:t>
            </a:r>
            <a:r>
              <a:rPr lang="zh-CN" altLang="zh-CN" dirty="0" smtClean="0">
                <a:latin typeface="+mn-ea"/>
              </a:rPr>
              <a:t>赛事</a:t>
            </a:r>
            <a:r>
              <a:rPr lang="zh-CN" altLang="en-US" dirty="0" smtClean="0">
                <a:latin typeface="+mn-ea"/>
              </a:rPr>
              <a:t>没有</a:t>
            </a:r>
            <a:r>
              <a:rPr lang="zh-CN" altLang="zh-CN" dirty="0" smtClean="0">
                <a:latin typeface="+mn-ea"/>
              </a:rPr>
              <a:t>同学</a:t>
            </a:r>
            <a:r>
              <a:rPr lang="zh-CN" altLang="en-US" dirty="0" smtClean="0">
                <a:latin typeface="+mn-ea"/>
              </a:rPr>
              <a:t>提</a:t>
            </a:r>
            <a:r>
              <a:rPr lang="zh-CN" altLang="zh-CN" dirty="0" smtClean="0">
                <a:latin typeface="+mn-ea"/>
              </a:rPr>
              <a:t>到</a:t>
            </a:r>
            <a:r>
              <a:rPr lang="zh-CN" altLang="zh-CN" dirty="0">
                <a:latin typeface="+mn-ea"/>
              </a:rPr>
              <a:t>。在全班汇报调查结果。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AAF8081-E6CB-41BA-B9E3-DAEBE6AB13C8}"/>
              </a:ext>
            </a:extLst>
          </p:cNvPr>
          <p:cNvSpPr/>
          <p:nvPr/>
        </p:nvSpPr>
        <p:spPr>
          <a:xfrm>
            <a:off x="179512" y="205189"/>
            <a:ext cx="323081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Homew</a:t>
            </a:r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ork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2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1412776"/>
            <a:ext cx="7056784" cy="15545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5571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96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92137" y="1844824"/>
            <a:ext cx="4571999" cy="11311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1.Who do you think these people might be?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1173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</a:t>
            </a:r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980728"/>
            <a:ext cx="455663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Before the Race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ED99572-508D-4829-BE01-3F0CD43D3BAE}"/>
              </a:ext>
            </a:extLst>
          </p:cNvPr>
          <p:cNvSpPr/>
          <p:nvPr/>
        </p:nvSpPr>
        <p:spPr>
          <a:xfrm>
            <a:off x="107504" y="3373124"/>
            <a:ext cx="45720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do you think they are doing?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7B0B195-B59A-4891-A44B-99EC2E37EE49}"/>
              </a:ext>
            </a:extLst>
          </p:cNvPr>
          <p:cNvSpPr/>
          <p:nvPr/>
        </p:nvSpPr>
        <p:spPr>
          <a:xfrm>
            <a:off x="120525" y="4653136"/>
            <a:ext cx="4572000" cy="138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do you think would be the most important thing to do before a race?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35089"/>
            <a:ext cx="3672408" cy="461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1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121733" y="2012413"/>
            <a:ext cx="4571999" cy="11311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1.Who do you think these people might be? </a:t>
            </a:r>
          </a:p>
        </p:txBody>
      </p:sp>
      <p:sp>
        <p:nvSpPr>
          <p:cNvPr id="3" name="矩形 2"/>
          <p:cNvSpPr/>
          <p:nvPr/>
        </p:nvSpPr>
        <p:spPr>
          <a:xfrm>
            <a:off x="-23265" y="118964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</a:t>
            </a:r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1097696"/>
            <a:ext cx="455663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Before the Race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672408" cy="49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96" y="71853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</a:t>
            </a:r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087" y="978024"/>
            <a:ext cx="455663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Before the Race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DB301A3-96BC-48E6-B73B-E7E9B5AA6EC6}"/>
              </a:ext>
            </a:extLst>
          </p:cNvPr>
          <p:cNvSpPr/>
          <p:nvPr/>
        </p:nvSpPr>
        <p:spPr>
          <a:xfrm>
            <a:off x="59087" y="1948883"/>
            <a:ext cx="45720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do you think they are doing?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2FA6F637-F179-48C7-A6FF-3ADFAF380C7C}"/>
              </a:ext>
            </a:extLst>
          </p:cNvPr>
          <p:cNvSpPr txBox="1"/>
          <p:nvPr/>
        </p:nvSpPr>
        <p:spPr>
          <a:xfrm>
            <a:off x="63424" y="3337862"/>
            <a:ext cx="4685835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They are testing the car.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48" y="1700808"/>
            <a:ext cx="38164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6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664" y="188640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</a:t>
            </a:r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617" y="1120388"/>
            <a:ext cx="4556632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Before the Race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6971D11-0C31-4B2C-A897-23FC76677496}"/>
              </a:ext>
            </a:extLst>
          </p:cNvPr>
          <p:cNvSpPr txBox="1"/>
          <p:nvPr/>
        </p:nvSpPr>
        <p:spPr>
          <a:xfrm>
            <a:off x="214617" y="4005064"/>
            <a:ext cx="373775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It is to test the car.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C13944A-C429-4564-9031-95BB57F988C9}"/>
              </a:ext>
            </a:extLst>
          </p:cNvPr>
          <p:cNvSpPr/>
          <p:nvPr/>
        </p:nvSpPr>
        <p:spPr>
          <a:xfrm>
            <a:off x="214617" y="2132856"/>
            <a:ext cx="4572000" cy="138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do you think would be the most important thing to do before a race?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83" y="1706724"/>
            <a:ext cx="37444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6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87914" y="1891308"/>
            <a:ext cx="4608512" cy="771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do you think the men are doing in the inset photograph?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1173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980728"/>
            <a:ext cx="3741730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of the Race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08C1E695-D265-4C73-906E-AB504D100C07}"/>
              </a:ext>
            </a:extLst>
          </p:cNvPr>
          <p:cNvSpPr txBox="1">
            <a:spLocks/>
          </p:cNvSpPr>
          <p:nvPr/>
        </p:nvSpPr>
        <p:spPr>
          <a:xfrm>
            <a:off x="98040" y="2996952"/>
            <a:ext cx="4608512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do you know that is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smooth? What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the opposite to smooth?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54" y="1565503"/>
            <a:ext cx="3507456" cy="452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28810" y="1700808"/>
            <a:ext cx="4608512" cy="771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do you think the men are doing in the inset photograph?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10" y="854588"/>
            <a:ext cx="3741730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of the Race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457B2B9-A058-444D-80A0-A5B78DA0E268}"/>
              </a:ext>
            </a:extLst>
          </p:cNvPr>
          <p:cNvSpPr txBox="1"/>
          <p:nvPr/>
        </p:nvSpPr>
        <p:spPr>
          <a:xfrm>
            <a:off x="0" y="2681028"/>
            <a:ext cx="535320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They are getting ready for the race.</a:t>
            </a:r>
            <a:endParaRPr lang="en-US" altLang="zh-CN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39CBBAA-9F4B-4072-B2D1-1C1929C272EB}"/>
              </a:ext>
            </a:extLst>
          </p:cNvPr>
          <p:cNvSpPr txBox="1"/>
          <p:nvPr/>
        </p:nvSpPr>
        <p:spPr>
          <a:xfrm>
            <a:off x="268822" y="4412384"/>
            <a:ext cx="1396473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weather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="" xmlns:a16="http://schemas.microsoft.com/office/drawing/2014/main" id="{71EBF55F-8842-4B6F-8D00-955C0C78845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665295" y="4370174"/>
            <a:ext cx="461646" cy="3038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4756B549-8C2B-4D04-8492-377B32E7DBF5}"/>
              </a:ext>
            </a:extLst>
          </p:cNvPr>
          <p:cNvCxnSpPr>
            <a:cxnSpLocks/>
          </p:cNvCxnSpPr>
          <p:nvPr/>
        </p:nvCxnSpPr>
        <p:spPr>
          <a:xfrm>
            <a:off x="1665832" y="4702805"/>
            <a:ext cx="529904" cy="1527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8C76A26-5A9D-4672-B0C1-A64C894E1ED3}"/>
              </a:ext>
            </a:extLst>
          </p:cNvPr>
          <p:cNvSpPr txBox="1"/>
          <p:nvPr/>
        </p:nvSpPr>
        <p:spPr>
          <a:xfrm>
            <a:off x="1996392" y="3807827"/>
            <a:ext cx="662489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dry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5E1BE96-A683-4BFB-AB56-7044D6F2E66A}"/>
              </a:ext>
            </a:extLst>
          </p:cNvPr>
          <p:cNvSpPr txBox="1"/>
          <p:nvPr/>
        </p:nvSpPr>
        <p:spPr>
          <a:xfrm>
            <a:off x="1942364" y="4910525"/>
            <a:ext cx="73424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wet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="" xmlns:a16="http://schemas.microsoft.com/office/drawing/2014/main" id="{6B58721F-A4B6-430F-AD40-47256C5F3496}"/>
              </a:ext>
            </a:extLst>
          </p:cNvPr>
          <p:cNvCxnSpPr>
            <a:cxnSpLocks/>
          </p:cNvCxnSpPr>
          <p:nvPr/>
        </p:nvCxnSpPr>
        <p:spPr>
          <a:xfrm>
            <a:off x="2665124" y="4076440"/>
            <a:ext cx="48616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="" xmlns:a16="http://schemas.microsoft.com/office/drawing/2014/main" id="{2E740098-42A0-4396-B3A5-E1517D29934A}"/>
              </a:ext>
            </a:extLst>
          </p:cNvPr>
          <p:cNvCxnSpPr>
            <a:cxnSpLocks/>
          </p:cNvCxnSpPr>
          <p:nvPr/>
        </p:nvCxnSpPr>
        <p:spPr>
          <a:xfrm>
            <a:off x="2665124" y="5117165"/>
            <a:ext cx="48616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3A5B6016-36CD-4D56-9693-C3B5097C09CF}"/>
              </a:ext>
            </a:extLst>
          </p:cNvPr>
          <p:cNvSpPr txBox="1"/>
          <p:nvPr/>
        </p:nvSpPr>
        <p:spPr>
          <a:xfrm>
            <a:off x="3205511" y="3802846"/>
            <a:ext cx="214769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smooth </a:t>
            </a:r>
            <a:r>
              <a:rPr lang="en-US" altLang="zh-CN" sz="2800" dirty="0" err="1">
                <a:solidFill>
                  <a:srgbClr val="FF0000"/>
                </a:solidFill>
              </a:rPr>
              <a:t>tyres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DF0921D5-8A64-4A46-B4FE-12976485A4B9}"/>
              </a:ext>
            </a:extLst>
          </p:cNvPr>
          <p:cNvSpPr txBox="1"/>
          <p:nvPr/>
        </p:nvSpPr>
        <p:spPr>
          <a:xfrm>
            <a:off x="3205511" y="4524922"/>
            <a:ext cx="215682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</a:rPr>
              <a:t>tyres</a:t>
            </a:r>
            <a:r>
              <a:rPr lang="en-US" altLang="zh-CN" sz="2800" dirty="0">
                <a:solidFill>
                  <a:srgbClr val="FF0000"/>
                </a:solidFill>
              </a:rPr>
              <a:t> with a 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deep tread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CAD52696-31C9-4EA2-BF8E-27D2927B5F65}"/>
              </a:ext>
            </a:extLst>
          </p:cNvPr>
          <p:cNvSpPr txBox="1"/>
          <p:nvPr/>
        </p:nvSpPr>
        <p:spPr>
          <a:xfrm>
            <a:off x="251519" y="5980453"/>
            <a:ext cx="144016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drivers </a:t>
            </a:r>
            <a:endParaRPr lang="en-US" altLang="zh-CN" sz="2800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="" xmlns:a16="http://schemas.microsoft.com/office/drawing/2014/main" id="{119B39F7-7BEA-4AE4-8DF9-B2B57EC51286}"/>
              </a:ext>
            </a:extLst>
          </p:cNvPr>
          <p:cNvCxnSpPr>
            <a:cxnSpLocks/>
          </p:cNvCxnSpPr>
          <p:nvPr/>
        </p:nvCxnSpPr>
        <p:spPr>
          <a:xfrm flipV="1">
            <a:off x="1665295" y="5873673"/>
            <a:ext cx="461646" cy="3038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="" xmlns:a16="http://schemas.microsoft.com/office/drawing/2014/main" id="{6A858ED2-DB94-4001-B3A7-9DBB643F5799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691681" y="6256396"/>
            <a:ext cx="415989" cy="22652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15BE2EF-5974-43DE-AC4A-674FA712EDCB}"/>
              </a:ext>
            </a:extLst>
          </p:cNvPr>
          <p:cNvSpPr txBox="1"/>
          <p:nvPr/>
        </p:nvSpPr>
        <p:spPr>
          <a:xfrm>
            <a:off x="2126941" y="5519970"/>
            <a:ext cx="322626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test their cars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C2D869E3-82C6-4D1B-80D7-0AEDB0962309}"/>
              </a:ext>
            </a:extLst>
          </p:cNvPr>
          <p:cNvSpPr txBox="1"/>
          <p:nvPr/>
        </p:nvSpPr>
        <p:spPr>
          <a:xfrm>
            <a:off x="2107670" y="6221309"/>
            <a:ext cx="520063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</a:rPr>
              <a:t>practise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the tight turns and bends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07" y="1796552"/>
            <a:ext cx="3240360" cy="418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5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6" grpId="0" animBg="1"/>
      <p:bldP spid="18" grpId="0" animBg="1"/>
      <p:bldP spid="23" grpId="0" animBg="1"/>
      <p:bldP spid="24" grpId="0" animBg="1"/>
      <p:bldP spid="21" grpId="0" animBg="1"/>
      <p:bldP spid="26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4AB4616-9614-4389-87FF-FF89ACC80403}"/>
              </a:ext>
            </a:extLst>
          </p:cNvPr>
          <p:cNvSpPr/>
          <p:nvPr/>
        </p:nvSpPr>
        <p:spPr>
          <a:xfrm>
            <a:off x="29024" y="4878732"/>
            <a:ext cx="4248472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231" y="7937"/>
            <a:ext cx="834420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Read and answer the questions.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144" y="972017"/>
            <a:ext cx="3741730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of the Race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08C1E695-D265-4C73-906E-AB504D100C07}"/>
              </a:ext>
            </a:extLst>
          </p:cNvPr>
          <p:cNvSpPr txBox="1">
            <a:spLocks/>
          </p:cNvSpPr>
          <p:nvPr/>
        </p:nvSpPr>
        <p:spPr>
          <a:xfrm>
            <a:off x="0" y="1844824"/>
            <a:ext cx="4608512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 you know that is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smooth? What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the opposite to smooth?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5A817E78-BB5D-47D1-9ED0-58A6BF358737}"/>
              </a:ext>
            </a:extLst>
          </p:cNvPr>
          <p:cNvSpPr txBox="1"/>
          <p:nvPr/>
        </p:nvSpPr>
        <p:spPr>
          <a:xfrm>
            <a:off x="-21233" y="3857724"/>
            <a:ext cx="3539752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______ is /are smooth.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ECD7DB9-F18C-4686-A1DD-A08A71E6924B}"/>
              </a:ext>
            </a:extLst>
          </p:cNvPr>
          <p:cNvSpPr txBox="1"/>
          <p:nvPr/>
        </p:nvSpPr>
        <p:spPr>
          <a:xfrm>
            <a:off x="33026" y="5157182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smooth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DE2121A-BDF0-47CC-B71B-0A1A640A90CE}"/>
              </a:ext>
            </a:extLst>
          </p:cNvPr>
          <p:cNvSpPr txBox="1"/>
          <p:nvPr/>
        </p:nvSpPr>
        <p:spPr>
          <a:xfrm>
            <a:off x="2935929" y="5171981"/>
            <a:ext cx="103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rough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4DF2CDA-FEC3-48C1-A794-8D52EA8EF056}"/>
              </a:ext>
            </a:extLst>
          </p:cNvPr>
          <p:cNvSpPr txBox="1"/>
          <p:nvPr/>
        </p:nvSpPr>
        <p:spPr>
          <a:xfrm>
            <a:off x="3237788" y="5157182"/>
            <a:ext cx="435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?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平行四边形 10">
            <a:extLst>
              <a:ext uri="{FF2B5EF4-FFF2-40B4-BE49-F238E27FC236}">
                <a16:creationId xmlns="" xmlns:a16="http://schemas.microsoft.com/office/drawing/2014/main" id="{5AC012C0-007F-4084-80C1-DD2C47615CC4}"/>
              </a:ext>
            </a:extLst>
          </p:cNvPr>
          <p:cNvSpPr/>
          <p:nvPr/>
        </p:nvSpPr>
        <p:spPr>
          <a:xfrm>
            <a:off x="1475656" y="4893531"/>
            <a:ext cx="1224136" cy="1080120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1855F27B-7E5A-4F06-BFBA-1D54233CFEF2}"/>
              </a:ext>
            </a:extLst>
          </p:cNvPr>
          <p:cNvSpPr/>
          <p:nvPr/>
        </p:nvSpPr>
        <p:spPr>
          <a:xfrm>
            <a:off x="1589052" y="4962611"/>
            <a:ext cx="998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VS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49" y="1556792"/>
            <a:ext cx="3969290" cy="512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7" grpId="0"/>
      <p:bldP spid="14" grpId="0"/>
      <p:bldP spid="15" grpId="0"/>
      <p:bldP spid="11" grpId="0" animBg="1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980</Words>
  <Application>Microsoft Office PowerPoint</Application>
  <PresentationFormat>全屏显示(4:3)</PresentationFormat>
  <Paragraphs>182</Paragraphs>
  <Slides>24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      Racing The cars have _______ to stop the driver from getting ____________. Drivers have to wear _________, _________ and ________ to protect them. Many people come to _____if there is a crash. There are different ______ to tell the drivers different things. A good pit crew will have the car back on the _______in ­_____ seconds. The team with the best _____, the best _____, and the best ______ usually sees the __________flag first.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ZHJ</dc:creator>
  <cp:lastModifiedBy>fltrp</cp:lastModifiedBy>
  <cp:revision>143</cp:revision>
  <dcterms:created xsi:type="dcterms:W3CDTF">2018-08-18T05:50:07Z</dcterms:created>
  <dcterms:modified xsi:type="dcterms:W3CDTF">2019-01-16T07:46:41Z</dcterms:modified>
</cp:coreProperties>
</file>