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71" r:id="rId4"/>
    <p:sldId id="275" r:id="rId5"/>
    <p:sldId id="273" r:id="rId6"/>
    <p:sldId id="274" r:id="rId7"/>
    <p:sldId id="276" r:id="rId8"/>
    <p:sldId id="286" r:id="rId9"/>
    <p:sldId id="277" r:id="rId10"/>
    <p:sldId id="278" r:id="rId11"/>
    <p:sldId id="279" r:id="rId12"/>
    <p:sldId id="280" r:id="rId13"/>
    <p:sldId id="281" r:id="rId14"/>
    <p:sldId id="287" r:id="rId15"/>
    <p:sldId id="282" r:id="rId16"/>
    <p:sldId id="283" r:id="rId17"/>
    <p:sldId id="284" r:id="rId18"/>
    <p:sldId id="285" r:id="rId19"/>
    <p:sldId id="265" r:id="rId20"/>
    <p:sldId id="288" r:id="rId21"/>
    <p:sldId id="289" r:id="rId22"/>
    <p:sldId id="290" r:id="rId23"/>
    <p:sldId id="263" r:id="rId24"/>
    <p:sldId id="291" r:id="rId25"/>
    <p:sldId id="292" r:id="rId26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80935" autoAdjust="0"/>
  </p:normalViewPr>
  <p:slideViewPr>
    <p:cSldViewPr snapToGrid="0">
      <p:cViewPr varScale="1">
        <p:scale>
          <a:sx n="70" d="100"/>
          <a:sy n="70" d="100"/>
        </p:scale>
        <p:origin x="-11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8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3D8E9DA-660F-449B-B5A7-9FAC061DDBFD}" type="datetime1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algn="r" rtl="0"/>
              <a:t>2018/9/3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algn="r" rtl="0"/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dirty="0"/>
              <a:t>单击此处编辑母版文本样式</a:t>
            </a:r>
          </a:p>
          <a:p>
            <a:pPr lvl="1" rtl="0"/>
            <a:r>
              <a:rPr lang="zh-CN" altLang="en-US" dirty="0"/>
              <a:t>第二级</a:t>
            </a:r>
          </a:p>
          <a:p>
            <a:pPr lvl="2" rtl="0"/>
            <a:r>
              <a:rPr lang="zh-CN" altLang="en-US" dirty="0"/>
              <a:t>第三级</a:t>
            </a:r>
          </a:p>
          <a:p>
            <a:pPr lvl="3" rtl="0"/>
            <a:r>
              <a:rPr lang="zh-CN" altLang="en-US" dirty="0"/>
              <a:t>第四级</a:t>
            </a:r>
          </a:p>
          <a:p>
            <a:pPr lvl="4" rtl="0"/>
            <a:r>
              <a:rPr lang="zh-CN" altLang="en-US" dirty="0"/>
              <a:t>第五级</a:t>
            </a:r>
          </a:p>
        </p:txBody>
      </p:sp>
      <p:sp>
        <p:nvSpPr>
          <p:cNvPr id="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fld id="{F3D8E9DA-660F-449B-B5A7-9FAC061DDBFD}" type="datetime1">
              <a:rPr lang="zh-CN" altLang="en-US" smtClean="0"/>
              <a:pPr algn="r"/>
              <a:t>2018/9/3</a:t>
            </a:fld>
            <a:endParaRPr lang="zh-CN" altLang="en-US" dirty="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fld id="{57E03411-58E2-43FD-AE1D-AD77DFF8CB20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baidu.com/search/redirect?tn=redirect&amp;word=j&amp;juid=593BFE&amp;sign=ckgkgbazga&amp;url=http://paixin.com/photocopyright/155481780&amp;objurl=https://timgsa.baidu.com/timg?image&amp;quality=80&amp;size=b9999_10000&amp;sec=1535380708275&amp;di=da8097b4a12478daab1309591025fe59&amp;imgtype=0&amp;src=http://imgsrc.baidu.com/imgad/pic/item/b2de9c82d158ccbf6171111612d8bc3eb03541c8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8186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图片来源：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blog.sina.com.cn/s/blog_66d0c7060100nn88.html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4623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图片来源：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3" tooltip="http://paixin.com/photocopyright/155481780"/>
              </a:rPr>
              <a:t>paixin.com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7210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0264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8726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2199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5324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3020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3466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0388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507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9348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3337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9542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6359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3974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8750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461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221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272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5101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766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7138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图片来源：全景网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www.quanjing.com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970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279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grpSp>
        <p:nvGrpSpPr>
          <p:cNvPr id="84" name="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7" name="图片占位符 33" descr="为添加图像预留的空占位符。单击占位符，选择要添加的图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grpSp>
        <p:nvGrpSpPr>
          <p:cNvPr id="98" name="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1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grpSp>
        <p:nvGrpSpPr>
          <p:cNvPr id="112" name="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5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41E560D-D90D-4607-BD9A-7D917091570A}" type="datetime1">
              <a:rPr lang="zh-CN" altLang="en-US" smtClean="0"/>
              <a:pPr/>
              <a:t>2018/9/3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CN" altLang="en-US" smtClean="0"/>
              <a:t>单击此处编辑母版文本样式</a:t>
            </a:r>
          </a:p>
          <a:p>
            <a:pPr lvl="1" rtl="0"/>
            <a:r>
              <a:rPr lang="zh-CN" altLang="en-US" smtClean="0"/>
              <a:t>第二级</a:t>
            </a:r>
          </a:p>
          <a:p>
            <a:pPr lvl="2" rtl="0"/>
            <a:r>
              <a:rPr lang="zh-CN" altLang="en-US" smtClean="0"/>
              <a:t>第三级</a:t>
            </a:r>
          </a:p>
          <a:p>
            <a:pPr lvl="3" rtl="0"/>
            <a:r>
              <a:rPr lang="zh-CN" altLang="en-US" smtClean="0"/>
              <a:t>第四级</a:t>
            </a:r>
          </a:p>
          <a:p>
            <a:pPr lvl="4" rtl="0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CN" smtClean="0"/>
              <a:pPr rtl="0"/>
              <a:t>‹#›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2018/9/3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grpSp>
        <p:nvGrpSpPr>
          <p:cNvPr id="8" name="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任意多边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任意多边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任意多边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任意多边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41E560D-D90D-4607-BD9A-7D917091570A}" type="datetime1">
              <a:rPr lang="zh-CN" altLang="en-US" smtClean="0"/>
              <a:pPr/>
              <a:t>2018/9/3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 smtClean="0"/>
              <a:t>单击此处编辑母版文本样式</a:t>
            </a:r>
          </a:p>
          <a:p>
            <a:pPr lvl="1" rtl="0"/>
            <a:r>
              <a:rPr lang="zh-CN" altLang="en-US" smtClean="0"/>
              <a:t>第二级</a:t>
            </a:r>
          </a:p>
          <a:p>
            <a:pPr lvl="2" rtl="0"/>
            <a:r>
              <a:rPr lang="zh-CN" altLang="en-US" smtClean="0"/>
              <a:t>第三级</a:t>
            </a:r>
          </a:p>
          <a:p>
            <a:pPr lvl="3" rtl="0"/>
            <a:r>
              <a:rPr lang="zh-CN" altLang="en-US" smtClean="0"/>
              <a:t>第四级</a:t>
            </a:r>
          </a:p>
          <a:p>
            <a:pPr lvl="4" rtl="0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pPr rtl="0"/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2018/9/3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CN" altLang="en-US" smtClean="0"/>
              <a:t>单击此处编辑母版文本样式</a:t>
            </a:r>
          </a:p>
          <a:p>
            <a:pPr lvl="1" rtl="0"/>
            <a:r>
              <a:rPr lang="zh-CN" altLang="en-US" smtClean="0"/>
              <a:t>第二级</a:t>
            </a:r>
          </a:p>
          <a:p>
            <a:pPr lvl="2" rtl="0"/>
            <a:r>
              <a:rPr lang="zh-CN" altLang="en-US" smtClean="0"/>
              <a:t>第三级</a:t>
            </a:r>
          </a:p>
          <a:p>
            <a:pPr lvl="3" rtl="0"/>
            <a:r>
              <a:rPr lang="zh-CN" altLang="en-US" smtClean="0"/>
              <a:t>第四级</a:t>
            </a:r>
          </a:p>
          <a:p>
            <a:pPr lvl="4" rtl="0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pPr rtl="0"/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1E560D-D90D-4607-BD9A-7D917091570A}" type="datetime1">
              <a:rPr lang="zh-CN" altLang="en-US" smtClean="0"/>
              <a:pPr/>
              <a:t>2018/9/3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 smtClean="0"/>
              <a:t>单击此处编辑母版文本样式</a:t>
            </a:r>
          </a:p>
          <a:p>
            <a:pPr lvl="1" rtl="0"/>
            <a:r>
              <a:rPr lang="zh-CN" altLang="en-US" smtClean="0"/>
              <a:t>第二级</a:t>
            </a:r>
          </a:p>
          <a:p>
            <a:pPr lvl="2" rtl="0"/>
            <a:r>
              <a:rPr lang="zh-CN" altLang="en-US" smtClean="0"/>
              <a:t>第三级</a:t>
            </a:r>
          </a:p>
          <a:p>
            <a:pPr lvl="3" rtl="0"/>
            <a:r>
              <a:rPr lang="zh-CN" altLang="en-US" smtClean="0"/>
              <a:t>第四级</a:t>
            </a:r>
          </a:p>
          <a:p>
            <a:pPr lvl="4" rtl="0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/>
              <a:pPr rtl="0"/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2018/9/3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CN" altLang="en-US" smtClean="0"/>
              <a:t>单击此处编辑母版文本样式</a:t>
            </a:r>
          </a:p>
          <a:p>
            <a:pPr lvl="1" rtl="0"/>
            <a:r>
              <a:rPr lang="zh-CN" altLang="en-US" smtClean="0"/>
              <a:t>第二级</a:t>
            </a:r>
          </a:p>
          <a:p>
            <a:pPr lvl="2" rtl="0"/>
            <a:r>
              <a:rPr lang="zh-CN" altLang="en-US" smtClean="0"/>
              <a:t>第三级</a:t>
            </a:r>
          </a:p>
          <a:p>
            <a:pPr lvl="3" rtl="0"/>
            <a:r>
              <a:rPr lang="zh-CN" altLang="en-US" smtClean="0"/>
              <a:t>第四级</a:t>
            </a:r>
          </a:p>
          <a:p>
            <a:pPr lvl="4" rtl="0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CN" altLang="en-US" smtClean="0"/>
              <a:t>单击此处编辑母版文本样式</a:t>
            </a:r>
          </a:p>
          <a:p>
            <a:pPr lvl="1" rtl="0"/>
            <a:r>
              <a:rPr lang="zh-CN" altLang="en-US" smtClean="0"/>
              <a:t>第二级</a:t>
            </a:r>
          </a:p>
          <a:p>
            <a:pPr lvl="2" rtl="0"/>
            <a:r>
              <a:rPr lang="zh-CN" altLang="en-US" smtClean="0"/>
              <a:t>第三级</a:t>
            </a:r>
          </a:p>
          <a:p>
            <a:pPr lvl="3" rtl="0"/>
            <a:r>
              <a:rPr lang="zh-CN" altLang="en-US" smtClean="0"/>
              <a:t>第四级</a:t>
            </a:r>
          </a:p>
          <a:p>
            <a:pPr lvl="4" rtl="0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pPr rtl="0"/>
              <a:t>‹#›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2018/9/3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CN" altLang="en-US" smtClean="0"/>
              <a:t>单击此处编辑母版文本样式</a:t>
            </a:r>
          </a:p>
          <a:p>
            <a:pPr lvl="1" rtl="0"/>
            <a:r>
              <a:rPr lang="zh-CN" altLang="en-US" smtClean="0"/>
              <a:t>第二级</a:t>
            </a:r>
          </a:p>
          <a:p>
            <a:pPr lvl="2" rtl="0"/>
            <a:r>
              <a:rPr lang="zh-CN" altLang="en-US" smtClean="0"/>
              <a:t>第三级</a:t>
            </a:r>
          </a:p>
          <a:p>
            <a:pPr lvl="3" rtl="0"/>
            <a:r>
              <a:rPr lang="zh-CN" altLang="en-US" smtClean="0"/>
              <a:t>第四级</a:t>
            </a:r>
          </a:p>
          <a:p>
            <a:pPr lvl="4" rtl="0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CN" altLang="en-US" smtClean="0"/>
              <a:t>单击此处编辑母版文本样式</a:t>
            </a:r>
          </a:p>
          <a:p>
            <a:pPr lvl="1" rtl="0"/>
            <a:r>
              <a:rPr lang="zh-CN" altLang="en-US" smtClean="0"/>
              <a:t>第二级</a:t>
            </a:r>
          </a:p>
          <a:p>
            <a:pPr lvl="2" rtl="0"/>
            <a:r>
              <a:rPr lang="zh-CN" altLang="en-US" smtClean="0"/>
              <a:t>第三级</a:t>
            </a:r>
          </a:p>
          <a:p>
            <a:pPr lvl="3" rtl="0"/>
            <a:r>
              <a:rPr lang="zh-CN" altLang="en-US" smtClean="0"/>
              <a:t>第四级</a:t>
            </a:r>
          </a:p>
          <a:p>
            <a:pPr lvl="4" rtl="0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pPr rtl="0"/>
              <a:t>‹#›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2018/9/3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pPr rtl="0"/>
              <a:t>‹#›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2018/9/3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pPr rtl="0"/>
              <a:t>‹#›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2018/9/3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两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grpSp>
        <p:nvGrpSpPr>
          <p:cNvPr id="9" name="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39" name="文本占位符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2" name="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40" name="文本占位符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41E560D-D90D-4607-BD9A-7D917091570A}" type="datetime1">
              <a:rPr lang="zh-CN" altLang="en-US" smtClean="0"/>
              <a:pPr/>
              <a:t>2018/9/3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grpSp>
        <p:nvGrpSpPr>
          <p:cNvPr id="52" name="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9" name="图片占位符 33" descr="为添加图像预留的空占位符。单击占位符，选择要添加的图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81" name="文本占位符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84" name="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图片占位符 33" descr="为添加图像预留的空占位符。单击占位符，选择要添加的图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82" name="文本占位符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97" name="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0" name="图片占位符 33" descr="为添加图像预留的空占位符。单击占位符，选择要添加的图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83" name="文本占位符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41E560D-D90D-4607-BD9A-7D917091570A}" type="datetime1">
              <a:rPr lang="zh-CN" altLang="en-US" smtClean="0"/>
              <a:pPr/>
              <a:t>2018/9/3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dirty="0"/>
              <a:t>编辑母版文本样式</a:t>
            </a:r>
          </a:p>
          <a:p>
            <a:pPr lvl="1" rtl="0"/>
            <a:r>
              <a:rPr lang="zh-CN" altLang="en-US" dirty="0"/>
              <a:t>第二级</a:t>
            </a:r>
          </a:p>
          <a:p>
            <a:pPr lvl="2" rtl="0"/>
            <a:r>
              <a:rPr lang="zh-CN" altLang="en-US" dirty="0"/>
              <a:t>第三级</a:t>
            </a:r>
          </a:p>
          <a:p>
            <a:pPr lvl="3" rtl="0"/>
            <a:r>
              <a:rPr lang="zh-CN" altLang="en-US" dirty="0"/>
              <a:t>第四级</a:t>
            </a:r>
          </a:p>
          <a:p>
            <a:pPr lvl="4" rtl="0"/>
            <a:r>
              <a:rPr lang="zh-CN" altLang="en-US" dirty="0"/>
              <a:t>第五级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41E560D-D90D-4607-BD9A-7D917091570A}" type="datetime1">
              <a:rPr lang="zh-CN" altLang="en-US" smtClean="0"/>
              <a:pPr/>
              <a:t>2018/9/3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zh-CN" b="1" dirty="0" smtClean="0">
                <a:latin typeface="+mj-lt"/>
                <a:ea typeface="微软雅黑" panose="020B0503020204020204" pitchFamily="34" charset="-122"/>
                <a:sym typeface="Salesforce Sans"/>
              </a:rPr>
              <a:t>Different Villages</a:t>
            </a:r>
            <a:br>
              <a:rPr lang="en-US" altLang="zh-CN" b="1" dirty="0" smtClean="0">
                <a:latin typeface="+mj-lt"/>
                <a:ea typeface="微软雅黑" panose="020B0503020204020204" pitchFamily="34" charset="-122"/>
                <a:sym typeface="Salesforce Sans"/>
              </a:rPr>
            </a:br>
            <a:r>
              <a:rPr lang="zh-CN" altLang="en-US" b="1" dirty="0" smtClean="0">
                <a:latin typeface="华文楷体" pitchFamily="2" charset="-122"/>
                <a:ea typeface="华文楷体" pitchFamily="2" charset="-122"/>
                <a:sym typeface="Salesforce Sans"/>
              </a:rPr>
              <a:t>形形色色的村庄</a:t>
            </a:r>
            <a:endParaRPr lang="zh-CN" altLang="en-US" b="1" dirty="0">
              <a:latin typeface="华文楷体" pitchFamily="2" charset="-122"/>
              <a:ea typeface="华文楷体" pitchFamily="2" charset="-122"/>
              <a:sym typeface="Salesforce San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860" y="4389451"/>
            <a:ext cx="3357622" cy="914400"/>
          </a:xfrm>
        </p:spPr>
        <p:txBody>
          <a:bodyPr rtlCol="0"/>
          <a:lstStyle/>
          <a:p>
            <a:r>
              <a:rPr lang="zh-CN" altLang="en-US" dirty="0" smtClean="0">
                <a:sym typeface="Salesforce Sans"/>
              </a:rPr>
              <a:t>选自</a:t>
            </a:r>
            <a:r>
              <a:rPr lang="en-US" altLang="zh-CN" dirty="0" smtClean="0">
                <a:sym typeface="Salesforce Sans"/>
              </a:rPr>
              <a:t>《</a:t>
            </a:r>
            <a:r>
              <a:rPr lang="zh-CN" altLang="en-US" dirty="0">
                <a:sym typeface="Salesforce Sans"/>
              </a:rPr>
              <a:t>多维阅读第</a:t>
            </a:r>
            <a:r>
              <a:rPr lang="en-US" altLang="zh-CN" dirty="0">
                <a:sym typeface="Salesforce Sans"/>
              </a:rPr>
              <a:t>11</a:t>
            </a:r>
            <a:r>
              <a:rPr lang="zh-CN" altLang="en-US" dirty="0">
                <a:sym typeface="Salesforce Sans"/>
              </a:rPr>
              <a:t>级</a:t>
            </a:r>
            <a:r>
              <a:rPr lang="en-US" altLang="zh-CN" dirty="0" smtClean="0">
                <a:sym typeface="Salesforce Sans"/>
              </a:rPr>
              <a:t>》</a:t>
            </a:r>
            <a:endParaRPr lang="zh-CN" altLang="en-US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458" y="145473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questions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65166" y="5662332"/>
            <a:ext cx="400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The smoke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drifts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away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89" y="2709022"/>
            <a:ext cx="4752975" cy="28384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7741" y="1331221"/>
            <a:ext cx="1007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A Village Far from the Sea—Village houses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654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021" y="176645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questions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5797" y="1845790"/>
            <a:ext cx="540694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7. </a:t>
            </a:r>
            <a:r>
              <a:rPr lang="en-US" altLang="zh-CN" sz="3200" kern="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What words tell you the market is a very important place for this village</a:t>
            </a: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?</a:t>
            </a:r>
            <a:endParaRPr lang="zh-CN" altLang="zh-CN" sz="3200" kern="1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9305" y="1143592"/>
            <a:ext cx="991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A Village Far from the Sea—In the village</a:t>
            </a:r>
            <a:endParaRPr lang="zh-CN" altLang="en-US" sz="36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6199705" y="4106510"/>
            <a:ext cx="45239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buy food and other things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meet people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share news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1" y="1845790"/>
            <a:ext cx="5177085" cy="35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194" y="166255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questions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77446" y="2218165"/>
            <a:ext cx="5000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8. 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Why do you think the old people are important in the village?</a:t>
            </a: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133" y="1153983"/>
            <a:ext cx="1007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A Village Far from the </a:t>
            </a:r>
            <a:r>
              <a:rPr lang="en-US" altLang="zh-CN" sz="3600" b="1" dirty="0"/>
              <a:t>Sea—In the village</a:t>
            </a:r>
            <a:endParaRPr lang="zh-CN" altLang="en-US" sz="36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2184779"/>
            <a:ext cx="5891645" cy="40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9540" y="118858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questions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288" y="1355557"/>
            <a:ext cx="7596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+mj-lt"/>
                <a:ea typeface="宋体" panose="02010600030101010101" pitchFamily="2" charset="-122"/>
              </a:rPr>
              <a:t>A Village High in the </a:t>
            </a:r>
            <a:r>
              <a:rPr lang="en-US" altLang="zh-CN" sz="3600" b="1" dirty="0" smtClean="0">
                <a:latin typeface="+mj-lt"/>
                <a:ea typeface="宋体" panose="02010600030101010101" pitchFamily="2" charset="-122"/>
              </a:rPr>
              <a:t>Mountains</a:t>
            </a:r>
            <a:endParaRPr lang="zh-CN" altLang="en-US" sz="36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553" y="2820247"/>
            <a:ext cx="706455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1. What is different about this village </a:t>
            </a: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from </a:t>
            </a:r>
            <a:r>
              <a:rPr lang="en-US" altLang="zh-CN" sz="3200" kern="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the village in Burkina Faso</a:t>
            </a: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?</a:t>
            </a:r>
            <a:endParaRPr lang="zh-CN" altLang="zh-CN" sz="3200" kern="1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36" y="1002259"/>
            <a:ext cx="4073237" cy="50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413" y="176646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questions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7827" y="1338734"/>
            <a:ext cx="7596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+mj-lt"/>
                <a:ea typeface="宋体" panose="02010600030101010101" pitchFamily="2" charset="-122"/>
              </a:rPr>
              <a:t>A Village High in the </a:t>
            </a:r>
            <a:r>
              <a:rPr lang="en-US" altLang="zh-CN" sz="3600" b="1" dirty="0" smtClean="0">
                <a:latin typeface="+mj-lt"/>
                <a:ea typeface="宋体" panose="02010600030101010101" pitchFamily="2" charset="-122"/>
              </a:rPr>
              <a:t>Mountains</a:t>
            </a:r>
            <a:endParaRPr lang="zh-CN" altLang="en-US" sz="3600" dirty="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7828" y="3067872"/>
            <a:ext cx="72351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2. What two words can you see in </a:t>
            </a:r>
            <a:r>
              <a:rPr lang="en-US" altLang="zh-CN" sz="3200" b="1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icefall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?</a:t>
            </a: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timgsa.baidu.com/timg?image&amp;quality=80&amp;size=b9999_10000&amp;sec=1535382218302&amp;di=a7631dd5c74a460e53d44f1612478dc9&amp;imgtype=0&amp;src=http%3A%2F%2Fwww.globaltimes.cn%2FPortals%2F0%2Fattachment%2F2017%2F2017-01-20%2F0b59309a-73c0-4491-ae75-03202cdec3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1661900"/>
            <a:ext cx="4154905" cy="37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123856" y="4765923"/>
            <a:ext cx="25330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ice+fall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5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9149" y="217116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questions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921" y="1162871"/>
            <a:ext cx="11266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+mj-lt"/>
                <a:ea typeface="宋体" panose="02010600030101010101" pitchFamily="2" charset="-122"/>
              </a:rPr>
              <a:t>A Village High in the </a:t>
            </a:r>
            <a:r>
              <a:rPr lang="en-US" altLang="zh-CN" sz="3600" b="1" dirty="0" smtClean="0">
                <a:latin typeface="+mj-lt"/>
                <a:ea typeface="宋体" panose="02010600030101010101" pitchFamily="2" charset="-122"/>
              </a:rPr>
              <a:t>Mountains—Village houses</a:t>
            </a:r>
            <a:endParaRPr lang="zh-CN" altLang="en-US" sz="3600" dirty="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6920" y="2295186"/>
            <a:ext cx="6149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3. Were there any words you didn’t know the meaning of or how to say?</a:t>
            </a: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27375" y="4494671"/>
            <a:ext cx="2058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Comic Sans MS" panose="030F0702030302020204" pitchFamily="66" charset="0"/>
              </a:rPr>
              <a:t>veranda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https://timgsa.baidu.com/timg?image&amp;quality=80&amp;size=b9999_10000&amp;sec=1535385683844&amp;di=5582a160d69487c4921a05dce9d363a8&amp;imgtype=0&amp;src=http%3A%2F%2Fbig.justeasy.cn%2Feffect%2F201709%2F20170902165403_59aa71abac96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923" y="1903614"/>
            <a:ext cx="3700608" cy="370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630" y="196334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questions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794" y="3356512"/>
            <a:ext cx="6887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4. Why do you think the houses are built on top of each other?</a:t>
            </a: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247" y="1142088"/>
            <a:ext cx="8336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j-lt"/>
                <a:ea typeface="宋体" panose="02010600030101010101" pitchFamily="2" charset="-122"/>
              </a:rPr>
              <a:t>A Village High in the </a:t>
            </a:r>
            <a:r>
              <a:rPr lang="en-US" altLang="zh-CN" sz="3600" b="1" dirty="0" smtClean="0">
                <a:latin typeface="+mj-lt"/>
                <a:ea typeface="宋体" panose="02010600030101010101" pitchFamily="2" charset="-122"/>
              </a:rPr>
              <a:t>Mountains</a:t>
            </a:r>
          </a:p>
          <a:p>
            <a:r>
              <a:rPr lang="en-US" altLang="zh-CN" sz="3600" b="1" dirty="0" smtClean="0">
                <a:latin typeface="+mj-lt"/>
                <a:ea typeface="宋体" panose="02010600030101010101" pitchFamily="2" charset="-122"/>
              </a:rPr>
              <a:t>—Village houses</a:t>
            </a:r>
            <a:endParaRPr lang="zh-CN" altLang="en-US" sz="3600" dirty="0">
              <a:latin typeface="+mj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86" y="1142088"/>
            <a:ext cx="4187688" cy="55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7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021" y="196334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</a:t>
            </a:r>
            <a:r>
              <a:rPr lang="en-US" altLang="zh-CN" dirty="0" smtClean="0">
                <a:latin typeface="Comic Sans MS" panose="030F0702030302020204" pitchFamily="66" charset="0"/>
              </a:rPr>
              <a:t>ns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9944" y="1391471"/>
            <a:ext cx="6599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ea typeface="宋体" panose="02010600030101010101" pitchFamily="2" charset="-122"/>
              </a:rPr>
              <a:t>A Village in the Rain Forest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279149" y="2783599"/>
            <a:ext cx="7709819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1. What </a:t>
            </a:r>
            <a:r>
              <a:rPr lang="en-US" altLang="zh-CN" sz="3200" kern="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is different about this village </a:t>
            </a: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from </a:t>
            </a:r>
            <a:r>
              <a:rPr lang="en-US" altLang="zh-CN" sz="3200" kern="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the village in Burkina Faso</a:t>
            </a: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zh-CN" altLang="zh-CN" sz="3200" kern="1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2. Why is the rain </a:t>
            </a:r>
            <a:r>
              <a:rPr lang="en-US" altLang="zh-CN" sz="32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forest 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important to these people?</a:t>
            </a: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53400" y="934271"/>
            <a:ext cx="4038600" cy="5562600"/>
            <a:chOff x="8201025" y="934271"/>
            <a:chExt cx="4038600" cy="55626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1025" y="934271"/>
              <a:ext cx="1276350" cy="55626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77375" y="934271"/>
              <a:ext cx="2762250" cy="5553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1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977" y="143582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questions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312" y="1941907"/>
            <a:ext cx="111068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1. </a:t>
            </a: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In what ways are </a:t>
            </a:r>
            <a:r>
              <a:rPr lang="en-US" altLang="zh-CN" sz="3200" kern="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these villages in this book </a:t>
            </a: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the </a:t>
            </a:r>
            <a:r>
              <a:rPr lang="en-US" altLang="zh-CN" sz="3200" kern="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same? </a:t>
            </a: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In what ways </a:t>
            </a:r>
            <a:r>
              <a:rPr lang="en-US" altLang="zh-CN" sz="3200" kern="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are </a:t>
            </a: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they different</a:t>
            </a:r>
            <a:r>
              <a:rPr lang="en-US" altLang="zh-CN" sz="3200" kern="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altLang="zh-CN" sz="3200" kern="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2</a:t>
            </a:r>
            <a:r>
              <a:rPr lang="en-US" altLang="zh-CN" sz="3200" kern="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. What do you think you would like about living in a </a:t>
            </a: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 village?</a:t>
            </a:r>
          </a:p>
          <a:p>
            <a:endParaRPr lang="en-US" altLang="zh-CN" sz="32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32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 What can the people share </a:t>
            </a:r>
            <a:r>
              <a:rPr lang="en-US" altLang="zh-CN" sz="32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 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these </a:t>
            </a:r>
            <a:r>
              <a:rPr lang="en-US" altLang="zh-CN" sz="32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villages?</a:t>
            </a: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314" y="1039289"/>
            <a:ext cx="557877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b="1" kern="0" dirty="0">
                <a:ea typeface="宋体" panose="02010600030101010101" pitchFamily="2" charset="-122"/>
                <a:cs typeface="黑体" panose="02010609060101010101" pitchFamily="49" charset="-122"/>
              </a:rPr>
              <a:t>Different but the Same</a:t>
            </a:r>
            <a:endParaRPr lang="zh-CN" altLang="zh-CN" sz="3600" kern="100" dirty="0"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85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79149" y="152738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Group work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3251" y="908513"/>
            <a:ext cx="609012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0" dirty="0" smtClean="0">
                <a:ea typeface="宋体" panose="02010600030101010101" pitchFamily="2" charset="-122"/>
                <a:cs typeface="黑体" panose="02010609060101010101" pitchFamily="49" charset="-122"/>
              </a:rPr>
              <a:t>Complete KWL Chart please.</a:t>
            </a:r>
            <a:endParaRPr lang="zh-CN" altLang="zh-CN" sz="3200" kern="100" dirty="0"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3" y="1660674"/>
            <a:ext cx="7390263" cy="46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55864" y="93518"/>
            <a:ext cx="10058402" cy="845127"/>
          </a:xfrm>
        </p:spPr>
        <p:txBody>
          <a:bodyPr rtlCol="0"/>
          <a:lstStyle/>
          <a:p>
            <a:r>
              <a:rPr lang="en-US" altLang="zh-CN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Look at the cover of the book</a:t>
            </a:r>
            <a:endParaRPr lang="zh-CN" altLang="en-US" dirty="0">
              <a:latin typeface="Comic Sans MS" panose="030F0702030302020204" pitchFamily="66" charset="0"/>
              <a:sym typeface="Salesforce San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49881" y="1537414"/>
            <a:ext cx="77100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What can you see from </a:t>
            </a:r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</a:rPr>
              <a:t>the picture? </a:t>
            </a:r>
            <a:endParaRPr lang="en-US" altLang="zh-CN" sz="2400" dirty="0" smtClean="0"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   Have </a:t>
            </a:r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</a:rPr>
              <a:t>you ever seen </a:t>
            </a:r>
            <a:r>
              <a:rPr lang="en-US" altLang="zh-CN" sz="2400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houses </a:t>
            </a:r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</a:rPr>
              <a:t>like </a:t>
            </a:r>
            <a:r>
              <a:rPr lang="en-US" altLang="zh-CN" sz="2400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these? </a:t>
            </a:r>
          </a:p>
          <a:p>
            <a:r>
              <a:rPr lang="en-US" altLang="zh-CN" sz="2400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    Where did </a:t>
            </a:r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</a:rPr>
              <a:t>you see </a:t>
            </a:r>
            <a:r>
              <a:rPr lang="en-US" altLang="zh-CN" sz="2400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them? </a:t>
            </a:r>
          </a:p>
          <a:p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   What’s </a:t>
            </a:r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</a:rPr>
              <a:t>the name of </a:t>
            </a:r>
            <a:r>
              <a:rPr lang="en-US" altLang="zh-CN" sz="2400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the </a:t>
            </a:r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</a:rPr>
              <a:t>book? </a:t>
            </a:r>
            <a:endParaRPr lang="en-US" altLang="zh-CN" sz="2400" dirty="0" smtClean="0"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endParaRPr lang="zh-CN" altLang="zh-CN" sz="2400" dirty="0"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</a:rPr>
              <a:t>2. What do you know about villages? </a:t>
            </a:r>
            <a:endParaRPr lang="en-US" altLang="zh-CN" sz="2400" dirty="0" smtClean="0"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   What </a:t>
            </a:r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</a:rPr>
              <a:t>do you want to know about villages</a:t>
            </a:r>
            <a:r>
              <a:rPr lang="en-US" altLang="zh-CN" sz="2400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?</a:t>
            </a:r>
          </a:p>
          <a:p>
            <a:endParaRPr lang="en-US" altLang="zh-CN" sz="2400" dirty="0" smtClean="0"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marL="360000" indent="-457200"/>
            <a:r>
              <a:rPr lang="en-US" altLang="zh-CN" sz="2400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3. What is the same </a:t>
            </a:r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</a:rPr>
              <a:t>or different about what the </a:t>
            </a:r>
            <a:r>
              <a:rPr lang="en-US" altLang="zh-CN" sz="240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people who </a:t>
            </a:r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</a:rPr>
              <a:t>live in villages have and what you have? </a:t>
            </a:r>
          </a:p>
          <a:p>
            <a:endParaRPr lang="zh-CN" altLang="zh-CN" sz="2400" dirty="0"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6" y="1246909"/>
            <a:ext cx="3855027" cy="49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8367" y="20782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Group work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3770" y="1683659"/>
            <a:ext cx="4946766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0" dirty="0" smtClean="0">
                <a:ea typeface="宋体" panose="02010600030101010101" pitchFamily="2" charset="-122"/>
                <a:cs typeface="黑体" panose="02010609060101010101" pitchFamily="49" charset="-122"/>
              </a:rPr>
              <a:t>From </a:t>
            </a:r>
            <a:r>
              <a:rPr lang="en-US" altLang="zh-CN" sz="3200" b="1" kern="0" dirty="0">
                <a:ea typeface="宋体" panose="02010600030101010101" pitchFamily="2" charset="-122"/>
                <a:cs typeface="黑体" panose="02010609060101010101" pitchFamily="49" charset="-122"/>
              </a:rPr>
              <a:t>the book you have read, find out the differences and similarities of the villages.</a:t>
            </a:r>
            <a:endParaRPr lang="zh-CN" altLang="zh-CN" sz="3200" kern="100" dirty="0"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36" y="1365652"/>
            <a:ext cx="6567055" cy="47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8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99931" y="184973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Group work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053" y="1037210"/>
            <a:ext cx="1089913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0" dirty="0" smtClean="0">
                <a:ea typeface="宋体" panose="02010600030101010101" pitchFamily="2" charset="-122"/>
                <a:cs typeface="黑体" panose="02010609060101010101" pitchFamily="49" charset="-122"/>
              </a:rPr>
              <a:t>Choose a </a:t>
            </a:r>
            <a:r>
              <a:rPr lang="en-US" altLang="zh-CN" sz="3200" b="1" kern="0" dirty="0">
                <a:ea typeface="宋体" panose="02010600030101010101" pitchFamily="2" charset="-122"/>
                <a:cs typeface="黑体" panose="02010609060101010101" pitchFamily="49" charset="-122"/>
              </a:rPr>
              <a:t>topic </a:t>
            </a:r>
            <a:r>
              <a:rPr lang="en-US" altLang="zh-CN" sz="3200" b="1" kern="0" dirty="0" smtClean="0">
                <a:ea typeface="宋体" panose="02010600030101010101" pitchFamily="2" charset="-122"/>
                <a:cs typeface="黑体" panose="02010609060101010101" pitchFamily="49" charset="-122"/>
              </a:rPr>
              <a:t>and </a:t>
            </a:r>
            <a:r>
              <a:rPr lang="en-US" altLang="zh-CN" sz="3200" b="1" kern="0" dirty="0">
                <a:ea typeface="宋体" panose="02010600030101010101" pitchFamily="2" charset="-122"/>
                <a:cs typeface="黑体" panose="02010609060101010101" pitchFamily="49" charset="-122"/>
              </a:rPr>
              <a:t>talk about it with your partner.</a:t>
            </a:r>
            <a:endParaRPr lang="zh-CN" altLang="zh-CN" sz="3200" kern="100" dirty="0"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0" y="1873393"/>
            <a:ext cx="10058400" cy="42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8367" y="187036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Group work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1684" y="1506864"/>
            <a:ext cx="5169015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0" dirty="0">
                <a:ea typeface="宋体" panose="02010600030101010101" pitchFamily="2" charset="-122"/>
                <a:cs typeface="黑体" panose="02010609060101010101" pitchFamily="49" charset="-122"/>
              </a:rPr>
              <a:t>Find the topic of the report, </a:t>
            </a:r>
            <a:r>
              <a:rPr lang="en-US" altLang="zh-CN" sz="3200" b="1" kern="0" dirty="0" smtClean="0">
                <a:ea typeface="宋体" panose="02010600030101010101" pitchFamily="2" charset="-122"/>
                <a:cs typeface="黑体" panose="02010609060101010101" pitchFamily="49" charset="-122"/>
              </a:rPr>
              <a:t>and make </a:t>
            </a:r>
            <a:r>
              <a:rPr lang="en-US" altLang="zh-CN" sz="3200" b="1" kern="0" dirty="0">
                <a:ea typeface="宋体" panose="02010600030101010101" pitchFamily="2" charset="-122"/>
                <a:cs typeface="黑体" panose="02010609060101010101" pitchFamily="49" charset="-122"/>
              </a:rPr>
              <a:t>a bug graphic like </a:t>
            </a:r>
            <a:r>
              <a:rPr lang="en-US" altLang="zh-CN" sz="3200" b="1" kern="0" dirty="0" smtClean="0">
                <a:ea typeface="宋体" panose="02010600030101010101" pitchFamily="2" charset="-122"/>
                <a:cs typeface="黑体" panose="02010609060101010101" pitchFamily="49" charset="-122"/>
              </a:rPr>
              <a:t>this. Then </a:t>
            </a:r>
            <a:r>
              <a:rPr lang="en-US" altLang="zh-CN" sz="3200" b="1" kern="0" dirty="0">
                <a:ea typeface="宋体" panose="02010600030101010101" pitchFamily="2" charset="-122"/>
                <a:cs typeface="黑体" panose="02010609060101010101" pitchFamily="49" charset="-122"/>
              </a:rPr>
              <a:t>give your partner an oral report about your topic.</a:t>
            </a:r>
            <a:endParaRPr lang="zh-CN" altLang="zh-CN" sz="3200" kern="100" dirty="0"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17" y="1341160"/>
            <a:ext cx="6673483" cy="47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79149" y="228600"/>
            <a:ext cx="10058402" cy="73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600" b="1" dirty="0" smtClean="0">
                <a:latin typeface="Comic Sans MS" panose="030F0702030302020204" pitchFamily="66" charset="0"/>
              </a:rPr>
              <a:t>Discussion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93189" y="1284627"/>
            <a:ext cx="8277726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1. Now </a:t>
            </a:r>
            <a:r>
              <a:rPr lang="en-US" altLang="zh-CN" sz="3200" kern="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could you tell me more about the </a:t>
            </a: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differences </a:t>
            </a:r>
            <a:r>
              <a:rPr lang="en-US" altLang="zh-CN" sz="3200" kern="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between what the </a:t>
            </a: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people who </a:t>
            </a:r>
            <a:r>
              <a:rPr lang="en-US" altLang="zh-CN" sz="3200" kern="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live in villages have and what you have? </a:t>
            </a:r>
            <a:endParaRPr lang="en-US" altLang="zh-CN" sz="3200" kern="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zh-CN" altLang="zh-CN" sz="3200" kern="1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2. Why does the author write the book</a:t>
            </a:r>
            <a:r>
              <a:rPr lang="en-US" altLang="zh-CN" sz="3200" kern="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黑体" panose="02010609060101010101" pitchFamily="49" charset="-122"/>
              </a:rPr>
              <a:t>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zh-CN" altLang="zh-CN" sz="3200" kern="1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3. What do you usually share with the people in your hometown?</a:t>
            </a: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79149" y="321399"/>
            <a:ext cx="10058402" cy="73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600" b="1" dirty="0" smtClean="0">
                <a:latin typeface="Comic Sans MS" panose="030F0702030302020204" pitchFamily="66" charset="0"/>
              </a:rPr>
              <a:t>Homework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31473" y="1173636"/>
            <a:ext cx="48516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 smtClean="0">
                <a:latin typeface="华文行楷" pitchFamily="2" charset="-122"/>
                <a:ea typeface="华文行楷" pitchFamily="2" charset="-122"/>
              </a:rPr>
              <a:t>与</a:t>
            </a:r>
            <a:r>
              <a:rPr lang="zh-CN" altLang="zh-CN" sz="3200" b="1" dirty="0">
                <a:latin typeface="华文行楷" pitchFamily="2" charset="-122"/>
                <a:ea typeface="华文行楷" pitchFamily="2" charset="-122"/>
              </a:rPr>
              <a:t>小组成员合作，制作一幅海报，介绍自己的家乡，包括地理环境、房屋结构、人们的生活方式等。在全班进行展示</a:t>
            </a:r>
            <a:r>
              <a:rPr lang="zh-CN" altLang="zh-CN" sz="3200" b="1" dirty="0" smtClean="0">
                <a:latin typeface="华文行楷" pitchFamily="2" charset="-122"/>
                <a:ea typeface="华文行楷" pitchFamily="2" charset="-122"/>
              </a:rPr>
              <a:t>。</a:t>
            </a:r>
            <a:endParaRPr lang="zh-CN" altLang="zh-CN" sz="32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95554" y="3857489"/>
            <a:ext cx="59049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>
                <a:latin typeface="华文行楷" pitchFamily="2" charset="-122"/>
                <a:ea typeface="华文行楷" pitchFamily="2" charset="-122"/>
              </a:rPr>
              <a:t>课后和小组成员一起利用网络查询资料并展开想象。如果人类到太空或是去其他星球居住，会是什么样子</a:t>
            </a:r>
            <a:r>
              <a:rPr lang="zh-CN" altLang="zh-CN" sz="3200" b="1" dirty="0" smtClean="0">
                <a:latin typeface="华文行楷" pitchFamily="2" charset="-122"/>
                <a:ea typeface="华文行楷" pitchFamily="2" charset="-122"/>
              </a:rPr>
              <a:t>的</a:t>
            </a:r>
            <a:r>
              <a:rPr lang="zh-CN" altLang="en-US" sz="3200" b="1" dirty="0">
                <a:latin typeface="华文行楷" pitchFamily="2" charset="-122"/>
                <a:ea typeface="华文行楷" pitchFamily="2" charset="-122"/>
              </a:rPr>
              <a:t>？</a:t>
            </a:r>
            <a:r>
              <a:rPr lang="zh-CN" altLang="zh-CN" sz="3200" b="1" dirty="0" smtClean="0">
                <a:latin typeface="华文行楷" pitchFamily="2" charset="-122"/>
                <a:ea typeface="华文行楷" pitchFamily="2" charset="-122"/>
              </a:rPr>
              <a:t>在</a:t>
            </a:r>
            <a:r>
              <a:rPr lang="zh-CN" altLang="zh-CN" sz="3200" b="1" dirty="0">
                <a:latin typeface="华文行楷" pitchFamily="2" charset="-122"/>
                <a:ea typeface="华文行楷" pitchFamily="2" charset="-122"/>
              </a:rPr>
              <a:t>全班汇报结果。</a:t>
            </a:r>
            <a:endParaRPr lang="zh-CN" altLang="en-US" sz="3200" b="1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5411" y="144803"/>
            <a:ext cx="3939376" cy="34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91254" y="2683042"/>
            <a:ext cx="5953210" cy="1828800"/>
          </a:xfrm>
        </p:spPr>
        <p:txBody>
          <a:bodyPr rtlCol="0">
            <a:noAutofit/>
          </a:bodyPr>
          <a:lstStyle/>
          <a:p>
            <a:pPr rtl="0"/>
            <a:r>
              <a:rPr lang="en-US" altLang="zh-CN" sz="8800" dirty="0" smtClean="0">
                <a:solidFill>
                  <a:schemeClr val="tx1"/>
                </a:solidFill>
                <a:latin typeface="Comic Sans MS" pitchFamily="66" charset="0"/>
                <a:sym typeface="Salesforce Sans"/>
              </a:rPr>
              <a:t>Thank you!</a:t>
            </a:r>
            <a:endParaRPr lang="zh-CN" altLang="en-US" sz="8800" dirty="0">
              <a:solidFill>
                <a:schemeClr val="tx1"/>
              </a:solidFill>
              <a:latin typeface="Comic Sans MS" pitchFamily="66" charset="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1532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722" y="160101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questions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861" y="2414653"/>
            <a:ext cx="416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What </a:t>
            </a:r>
            <a:r>
              <a:rPr lang="en-US" altLang="zh-CN" sz="3600" dirty="0" smtClean="0"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Is </a:t>
            </a:r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a </a:t>
            </a:r>
            <a:r>
              <a:rPr lang="en-US" altLang="zh-CN" sz="3600" dirty="0" smtClean="0"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Village</a:t>
            </a:r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?</a:t>
            </a:r>
            <a:endParaRPr lang="zh-CN" altLang="en-US" sz="3600" dirty="0"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4650" y="3495808"/>
            <a:ext cx="97470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1. What do you know about a village now?</a:t>
            </a:r>
            <a:endParaRPr lang="en-US" altLang="zh-CN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  <a:p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 </a:t>
            </a:r>
          </a:p>
          <a:p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2. How are they different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from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 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a town or a city?</a:t>
            </a:r>
            <a:endParaRPr lang="en-US" altLang="zh-CN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  <a:p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  <a:p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3. Why do you think people might live in a village?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555" y="183709"/>
            <a:ext cx="4935681" cy="30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008" y="121081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questions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9382" y="1289065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A Village </a:t>
            </a:r>
          </a:p>
          <a:p>
            <a:pPr algn="ctr"/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Far from the Sea</a:t>
            </a:r>
            <a:endParaRPr lang="zh-CN" altLang="en-US" sz="3600" dirty="0"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9382" y="2868326"/>
            <a:ext cx="5886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  <a:ea typeface="微软雅黑" panose="020B0503020204020204" pitchFamily="34" charset="-122"/>
                <a:cs typeface="+mj-cs"/>
              </a:rPr>
              <a:t>1. What information about Burkina Faso do you know from the internet? 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7700210" y="2908918"/>
            <a:ext cx="2027843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754" tIns="246754" rIns="246754" bIns="24675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000" kern="1200" dirty="0" smtClean="0"/>
              <a:t>Burkina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000" dirty="0" smtClean="0"/>
              <a:t>Faso</a:t>
            </a:r>
            <a:endParaRPr lang="zh-CN" altLang="en-US" sz="3000" kern="1200" dirty="0"/>
          </a:p>
        </p:txBody>
      </p:sp>
      <p:sp>
        <p:nvSpPr>
          <p:cNvPr id="9" name="任意多边形 8"/>
          <p:cNvSpPr/>
          <p:nvPr/>
        </p:nvSpPr>
        <p:spPr>
          <a:xfrm rot="16200000">
            <a:off x="8563301" y="2406805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4" rIns="90498" bIns="968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kern="1200"/>
          </a:p>
        </p:txBody>
      </p:sp>
      <p:sp>
        <p:nvSpPr>
          <p:cNvPr id="10" name="任意多边形 9"/>
          <p:cNvSpPr/>
          <p:nvPr/>
        </p:nvSpPr>
        <p:spPr>
          <a:xfrm>
            <a:off x="7594404" y="947262"/>
            <a:ext cx="2146573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754" tIns="246754" rIns="246754" bIns="24675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000" kern="1200" dirty="0" smtClean="0"/>
              <a:t>Weather</a:t>
            </a:r>
            <a:endParaRPr lang="zh-CN" altLang="en-US" sz="3000" kern="1200" dirty="0"/>
          </a:p>
        </p:txBody>
      </p:sp>
      <p:sp>
        <p:nvSpPr>
          <p:cNvPr id="11" name="任意多边形 10"/>
          <p:cNvSpPr/>
          <p:nvPr/>
        </p:nvSpPr>
        <p:spPr>
          <a:xfrm>
            <a:off x="9740977" y="3379096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5" rIns="90498" bIns="968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kern="1200"/>
          </a:p>
        </p:txBody>
      </p:sp>
      <p:sp>
        <p:nvSpPr>
          <p:cNvPr id="12" name="任意多边形 11"/>
          <p:cNvSpPr/>
          <p:nvPr/>
        </p:nvSpPr>
        <p:spPr>
          <a:xfrm>
            <a:off x="10066754" y="2897536"/>
            <a:ext cx="2077119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754" tIns="246754" rIns="246754" bIns="24675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000" kern="1200" dirty="0" smtClean="0"/>
              <a:t>Houses</a:t>
            </a:r>
            <a:endParaRPr lang="zh-CN" altLang="en-US" sz="3000" kern="1200" dirty="0"/>
          </a:p>
        </p:txBody>
      </p:sp>
      <p:sp>
        <p:nvSpPr>
          <p:cNvPr id="13" name="任意多边形 12"/>
          <p:cNvSpPr/>
          <p:nvPr/>
        </p:nvSpPr>
        <p:spPr>
          <a:xfrm rot="5400000">
            <a:off x="8563301" y="4372945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4" rIns="90497" bIns="968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kern="1200"/>
          </a:p>
        </p:txBody>
      </p:sp>
      <p:sp>
        <p:nvSpPr>
          <p:cNvPr id="14" name="任意多边形 13"/>
          <p:cNvSpPr/>
          <p:nvPr/>
        </p:nvSpPr>
        <p:spPr>
          <a:xfrm>
            <a:off x="7714348" y="4870573"/>
            <a:ext cx="2026629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754" tIns="246754" rIns="246754" bIns="24675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7200" kern="1200" dirty="0" smtClean="0"/>
              <a:t>…</a:t>
            </a:r>
            <a:endParaRPr lang="zh-CN" altLang="en-US" sz="7200" kern="1200" dirty="0"/>
          </a:p>
        </p:txBody>
      </p:sp>
      <p:sp>
        <p:nvSpPr>
          <p:cNvPr id="15" name="任意多边形 14"/>
          <p:cNvSpPr/>
          <p:nvPr/>
        </p:nvSpPr>
        <p:spPr>
          <a:xfrm>
            <a:off x="7412687" y="3379095"/>
            <a:ext cx="301661" cy="484426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301660" y="387540"/>
                </a:moveTo>
                <a:lnTo>
                  <a:pt x="150830" y="387540"/>
                </a:lnTo>
                <a:lnTo>
                  <a:pt x="150830" y="484425"/>
                </a:lnTo>
                <a:lnTo>
                  <a:pt x="0" y="242212"/>
                </a:lnTo>
                <a:lnTo>
                  <a:pt x="150830" y="0"/>
                </a:lnTo>
                <a:lnTo>
                  <a:pt x="150830" y="96885"/>
                </a:lnTo>
                <a:lnTo>
                  <a:pt x="301660" y="96885"/>
                </a:lnTo>
                <a:lnTo>
                  <a:pt x="301660" y="38754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8" tIns="96886" rIns="1" bIns="968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kern="1200"/>
          </a:p>
        </p:txBody>
      </p:sp>
      <p:sp>
        <p:nvSpPr>
          <p:cNvPr id="16" name="任意多边形 15"/>
          <p:cNvSpPr/>
          <p:nvPr/>
        </p:nvSpPr>
        <p:spPr>
          <a:xfrm>
            <a:off x="5420248" y="2917415"/>
            <a:ext cx="1989588" cy="1549998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754" tIns="246754" rIns="246754" bIns="24675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600" dirty="0"/>
              <a:t>Location</a:t>
            </a:r>
            <a:endParaRPr lang="zh-CN" altLang="en-US" sz="2600" kern="1200" dirty="0"/>
          </a:p>
        </p:txBody>
      </p:sp>
      <p:sp>
        <p:nvSpPr>
          <p:cNvPr id="21" name="矩形 20"/>
          <p:cNvSpPr/>
          <p:nvPr/>
        </p:nvSpPr>
        <p:spPr>
          <a:xfrm>
            <a:off x="249382" y="4672245"/>
            <a:ext cx="5473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  <a:ea typeface="微软雅黑" panose="020B0503020204020204" pitchFamily="34" charset="-122"/>
                <a:cs typeface="+mj-cs"/>
              </a:rPr>
              <a:t>Why 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  <a:ea typeface="微软雅黑" panose="020B0503020204020204" pitchFamily="34" charset="-122"/>
                <a:cs typeface="+mj-cs"/>
              </a:rPr>
              <a:t>do you think houses here would be made with mud bricks and straw roofs?</a:t>
            </a:r>
          </a:p>
        </p:txBody>
      </p:sp>
    </p:spTree>
    <p:extLst>
      <p:ext uri="{BB962C8B-B14F-4D97-AF65-F5344CB8AC3E}">
        <p14:creationId xmlns:p14="http://schemas.microsoft.com/office/powerpoint/2010/main" val="28054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286" y="135082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questions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2937" y="3117594"/>
            <a:ext cx="60786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Look at the people. How do you think they are feeling? </a:t>
            </a:r>
            <a:endParaRPr lang="en-US" altLang="zh-CN" sz="3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Why 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do you think that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77514" y="1477503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A Village </a:t>
            </a:r>
          </a:p>
          <a:p>
            <a:pPr algn="ctr"/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Far from the Sea</a:t>
            </a:r>
            <a:endParaRPr lang="zh-CN" altLang="en-US" sz="3600" dirty="0"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57" y="1257300"/>
            <a:ext cx="4807615" cy="481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255" y="145473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questions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01" y="3995335"/>
            <a:ext cx="4118815" cy="25058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3915" y="345672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4</a:t>
            </a:r>
            <a:r>
              <a:rPr lang="zh-CN" altLang="en-US" sz="32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Why do you think cotton is very important to these people?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313915" y="1583774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A Village </a:t>
            </a:r>
          </a:p>
          <a:p>
            <a:pPr algn="ctr"/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Far from the Sea</a:t>
            </a:r>
            <a:endParaRPr lang="zh-CN" altLang="en-US" sz="3600" dirty="0"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83" y="71271"/>
            <a:ext cx="4118815" cy="39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503" y="135082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questions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0571" y="3868505"/>
            <a:ext cx="4947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5. How 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do the men know which houses to live in?</a:t>
            </a: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265396" y="141752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A Village </a:t>
            </a:r>
          </a:p>
          <a:p>
            <a:pPr algn="ctr"/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Far from the </a:t>
            </a:r>
            <a:r>
              <a:rPr lang="en-US" altLang="zh-CN" sz="3600" dirty="0" smtClean="0"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Sea—Village </a:t>
            </a:r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houses</a:t>
            </a:r>
            <a:endParaRPr lang="zh-CN" altLang="en-US" sz="3600" dirty="0"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33" y="1214437"/>
            <a:ext cx="61436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7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67" y="145473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questions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5787" y="1289064"/>
            <a:ext cx="1007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A Village Far from the Sea—Village houses</a:t>
            </a:r>
            <a:endParaRPr lang="zh-CN" altLang="en-US" sz="3600" b="1" dirty="0"/>
          </a:p>
        </p:txBody>
      </p:sp>
      <p:sp>
        <p:nvSpPr>
          <p:cNvPr id="6" name="矩形 5"/>
          <p:cNvSpPr/>
          <p:nvPr/>
        </p:nvSpPr>
        <p:spPr>
          <a:xfrm>
            <a:off x="1010653" y="2454442"/>
            <a:ext cx="3202759" cy="1669323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8760" rIns="53205" bIns="108760" numCol="1" spcCol="1270" rtlCol="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/>
          </a:p>
        </p:txBody>
      </p:sp>
      <p:sp>
        <p:nvSpPr>
          <p:cNvPr id="7" name="文本框 6"/>
          <p:cNvSpPr txBox="1"/>
          <p:nvPr/>
        </p:nvSpPr>
        <p:spPr>
          <a:xfrm>
            <a:off x="1728617" y="464190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rectangle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26162" y="4641904"/>
            <a:ext cx="3174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rectangular house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10" y="2064295"/>
            <a:ext cx="3872193" cy="25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631" y="124691"/>
            <a:ext cx="10058402" cy="737937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Read and answer the questions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1080" y="3363981"/>
            <a:ext cx="59971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6. Where 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do the people cook? </a:t>
            </a:r>
            <a:endParaRPr lang="en-US" altLang="zh-CN" sz="32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32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Why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? </a:t>
            </a: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80" y="1417368"/>
            <a:ext cx="1007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A Village Far from the Sea—Village houses</a:t>
            </a:r>
            <a:endParaRPr lang="zh-CN" altLang="en-US" sz="36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9" y="2171700"/>
            <a:ext cx="5735781" cy="40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然插图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0" tIns="108760" rIns="53205" bIns="108760" numCol="1" spcCol="1270" anchor="ctr" anchorCtr="0">
        <a:noAutofit/>
      </a:bodyPr>
      <a:lstStyle>
        <a:defPPr algn="ctr" defTabSz="666750">
          <a:lnSpc>
            <a:spcPct val="90000"/>
          </a:lnSpc>
          <a:spcBef>
            <a:spcPct val="0"/>
          </a:spcBef>
          <a:spcAft>
            <a:spcPct val="35000"/>
          </a:spcAft>
          <a:defRPr sz="1500" kern="1200"/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2">
            <a:hueOff val="0"/>
            <a:satOff val="0"/>
            <a:lumOff val="0"/>
            <a:alphaOff val="0"/>
          </a:schemeClr>
        </a:fillRef>
        <a:effectRef idx="0">
          <a:schemeClr val="accent2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9532628_TF03431377" id="{F905887C-0BAF-4072-9E9C-D973DFA3C32B}" vid="{BADEEABA-7C18-415B-9EF8-856F7990EB74}"/>
    </a:ext>
  </a:extLst>
</a:theme>
</file>

<file path=ppt/theme/theme2.xml><?xml version="1.0" encoding="utf-8"?>
<a:theme xmlns:a="http://schemas.openxmlformats.org/drawingml/2006/main" name="办公室主题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办公室主题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自然演示，插画式风景设计方案（宽屏）</Template>
  <TotalTime>1149</TotalTime>
  <Words>817</Words>
  <Application>Microsoft Office PowerPoint</Application>
  <PresentationFormat>自定义</PresentationFormat>
  <Paragraphs>136</Paragraphs>
  <Slides>25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自然插图 16x9</vt:lpstr>
      <vt:lpstr>Different Villages 形形色色的村庄</vt:lpstr>
      <vt:lpstr>Look at the cover of the book</vt:lpstr>
      <vt:lpstr>Read and answer the questions</vt:lpstr>
      <vt:lpstr>Read and answer the questions</vt:lpstr>
      <vt:lpstr>Read and answer the questions</vt:lpstr>
      <vt:lpstr>Read and answer the questions</vt:lpstr>
      <vt:lpstr>Read and answer the questions</vt:lpstr>
      <vt:lpstr>Read and answer the questions</vt:lpstr>
      <vt:lpstr>Read and answer the questions</vt:lpstr>
      <vt:lpstr>Read and answer the questions</vt:lpstr>
      <vt:lpstr>Read and answer the questions</vt:lpstr>
      <vt:lpstr>Read and answer the questions</vt:lpstr>
      <vt:lpstr>Read and answer the questions</vt:lpstr>
      <vt:lpstr>Read and answer the questions</vt:lpstr>
      <vt:lpstr>Read and answer the questions</vt:lpstr>
      <vt:lpstr>Read and answer the questions</vt:lpstr>
      <vt:lpstr>Read and answer the questions</vt:lpstr>
      <vt:lpstr>Read and answer the questions</vt:lpstr>
      <vt:lpstr>Group work</vt:lpstr>
      <vt:lpstr>Group work</vt:lpstr>
      <vt:lpstr>Group work</vt:lpstr>
      <vt:lpstr>Group work</vt:lpstr>
      <vt:lpstr>PowerPoint 演示文稿</vt:lpstr>
      <vt:lpstr>PowerPoint 演示文稿</vt:lpstr>
      <vt:lpstr>Thank you!</vt:lpstr>
    </vt:vector>
  </TitlesOfParts>
  <Company>www.jujumao.org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标题布局</dc:title>
  <dc:creator>jujumao</dc:creator>
  <cp:lastModifiedBy>fltrp</cp:lastModifiedBy>
  <cp:revision>105</cp:revision>
  <dcterms:created xsi:type="dcterms:W3CDTF">2018-08-27T00:51:53Z</dcterms:created>
  <dcterms:modified xsi:type="dcterms:W3CDTF">2018-09-03T06:16:28Z</dcterms:modified>
</cp:coreProperties>
</file>