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2" r:id="rId2"/>
    <p:sldId id="257" r:id="rId3"/>
    <p:sldId id="306" r:id="rId4"/>
    <p:sldId id="303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99" r:id="rId14"/>
    <p:sldId id="274" r:id="rId15"/>
    <p:sldId id="300" r:id="rId16"/>
    <p:sldId id="304" r:id="rId17"/>
    <p:sldId id="305" r:id="rId18"/>
    <p:sldId id="30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00" autoAdjust="0"/>
  </p:normalViewPr>
  <p:slideViewPr>
    <p:cSldViewPr snapToGrid="0">
      <p:cViewPr varScale="1">
        <p:scale>
          <a:sx n="80" d="100"/>
          <a:sy n="80" d="100"/>
        </p:scale>
        <p:origin x="-782" y="-82"/>
      </p:cViewPr>
      <p:guideLst>
        <p:guide orient="horz" pos="2160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D29C-D7AC-4ED7-91A8-AA81DDC71782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839B2-4FBD-401B-87A6-0D88793F73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1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样书封面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16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图片来源：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www.baidu.com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6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学案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3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2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学案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55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学案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09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图片来源：</a:t>
            </a:r>
            <a:endParaRPr lang="en-US" altLang="zh-CN" dirty="0"/>
          </a:p>
          <a:p>
            <a:r>
              <a:rPr lang="en-US" altLang="zh-CN" dirty="0"/>
              <a:t>www.baidu.com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39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图片来源：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www.baidu.com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0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98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3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031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39B2-4FBD-401B-87A6-0D88793F73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65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3ED4-149A-41F6-820F-2AE4386BDB48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728E7-0344-40EA-BABB-65BF318B8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252396" y="1554933"/>
            <a:ext cx="9144000" cy="2387600"/>
          </a:xfrm>
        </p:spPr>
        <p:txBody>
          <a:bodyPr rtlCol="0"/>
          <a:lstStyle/>
          <a:p>
            <a:r>
              <a:rPr lang="en-US" altLang="zh-CN" sz="7200" b="1" dirty="0"/>
              <a:t>Word Pictures</a:t>
            </a:r>
            <a:br>
              <a:rPr lang="en-US" altLang="zh-CN" sz="7200" b="1" dirty="0"/>
            </a:br>
            <a:r>
              <a:rPr lang="zh-CN" altLang="en-US" b="1" dirty="0"/>
              <a:t>身临其境</a:t>
            </a:r>
            <a:endParaRPr lang="zh-CN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26251E-74AB-4574-816F-5FDAF10B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139" y="4895546"/>
            <a:ext cx="4537075" cy="5847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+mj-lt"/>
                <a:ea typeface="+mj-ea"/>
                <a:cs typeface="+mj-cs"/>
              </a:rPr>
              <a:t>选自</a:t>
            </a:r>
            <a:r>
              <a:rPr lang="en-US" altLang="zh-CN" b="1" dirty="0">
                <a:latin typeface="+mj-lt"/>
                <a:ea typeface="+mj-ea"/>
                <a:cs typeface="+mj-cs"/>
              </a:rPr>
              <a:t>《</a:t>
            </a:r>
            <a:r>
              <a:rPr lang="zh-CN" altLang="en-US" b="1" dirty="0">
                <a:latin typeface="+mj-lt"/>
                <a:ea typeface="+mj-ea"/>
                <a:cs typeface="+mj-cs"/>
              </a:rPr>
              <a:t>多维阅读第</a:t>
            </a:r>
            <a:r>
              <a:rPr lang="en-US" altLang="zh-CN" b="1" dirty="0">
                <a:latin typeface="+mj-lt"/>
                <a:ea typeface="+mj-ea"/>
                <a:cs typeface="+mj-cs"/>
              </a:rPr>
              <a:t>11</a:t>
            </a:r>
            <a:r>
              <a:rPr lang="zh-CN" altLang="en-US" b="1" dirty="0">
                <a:latin typeface="+mj-lt"/>
                <a:ea typeface="+mj-ea"/>
                <a:cs typeface="+mj-cs"/>
              </a:rPr>
              <a:t>级</a:t>
            </a:r>
            <a:r>
              <a:rPr lang="en-US" altLang="zh-CN" b="1" dirty="0">
                <a:latin typeface="+mj-lt"/>
                <a:ea typeface="+mj-ea"/>
                <a:cs typeface="+mj-cs"/>
              </a:rPr>
              <a:t>》</a:t>
            </a:r>
            <a:endParaRPr lang="zh-CN" altLang="en-US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4371" y="1418694"/>
            <a:ext cx="6668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 (Deep under the sea)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know it is very quiet under the water? Find the words that tell you.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other words might you use to describe the squid’s eye?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the fish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disappear?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could you describe what might happen next?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1530" y="277868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ACFCE29-AB89-4985-BBC6-DD325B91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16" y="1838526"/>
            <a:ext cx="4601183" cy="329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72834" y="1413510"/>
            <a:ext cx="64992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 (In a busy city street)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could you describe these buildings?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being in a big city? Why? Why not?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it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“Only a small patch of blue sky can be seen like a lid over them”?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都市2.jpg"/>
          <p:cNvPicPr>
            <a:picLocks noChangeAspect="1"/>
          </p:cNvPicPr>
          <p:nvPr/>
        </p:nvPicPr>
        <p:blipFill>
          <a:blip r:embed="rId3" cstate="print"/>
          <a:srcRect b="7569"/>
          <a:stretch>
            <a:fillRect/>
          </a:stretch>
        </p:blipFill>
        <p:spPr>
          <a:xfrm>
            <a:off x="578224" y="1598379"/>
            <a:ext cx="3940959" cy="42221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189" y="277868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8161" y="1332020"/>
            <a:ext cx="66979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 (High up in the sky)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this description might be about? Why do you think that?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words describe what the skydiver does?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words describe the feelings?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the skydiver is both scared and excited?</a:t>
            </a:r>
          </a:p>
        </p:txBody>
      </p:sp>
      <p:pic>
        <p:nvPicPr>
          <p:cNvPr id="8" name="图片 7" descr="跳伞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1452" y="1716596"/>
            <a:ext cx="4167731" cy="3035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165" y="264421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550" y="469900"/>
            <a:ext cx="1062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200" b="1" dirty="0" smtClean="0">
                <a:latin typeface="Comic Sans MS" panose="030F0702030302020204" pitchFamily="66" charset="0"/>
                <a:sym typeface="+mn-ea"/>
              </a:rPr>
              <a:t>4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latin typeface="Comic Sans MS" panose="030F0702030302020204" pitchFamily="66" charset="0"/>
              </a:rPr>
              <a:t>Fill in the chart according to the book.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9" y="1712068"/>
            <a:ext cx="11235447" cy="360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6459" y="201303"/>
            <a:ext cx="11079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Activity </a:t>
            </a:r>
            <a:r>
              <a:rPr lang="en-US" altLang="zh-CN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5 </a:t>
            </a:r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Choose a topic to talk about it with your partner.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68" y="1624426"/>
            <a:ext cx="8498840" cy="414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3003"/>
            <a:ext cx="12192001" cy="1138336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Activity </a:t>
            </a:r>
            <a:r>
              <a:rPr lang="en-US" altLang="zh-CN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6</a:t>
            </a:r>
            <a:r>
              <a:rPr lang="zh-CN" altLang="en-US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zh-CN" alt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ake a </a:t>
            </a:r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mountain </a:t>
            </a:r>
            <a:r>
              <a:rPr lang="zh-CN" alt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graphic </a:t>
            </a:r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  <a:r>
              <a:rPr lang="zh-CN" alt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write a report</a:t>
            </a:r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3315" y="1558993"/>
            <a:ext cx="8739505" cy="417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45627"/>
            <a:ext cx="11926111" cy="1048871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7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600" b="1" dirty="0">
                <a:latin typeface="Comic Sans MS" panose="030F0702030302020204" pitchFamily="66" charset="0"/>
              </a:rPr>
              <a:t>Think</a:t>
            </a:r>
            <a:r>
              <a:rPr lang="zh-CN" altLang="en-US" sz="3600" b="1" dirty="0">
                <a:latin typeface="Comic Sans MS" panose="030F0702030302020204" pitchFamily="66" charset="0"/>
              </a:rPr>
              <a:t> </a:t>
            </a:r>
            <a:r>
              <a:rPr lang="en-US" altLang="zh-CN" sz="3600" b="1" dirty="0">
                <a:latin typeface="Comic Sans MS" panose="030F0702030302020204" pitchFamily="66" charset="0"/>
              </a:rPr>
              <a:t>deeply and answer the questions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6306" y="2013884"/>
            <a:ext cx="10700425" cy="330714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author write the book?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feel and what do you get after reading?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words to paint a picture for the reader?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023" y="188257"/>
            <a:ext cx="7086601" cy="1048871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</a:rPr>
              <a:t>8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600" b="1" dirty="0">
                <a:latin typeface="Comic Sans MS" panose="030F0702030302020204" pitchFamily="66" charset="0"/>
              </a:rPr>
              <a:t>Homework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5217" y="1712068"/>
            <a:ext cx="9990306" cy="35311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poster and use words to paint a picture for it, and make a report if you like.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a picture for your mountain graphic.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10130" y="2159000"/>
            <a:ext cx="7571105" cy="1861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en-US" altLang="zh-CN" sz="115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04511" y="1617228"/>
            <a:ext cx="6737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 about? </a:t>
            </a:r>
            <a:endParaRPr lang="en-US" altLang="zh-C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What’s the title of the book? </a:t>
            </a:r>
            <a:endParaRPr lang="en-US" altLang="zh-C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 you know anything about   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“Word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Pictures” ?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920" y="364490"/>
            <a:ext cx="1135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Activity </a:t>
            </a:r>
            <a:r>
              <a:rPr lang="en-US" altLang="zh-CN" sz="32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 </a:t>
            </a:r>
            <a:r>
              <a:rPr lang="en-US" altLang="zh-CN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Look at the cover of the book and answer.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BE5AEC1-854F-4E17-891F-A35096DE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" y="1330368"/>
            <a:ext cx="3920248" cy="516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274C76F-7BFB-4310-AAC9-CFCDB167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8B24C48-D6DC-4390-8D93-0D45DCAE23E7}"/>
              </a:ext>
            </a:extLst>
          </p:cNvPr>
          <p:cNvSpPr txBox="1"/>
          <p:nvPr/>
        </p:nvSpPr>
        <p:spPr>
          <a:xfrm>
            <a:off x="14605" y="-31750"/>
            <a:ext cx="826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Watch and say.</a:t>
            </a:r>
          </a:p>
        </p:txBody>
      </p:sp>
      <p:pic>
        <p:nvPicPr>
          <p:cNvPr id="8" name="内容占位符 4">
            <a:extLst>
              <a:ext uri="{FF2B5EF4-FFF2-40B4-BE49-F238E27FC236}">
                <a16:creationId xmlns="" xmlns:a16="http://schemas.microsoft.com/office/drawing/2014/main" id="{017DF3DE-BB1A-49F6-8C88-CF53B3F9A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5" y="3689985"/>
            <a:ext cx="2414270" cy="2448560"/>
          </a:xfrm>
          <a:prstGeom prst="rect">
            <a:avLst/>
          </a:prstGeom>
        </p:spPr>
      </p:pic>
      <p:pic>
        <p:nvPicPr>
          <p:cNvPr id="9" name="内容占位符 6">
            <a:extLst>
              <a:ext uri="{FF2B5EF4-FFF2-40B4-BE49-F238E27FC236}">
                <a16:creationId xmlns="" xmlns:a16="http://schemas.microsoft.com/office/drawing/2014/main" id="{73BCD4FB-2615-48C8-9DEE-34D501F845DD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694493"/>
            <a:ext cx="2484120" cy="2451494"/>
          </a:xfrm>
          <a:prstGeom prst="rect">
            <a:avLst/>
          </a:prstGeom>
        </p:spPr>
      </p:pic>
      <p:pic>
        <p:nvPicPr>
          <p:cNvPr id="10" name="内容占位符 3">
            <a:extLst>
              <a:ext uri="{FF2B5EF4-FFF2-40B4-BE49-F238E27FC236}">
                <a16:creationId xmlns="" xmlns:a16="http://schemas.microsoft.com/office/drawing/2014/main" id="{3EC015DE-721B-4C66-9FC7-7D3DB9599AF7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652780"/>
            <a:ext cx="2924176" cy="24932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9E942ED-CB03-4B82-B3DA-771391D40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10" y="3710305"/>
            <a:ext cx="2816860" cy="2448560"/>
          </a:xfrm>
          <a:prstGeom prst="rect">
            <a:avLst/>
          </a:prstGeom>
        </p:spPr>
      </p:pic>
      <p:pic>
        <p:nvPicPr>
          <p:cNvPr id="12" name="内容占位符 3">
            <a:extLst>
              <a:ext uri="{FF2B5EF4-FFF2-40B4-BE49-F238E27FC236}">
                <a16:creationId xmlns="" xmlns:a16="http://schemas.microsoft.com/office/drawing/2014/main" id="{4397358A-F766-467E-BBA9-E47475743896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11" y="668413"/>
            <a:ext cx="2830975" cy="24177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336A330-A141-48F3-BA08-1DE3BBD68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40" y="3710305"/>
            <a:ext cx="2931795" cy="2493010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="" xmlns:a16="http://schemas.microsoft.com/office/drawing/2014/main" id="{3203DC30-B5F5-4158-B8F1-23A8F0702216}"/>
              </a:ext>
            </a:extLst>
          </p:cNvPr>
          <p:cNvPicPr>
            <a:picLocks noGrp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40" y="668413"/>
            <a:ext cx="2705100" cy="24177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84A6AEE-7102-4355-BC31-488768764D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80" y="3732530"/>
            <a:ext cx="2705735" cy="247078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D2790B7-AD97-4088-B50B-015891F93E7B}"/>
              </a:ext>
            </a:extLst>
          </p:cNvPr>
          <p:cNvSpPr txBox="1"/>
          <p:nvPr/>
        </p:nvSpPr>
        <p:spPr>
          <a:xfrm>
            <a:off x="742950" y="3210560"/>
            <a:ext cx="248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cave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23F38102-2A68-4F8C-A814-A219344659CF}"/>
              </a:ext>
            </a:extLst>
          </p:cNvPr>
          <p:cNvSpPr txBox="1"/>
          <p:nvPr/>
        </p:nvSpPr>
        <p:spPr>
          <a:xfrm>
            <a:off x="742950" y="6181090"/>
            <a:ext cx="248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storm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1A78D517-4B56-46F4-BC60-46704987E978}"/>
              </a:ext>
            </a:extLst>
          </p:cNvPr>
          <p:cNvSpPr txBox="1"/>
          <p:nvPr/>
        </p:nvSpPr>
        <p:spPr>
          <a:xfrm>
            <a:off x="3559810" y="3230245"/>
            <a:ext cx="248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surfboard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7E59A55-4F42-47AB-846E-1453C985E47D}"/>
              </a:ext>
            </a:extLst>
          </p:cNvPr>
          <p:cNvSpPr txBox="1"/>
          <p:nvPr/>
        </p:nvSpPr>
        <p:spPr>
          <a:xfrm>
            <a:off x="3340099" y="6259448"/>
            <a:ext cx="281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up on a mountain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9063BD2D-27FB-4F5F-8CA1-B79BCC607DAD}"/>
              </a:ext>
            </a:extLst>
          </p:cNvPr>
          <p:cNvSpPr txBox="1"/>
          <p:nvPr/>
        </p:nvSpPr>
        <p:spPr>
          <a:xfrm>
            <a:off x="6551295" y="3168015"/>
            <a:ext cx="2707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rain forest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5C7EB7D-1886-4E9D-A2A9-0E03852D7A29}"/>
              </a:ext>
            </a:extLst>
          </p:cNvPr>
          <p:cNvSpPr txBox="1"/>
          <p:nvPr/>
        </p:nvSpPr>
        <p:spPr>
          <a:xfrm>
            <a:off x="6348019" y="6203315"/>
            <a:ext cx="2966161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under the sea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615B6CB-5B22-43FE-9871-7DDB16D41EC1}"/>
              </a:ext>
            </a:extLst>
          </p:cNvPr>
          <p:cNvSpPr txBox="1"/>
          <p:nvPr/>
        </p:nvSpPr>
        <p:spPr>
          <a:xfrm>
            <a:off x="9480550" y="3168015"/>
            <a:ext cx="27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busy city street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44B864E7-610D-4649-A36F-728928FB03D2}"/>
              </a:ext>
            </a:extLst>
          </p:cNvPr>
          <p:cNvSpPr txBox="1"/>
          <p:nvPr/>
        </p:nvSpPr>
        <p:spPr>
          <a:xfrm>
            <a:off x="9480550" y="6181090"/>
            <a:ext cx="220218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sky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C963B7DC-B057-4720-B170-7C2487B6C1EB}"/>
              </a:ext>
            </a:extLst>
          </p:cNvPr>
          <p:cNvSpPr/>
          <p:nvPr/>
        </p:nvSpPr>
        <p:spPr>
          <a:xfrm>
            <a:off x="716915" y="668413"/>
            <a:ext cx="2483485" cy="605687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F579402A-AF13-44C6-A228-3DE568627AE7}"/>
              </a:ext>
            </a:extLst>
          </p:cNvPr>
          <p:cNvSpPr/>
          <p:nvPr/>
        </p:nvSpPr>
        <p:spPr>
          <a:xfrm>
            <a:off x="3336943" y="642732"/>
            <a:ext cx="2861292" cy="60603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614AE1E2-8561-4CB4-8BBE-C4656183D3A5}"/>
              </a:ext>
            </a:extLst>
          </p:cNvPr>
          <p:cNvSpPr/>
          <p:nvPr/>
        </p:nvSpPr>
        <p:spPr>
          <a:xfrm>
            <a:off x="6363895" y="620507"/>
            <a:ext cx="2842970" cy="60603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10FE7BC-B113-489F-B8DC-23D492DA13AD}"/>
              </a:ext>
            </a:extLst>
          </p:cNvPr>
          <p:cNvSpPr/>
          <p:nvPr/>
        </p:nvSpPr>
        <p:spPr>
          <a:xfrm>
            <a:off x="9401100" y="620507"/>
            <a:ext cx="2668980" cy="60603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368" y="960135"/>
            <a:ext cx="10515600" cy="83007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 with the teacher.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1595" y="1889798"/>
            <a:ext cx="6347011" cy="4521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dirty="0"/>
              <a:t>1. Think about “Where am I? Have I ever been to these places? What can I say about it?” </a:t>
            </a:r>
            <a:endParaRPr lang="zh-CN" altLang="zh-CN" sz="4000" dirty="0"/>
          </a:p>
          <a:p>
            <a:pPr marL="0" indent="0">
              <a:buNone/>
            </a:pPr>
            <a:r>
              <a:rPr lang="en-US" altLang="zh-CN" sz="4000" dirty="0"/>
              <a:t>2. Describe it to your partner and listen to his/her description.</a:t>
            </a:r>
            <a:endParaRPr lang="zh-CN" altLang="zh-CN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/>
        </p:blipFill>
        <p:spPr>
          <a:xfrm>
            <a:off x="7072008" y="2070848"/>
            <a:ext cx="4882443" cy="28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22910" y="1290112"/>
            <a:ext cx="6979391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the cave)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know about a cave?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been in a cave? How would you describe what it was like?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words (adjectives) describe the cave?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words describe a sound?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words (verbs) describe how this man is moving?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2323" y="291316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8AD057E-B64A-4520-890D-85FC76AAD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550" y="2116778"/>
            <a:ext cx="4647425" cy="3177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632563"/>
            <a:ext cx="3752178" cy="44589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60010" y="1438761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 (In the storm)</a:t>
            </a:r>
            <a:endParaRPr lang="zh-CN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been in a storm? How would you describe it? What did you see, hear and feel?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words are used to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 the cloud?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picture did you get in your head when you read “The wind howls like a lone wolf”? Draw it.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words helped you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most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picture in your head? Why?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5089" y="331656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65572"/>
            <a:ext cx="3659019" cy="41643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63440" y="1434465"/>
            <a:ext cx="71362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 (On a surfboard)</a:t>
            </a:r>
            <a:endParaRPr lang="zh-CN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about this person?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might you feel if you were this person?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words are used to describe the waves?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descriptions gave you a picture in your head?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 what the boy might do after the wave has left him on the sand?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2324" y="304763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56200" y="1535430"/>
            <a:ext cx="6760183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 (High up on a mountain)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this person?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been high up on a mountain?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see/feel/hear?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the river would look like a thin ribbon?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165" y="264421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6"/>
          <a:stretch/>
        </p:blipFill>
        <p:spPr>
          <a:xfrm>
            <a:off x="653738" y="1749787"/>
            <a:ext cx="4151726" cy="395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2553" y="1550504"/>
            <a:ext cx="69437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am I? (In the rain forest)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words describe the rain forest? What words describe the trees? What other words could you use to describe the trees?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picture did you get in your head when you read about the roots? Draw it.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this is a good description of roots? Why?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else could you compare the roots with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295" y="277868"/>
            <a:ext cx="666256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latin typeface="Comic Sans MS" panose="030F0702030302020204" pitchFamily="66" charset="0"/>
              </a:rPr>
              <a:t>Activity </a:t>
            </a:r>
            <a:r>
              <a:rPr lang="en-US" altLang="zh-CN" sz="3600" b="1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3600" b="1" dirty="0">
                <a:latin typeface="Comic Sans MS" panose="030F0702030302020204" pitchFamily="66" charset="0"/>
                <a:cs typeface="Times New Roman" panose="02020603050405020304" pitchFamily="18" charset="0"/>
                <a:sym typeface="+mn-ea"/>
              </a:rPr>
              <a:t>Read and answer.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5"/>
          <a:stretch/>
        </p:blipFill>
        <p:spPr>
          <a:xfrm>
            <a:off x="7626486" y="1531413"/>
            <a:ext cx="4095344" cy="379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817</Words>
  <Application>Microsoft Office PowerPoint</Application>
  <PresentationFormat>自定义</PresentationFormat>
  <Paragraphs>105</Paragraphs>
  <Slides>18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Word Pictures 身临其境</vt:lpstr>
      <vt:lpstr>PowerPoint 演示文稿</vt:lpstr>
      <vt:lpstr>PowerPoint 演示文稿</vt:lpstr>
      <vt:lpstr>Students brainstorm with the teacher.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Activity 6 Make a mountain graphic and write a report.</vt:lpstr>
      <vt:lpstr>Activity 7 Think deeply and answer the questions.</vt:lpstr>
      <vt:lpstr>Activity 8 Homework.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Xuezhen</dc:creator>
  <cp:lastModifiedBy>fltrp</cp:lastModifiedBy>
  <cp:revision>144</cp:revision>
  <dcterms:created xsi:type="dcterms:W3CDTF">2018-09-18T03:21:00Z</dcterms:created>
  <dcterms:modified xsi:type="dcterms:W3CDTF">2019-01-17T00:16:09Z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