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8" r:id="rId5"/>
    <p:sldId id="284" r:id="rId6"/>
    <p:sldId id="259" r:id="rId7"/>
    <p:sldId id="286" r:id="rId8"/>
    <p:sldId id="260" r:id="rId9"/>
    <p:sldId id="287" r:id="rId10"/>
    <p:sldId id="261" r:id="rId11"/>
    <p:sldId id="288" r:id="rId12"/>
    <p:sldId id="262" r:id="rId13"/>
    <p:sldId id="289" r:id="rId14"/>
    <p:sldId id="263" r:id="rId15"/>
    <p:sldId id="290" r:id="rId16"/>
    <p:sldId id="264" r:id="rId17"/>
    <p:sldId id="291" r:id="rId18"/>
    <p:sldId id="265" r:id="rId19"/>
    <p:sldId id="292" r:id="rId20"/>
    <p:sldId id="293" r:id="rId21"/>
    <p:sldId id="270" r:id="rId22"/>
    <p:sldId id="271" r:id="rId23"/>
    <p:sldId id="272" r:id="rId24"/>
    <p:sldId id="273" r:id="rId25"/>
    <p:sldId id="276" r:id="rId26"/>
    <p:sldId id="274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8"/>
    <p:restoredTop sz="84561" autoAdjust="0"/>
  </p:normalViewPr>
  <p:slideViewPr>
    <p:cSldViewPr snapToGrid="0" snapToObjects="1">
      <p:cViewPr varScale="1">
        <p:scale>
          <a:sx n="73" d="100"/>
          <a:sy n="73" d="100"/>
        </p:scale>
        <p:origin x="-73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075F2-A8FA-6547-9801-987CB8BBA1D3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8158C-BA3A-FA4B-905D-92CB90B7B1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773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722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kumimoji="1" lang="en-US" altLang="zh-CN" dirty="0" smtClean="0"/>
              <a:t>Mr. Nelson’s smile is as wide as the</a:t>
            </a:r>
            <a:r>
              <a:rPr kumimoji="1" lang="en-US" altLang="zh-CN" baseline="0" dirty="0" smtClean="0"/>
              <a:t> Mississippi River.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5399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kumimoji="1" lang="en-US" altLang="zh-CN" baseline="0" dirty="0" smtClean="0"/>
              <a:t>Walking</a:t>
            </a:r>
          </a:p>
          <a:p>
            <a:pPr marL="228600" indent="-228600">
              <a:buAutoNum type="arabicPeriod"/>
            </a:pPr>
            <a:r>
              <a:rPr kumimoji="1" lang="en-US" altLang="zh-CN" baseline="0" dirty="0" smtClean="0"/>
              <a:t>Boat</a:t>
            </a:r>
          </a:p>
          <a:p>
            <a:r>
              <a:rPr kumimoji="1" lang="en-US" altLang="zh-CN" baseline="0" dirty="0" smtClean="0"/>
              <a:t>3. She has enough hats to sink a cargo boat.</a:t>
            </a:r>
          </a:p>
          <a:p>
            <a:r>
              <a:rPr kumimoji="1" lang="en-US" altLang="zh-CN" baseline="0" dirty="0" smtClean="0"/>
              <a:t>4. Because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even lots of hats cannot sink a cargo boat.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9494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1.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His eyebrows go up and down like a wave.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He wants to keep his brain working all the time.</a:t>
            </a:r>
            <a:endParaRPr kumimoji="0" lang="zh-CN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3960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zh-CN" dirty="0" smtClean="0"/>
              <a:t>Thin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zh-CN" dirty="0" smtClean="0"/>
              <a:t>Fantastic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zh-CN" dirty="0" smtClean="0"/>
              <a:t>Whenever you see her, she looks as if she has just walked out of a magazine of film stars.  Because the sentence stretches what is true.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zh-CN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6834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kumimoji="1" lang="en-US" altLang="zh-CN" baseline="0" dirty="0" smtClean="0"/>
              <a:t>Famous</a:t>
            </a:r>
          </a:p>
          <a:p>
            <a:pPr marL="228600" indent="-228600">
              <a:buAutoNum type="arabicPeriod"/>
            </a:pPr>
            <a:r>
              <a:rPr kumimoji="1" lang="en-US" altLang="zh-CN" dirty="0" err="1" smtClean="0"/>
              <a:t>Mrs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Maka</a:t>
            </a:r>
            <a:r>
              <a:rPr kumimoji="1" lang="en-US" altLang="zh-CN" dirty="0" smtClean="0"/>
              <a:t> loves her hometown very much and doesn’t want to leave it at all.</a:t>
            </a:r>
            <a:endParaRPr kumimoji="1" lang="zh-CN" altLang="en-US" dirty="0" smtClean="0"/>
          </a:p>
          <a:p>
            <a:pPr marL="228600" indent="-228600">
              <a:buAutoNum type="arabicPeriod"/>
            </a:pP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232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Shining stars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7888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kumimoji="1" lang="en-US" altLang="zh-CN" dirty="0" smtClean="0"/>
              <a:t>Cleverest/</a:t>
            </a:r>
            <a:r>
              <a:rPr kumimoji="1" lang="en-US" altLang="zh-CN" baseline="0" dirty="0" smtClean="0"/>
              <a:t> smartest</a:t>
            </a:r>
          </a:p>
          <a:p>
            <a:pPr marL="228600" indent="-228600">
              <a:buAutoNum type="arabicPeriod"/>
            </a:pPr>
            <a:r>
              <a:rPr kumimoji="1" lang="en-US" altLang="zh-CN" baseline="0" dirty="0" smtClean="0"/>
              <a:t>Helpful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6932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7368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图片来自网络</a:t>
            </a:r>
            <a:r>
              <a:rPr lang="en-US" altLang="zh-CN" dirty="0" err="1" smtClean="0"/>
              <a:t>www.collegesisley.fr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8966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In Hickory Street different people live in different houses and do different things every day. </a:t>
            </a:r>
            <a:endParaRPr lang="zh-CN" alt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They help each other and live a harmonious life.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252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1407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图片出处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5219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365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000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5596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887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2997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420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91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020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16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878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31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938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526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898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870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010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057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880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8914-A90A-5344-8E93-535BEEE9595A}" type="datetimeFigureOut">
              <a:rPr kumimoji="1" lang="zh-CN" altLang="en-US" smtClean="0"/>
              <a:t>2018/9/5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815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1" y="185196"/>
            <a:ext cx="4780344" cy="6435464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716373" y="3078837"/>
            <a:ext cx="6263424" cy="1655762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Look &amp; Guess : What do you think the story is going to be about?</a:t>
            </a:r>
            <a:endParaRPr kumimoji="1" lang="zh-CN" alt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30815" y="1088601"/>
            <a:ext cx="70489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The People of Hickory Street</a:t>
            </a:r>
          </a:p>
          <a:p>
            <a:pPr algn="ctr"/>
            <a:r>
              <a:rPr kumimoji="1" lang="zh-CN" altLang="en-US" sz="32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希科里街的邻居们</a:t>
            </a:r>
            <a:endParaRPr kumimoji="1" lang="zh-CN" altLang="en-US" sz="32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2684" y="5215575"/>
            <a:ext cx="509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8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选自</a:t>
            </a:r>
            <a:r>
              <a:rPr kumimoji="1" lang="en-US" altLang="zh-CN" sz="28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《</a:t>
            </a:r>
            <a:r>
              <a:rPr kumimoji="1" lang="zh-CN" altLang="en-US" sz="28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多维阅读第</a:t>
            </a:r>
            <a:r>
              <a:rPr kumimoji="1" lang="en-US" altLang="zh-CN" sz="28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11</a:t>
            </a:r>
            <a:r>
              <a:rPr kumimoji="1" lang="zh-CN" altLang="en-US" sz="28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级</a:t>
            </a:r>
            <a:r>
              <a:rPr kumimoji="1" lang="en-US" altLang="zh-CN" sz="28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》</a:t>
            </a:r>
            <a:endParaRPr kumimoji="1" lang="zh-CN" altLang="en-US" sz="28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571754" y="974035"/>
            <a:ext cx="41052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1. What 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words 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would 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you use to describe Pop Painter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  <a:p>
            <a:endParaRPr lang="zh-CN" altLang="zh-CN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2. Do you agree with what Pop Painter says? Why? Why not?</a:t>
            </a:r>
            <a:endParaRPr lang="zh-CN" altLang="zh-CN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974035"/>
            <a:ext cx="7235687" cy="5436704"/>
          </a:xfrm>
        </p:spPr>
      </p:pic>
    </p:spTree>
    <p:extLst>
      <p:ext uri="{BB962C8B-B14F-4D97-AF65-F5344CB8AC3E}">
        <p14:creationId xmlns:p14="http://schemas.microsoft.com/office/powerpoint/2010/main" val="86133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8610" y="149087"/>
            <a:ext cx="10515600" cy="824948"/>
          </a:xfrm>
        </p:spPr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Read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&amp;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Fill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197142"/>
              </p:ext>
            </p:extLst>
          </p:nvPr>
        </p:nvGraphicFramePr>
        <p:xfrm>
          <a:off x="357810" y="944218"/>
          <a:ext cx="10466400" cy="5374377"/>
        </p:xfrm>
        <a:graphic>
          <a:graphicData uri="http://schemas.openxmlformats.org/drawingml/2006/table">
            <a:tbl>
              <a:tblPr firstRow="1" firstCol="1" bandRow="1"/>
              <a:tblGrid>
                <a:gridCol w="1500807"/>
                <a:gridCol w="2643809"/>
                <a:gridCol w="1997765"/>
                <a:gridCol w="2355574"/>
                <a:gridCol w="1968445"/>
              </a:tblGrid>
              <a:tr h="102373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Character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How the character looks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like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his / her personality is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like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he/she likes or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dislikes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he/she does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0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Nelson                                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sz="11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baseline="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has a smile as wide as the Mississippi River</a:t>
                      </a:r>
                      <a:endParaRPr lang="zh-CN" sz="16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altLang="zh-CN" sz="16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charset="0"/>
                          <a:ea typeface="宋体" charset="0"/>
                          <a:cs typeface="黑体" charset="0"/>
                        </a:rPr>
                        <a:t>      </a:t>
                      </a: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kind and outgoing</a:t>
                      </a:r>
                      <a:endParaRPr lang="zh-CN" sz="1600" b="1" kern="1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altLang="zh-CN" sz="1600" b="1" kern="100" dirty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laughing and telling jokes</a:t>
                      </a:r>
                      <a:endParaRPr lang="zh-CN" sz="16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sometimes</a:t>
                      </a:r>
                      <a:r>
                        <a:rPr lang="en-US" altLang="zh-CN" sz="1600" b="1" kern="100" baseline="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has a street party…</a:t>
                      </a:r>
                      <a:endParaRPr lang="zh-CN" altLang="zh-CN" sz="1600" kern="100" dirty="0" smtClean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50374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McFee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dresses  like a queen; shiny handbag and shoes; colorful hats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      fussy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goes striding down the street every day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0374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Pop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Painter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an old man who has gone bald;</a:t>
                      </a:r>
                      <a:r>
                        <a:rPr lang="en-US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has big bushy eyebrows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being old and reading books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reads books all day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15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Louise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East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05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989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Maka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2989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May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8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Suzi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Chang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0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3273" y="1172818"/>
            <a:ext cx="4034169" cy="14113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sz="3100" dirty="0">
                <a:latin typeface="Comic Sans MS" charset="0"/>
                <a:ea typeface="Comic Sans MS" charset="0"/>
                <a:cs typeface="Comic Sans MS" charset="0"/>
              </a:rPr>
              <a:t>1. By looking at the illustration, how </a:t>
            </a:r>
            <a:r>
              <a:rPr lang="en-US" altLang="zh-CN" sz="3100" dirty="0" smtClean="0">
                <a:latin typeface="Comic Sans MS" charset="0"/>
                <a:ea typeface="Comic Sans MS" charset="0"/>
                <a:cs typeface="Comic Sans MS" charset="0"/>
              </a:rPr>
              <a:t>would </a:t>
            </a:r>
            <a:r>
              <a:rPr lang="en-US" altLang="zh-CN" sz="3100" dirty="0">
                <a:latin typeface="Comic Sans MS" charset="0"/>
                <a:ea typeface="Comic Sans MS" charset="0"/>
                <a:cs typeface="Comic Sans MS" charset="0"/>
              </a:rPr>
              <a:t>you describe </a:t>
            </a:r>
            <a:r>
              <a:rPr lang="en-US" altLang="zh-CN" sz="3100" dirty="0" err="1" smtClean="0">
                <a:latin typeface="Comic Sans MS" charset="0"/>
                <a:ea typeface="Comic Sans MS" charset="0"/>
                <a:cs typeface="Comic Sans MS" charset="0"/>
              </a:rPr>
              <a:t>Mrs</a:t>
            </a:r>
            <a:r>
              <a:rPr lang="en-US" altLang="zh-CN" sz="31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100" dirty="0">
                <a:latin typeface="Comic Sans MS" charset="0"/>
                <a:ea typeface="Comic Sans MS" charset="0"/>
                <a:cs typeface="Comic Sans MS" charset="0"/>
              </a:rPr>
              <a:t>East</a:t>
            </a:r>
            <a:r>
              <a:rPr lang="en-US" altLang="zh-CN" sz="3100" dirty="0" smtClean="0">
                <a:latin typeface="Comic Sans MS" charset="0"/>
                <a:ea typeface="Comic Sans MS" charset="0"/>
                <a:cs typeface="Comic Sans MS" charset="0"/>
              </a:rPr>
              <a:t>?</a:t>
            </a:r>
            <a:r>
              <a:rPr lang="zh-CN" altLang="en-US" sz="3100" dirty="0" smtClean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zh-CN" altLang="en-US" sz="3100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zh-CN" altLang="zh-CN" sz="3100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zh-CN" altLang="zh-CN" sz="3100" dirty="0">
                <a:latin typeface="Comic Sans MS" charset="0"/>
                <a:ea typeface="Comic Sans MS" charset="0"/>
                <a:cs typeface="Comic Sans MS" charset="0"/>
              </a:rPr>
            </a:br>
            <a:endParaRPr lang="zh-CN" altLang="en-US" sz="36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4" y="834887"/>
            <a:ext cx="7357998" cy="5491163"/>
          </a:xfrm>
        </p:spPr>
      </p:pic>
      <p:sp>
        <p:nvSpPr>
          <p:cNvPr id="3" name="TextBox 2"/>
          <p:cNvSpPr txBox="1"/>
          <p:nvPr/>
        </p:nvSpPr>
        <p:spPr>
          <a:xfrm>
            <a:off x="7892785" y="2434799"/>
            <a:ext cx="39546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2. Why is </a:t>
            </a:r>
            <a:r>
              <a:rPr lang="en-US" altLang="zh-CN" sz="2800" dirty="0" err="1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Mrs</a:t>
            </a:r>
            <a:r>
              <a:rPr lang="en-US" altLang="zh-CN" sz="2800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 East as tall and slim as a pole</a:t>
            </a:r>
            <a:r>
              <a:rPr lang="en-US" altLang="zh-CN" sz="3200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r>
              <a:rPr lang="zh-CN" altLang="zh-CN" sz="3200" dirty="0">
                <a:solidFill>
                  <a:prstClr val="black"/>
                </a:solidFill>
                <a:latin typeface="Calibri Light"/>
                <a:cs typeface="+mj-cs"/>
              </a:rPr>
              <a:t/>
            </a:r>
            <a:br>
              <a:rPr lang="zh-CN" altLang="zh-CN" sz="3200" dirty="0">
                <a:solidFill>
                  <a:prstClr val="black"/>
                </a:solidFill>
                <a:latin typeface="Calibri Light"/>
                <a:cs typeface="+mj-cs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35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8610" y="168967"/>
            <a:ext cx="10515600" cy="705678"/>
          </a:xfrm>
        </p:spPr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Read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&amp;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Fill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088692"/>
              </p:ext>
            </p:extLst>
          </p:nvPr>
        </p:nvGraphicFramePr>
        <p:xfrm>
          <a:off x="391600" y="874645"/>
          <a:ext cx="11078157" cy="5278770"/>
        </p:xfrm>
        <a:graphic>
          <a:graphicData uri="http://schemas.openxmlformats.org/drawingml/2006/table">
            <a:tbl>
              <a:tblPr firstRow="1" firstCol="1" bandRow="1"/>
              <a:tblGrid>
                <a:gridCol w="1506774"/>
                <a:gridCol w="2971800"/>
                <a:gridCol w="1976444"/>
                <a:gridCol w="2685765"/>
                <a:gridCol w="1937374"/>
              </a:tblGrid>
              <a:tr h="1052512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Character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How the character looks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like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his / her personality is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like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he/she likes or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dislikes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he/she does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5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Nelson                                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sz="11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baseline="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has a smile as wide as the Mississippi River</a:t>
                      </a:r>
                      <a:endParaRPr lang="zh-CN" sz="16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altLang="zh-CN" sz="16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charset="0"/>
                          <a:ea typeface="宋体" charset="0"/>
                          <a:cs typeface="黑体" charset="0"/>
                        </a:rPr>
                        <a:t>     </a:t>
                      </a: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kind and outgoing</a:t>
                      </a:r>
                      <a:endParaRPr lang="zh-CN" sz="1600" b="1" kern="1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laughing and telling jokes</a:t>
                      </a:r>
                      <a:endParaRPr lang="zh-CN" sz="16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sometimes</a:t>
                      </a:r>
                      <a:r>
                        <a:rPr lang="en-US" altLang="zh-CN" sz="1600" b="1" kern="100" baseline="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has a street party…</a:t>
                      </a:r>
                      <a:endParaRPr lang="zh-CN" altLang="zh-CN" sz="1600" kern="100" dirty="0" smtClean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44599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McFee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dresses  like a queen; shiny handbag and shoes; colorful hats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        fussy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goes striding down the street every day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4599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Pop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Painter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an old man who has gone bald;</a:t>
                      </a:r>
                      <a:r>
                        <a:rPr lang="en-US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has big bushy eyebrows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being old and reading books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reads books all day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58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Louise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East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tall and slim; wears amazing clothes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         cool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 doesn’t eat junk food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     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58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Maka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3958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May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3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Suzi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Chang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1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686675" y="1357313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1. How 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would 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you describe </a:t>
            </a:r>
            <a:r>
              <a:rPr lang="en-US" altLang="zh-CN" sz="2800" dirty="0" err="1" smtClean="0">
                <a:latin typeface="Comic Sans MS" charset="0"/>
                <a:ea typeface="Comic Sans MS" charset="0"/>
                <a:cs typeface="Comic Sans MS" charset="0"/>
              </a:rPr>
              <a:t>Mrs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dirty="0" err="1">
                <a:latin typeface="Comic Sans MS" charset="0"/>
                <a:ea typeface="Comic Sans MS" charset="0"/>
                <a:cs typeface="Comic Sans MS" charset="0"/>
              </a:rPr>
              <a:t>Maka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zh-CN" altLang="zh-CN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altLang="zh-CN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. What do you think she might like doing?</a:t>
            </a:r>
            <a:endParaRPr lang="zh-CN" altLang="zh-CN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8" y="894522"/>
            <a:ext cx="7438197" cy="5486400"/>
          </a:xfrm>
        </p:spPr>
      </p:pic>
    </p:spTree>
    <p:extLst>
      <p:ext uri="{BB962C8B-B14F-4D97-AF65-F5344CB8AC3E}">
        <p14:creationId xmlns:p14="http://schemas.microsoft.com/office/powerpoint/2010/main" val="14343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1418" y="129210"/>
            <a:ext cx="10515600" cy="788546"/>
          </a:xfrm>
        </p:spPr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Read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&amp;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Fill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186086"/>
              </p:ext>
            </p:extLst>
          </p:nvPr>
        </p:nvGraphicFramePr>
        <p:xfrm>
          <a:off x="421418" y="917756"/>
          <a:ext cx="10789921" cy="5387495"/>
        </p:xfrm>
        <a:graphic>
          <a:graphicData uri="http://schemas.openxmlformats.org/drawingml/2006/table">
            <a:tbl>
              <a:tblPr firstRow="1" firstCol="1" bandRow="1"/>
              <a:tblGrid>
                <a:gridCol w="1546530"/>
                <a:gridCol w="2325858"/>
                <a:gridCol w="2156690"/>
                <a:gridCol w="2374028"/>
                <a:gridCol w="2386815"/>
              </a:tblGrid>
              <a:tr h="861348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Character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How the character looks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like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his / her personality is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like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he/she likes or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dislikes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he/she does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6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Nelson                                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sz="11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baseline="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has a smile as wide as the Mississippi River</a:t>
                      </a:r>
                      <a:endParaRPr lang="zh-CN" sz="16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altLang="zh-CN" sz="16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charset="0"/>
                          <a:ea typeface="宋体" charset="0"/>
                          <a:cs typeface="黑体" charset="0"/>
                        </a:rPr>
                        <a:t>    </a:t>
                      </a: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kind and outgoing</a:t>
                      </a:r>
                      <a:endParaRPr lang="zh-CN" sz="1600" b="1" kern="1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laughing and telling jokes</a:t>
                      </a:r>
                      <a:endParaRPr lang="zh-CN" sz="16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sometimes</a:t>
                      </a:r>
                      <a:r>
                        <a:rPr lang="en-US" altLang="zh-CN" sz="1600" b="1" kern="100" baseline="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has a street party…</a:t>
                      </a:r>
                      <a:endParaRPr lang="zh-CN" altLang="zh-CN" sz="1600" kern="100" dirty="0" smtClean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986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McFee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dresses  like a queen; shiny handbag and shoes; colorful hats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         fussy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goes striding down the street every day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86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Pop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Painter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an old man who has gone bald;</a:t>
                      </a:r>
                      <a:r>
                        <a:rPr lang="en-US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has big bushy eyebrows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being old and reading books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reads books all day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22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Louise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East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tall and slim; wears amazing clothes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         cool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doesn’t eat junk food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     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86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Maka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sz="11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altLang="zh-CN" sz="16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loves her hometown and doesn’t want to leave it </a:t>
                      </a:r>
                      <a:endParaRPr lang="zh-CN" alt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kumimoji="1" lang="en-US" altLang="zh-CN" sz="16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makes bowls from clay</a:t>
                      </a:r>
                      <a:endParaRPr lang="zh-CN" altLang="zh-CN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986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May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4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Suzi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Chang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3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402789" y="636129"/>
            <a:ext cx="444377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1.  How 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would 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you describe </a:t>
            </a:r>
            <a:r>
              <a:rPr lang="en-US" altLang="zh-CN" sz="2800" dirty="0" err="1" smtClean="0">
                <a:latin typeface="Comic Sans MS" charset="0"/>
                <a:ea typeface="Comic Sans MS" charset="0"/>
                <a:cs typeface="Comic Sans MS" charset="0"/>
              </a:rPr>
              <a:t>Mrs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May?</a:t>
            </a:r>
            <a:endParaRPr lang="zh-CN" altLang="zh-CN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altLang="zh-CN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. 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Why does </a:t>
            </a:r>
            <a:r>
              <a:rPr lang="en-US" altLang="zh-CN" sz="2800" dirty="0" err="1" smtClean="0">
                <a:latin typeface="Comic Sans MS" charset="0"/>
                <a:ea typeface="Comic Sans MS" charset="0"/>
                <a:cs typeface="Comic Sans MS" charset="0"/>
              </a:rPr>
              <a:t>Mrs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May 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want 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everyone to see her new pieces of jewelry?</a:t>
            </a:r>
            <a:endParaRPr lang="zh-CN" altLang="zh-CN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591"/>
            <a:ext cx="7026965" cy="5063780"/>
          </a:xfrm>
        </p:spPr>
      </p:pic>
    </p:spTree>
    <p:extLst>
      <p:ext uri="{BB962C8B-B14F-4D97-AF65-F5344CB8AC3E}">
        <p14:creationId xmlns:p14="http://schemas.microsoft.com/office/powerpoint/2010/main" val="545281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048" y="73997"/>
            <a:ext cx="10515600" cy="848484"/>
          </a:xfrm>
        </p:spPr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Read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&amp;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Fill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642663"/>
              </p:ext>
            </p:extLst>
          </p:nvPr>
        </p:nvGraphicFramePr>
        <p:xfrm>
          <a:off x="292210" y="851048"/>
          <a:ext cx="10869433" cy="5525272"/>
        </p:xfrm>
        <a:graphic>
          <a:graphicData uri="http://schemas.openxmlformats.org/drawingml/2006/table">
            <a:tbl>
              <a:tblPr firstRow="1" firstCol="1" bandRow="1"/>
              <a:tblGrid>
                <a:gridCol w="1397442"/>
                <a:gridCol w="2474946"/>
                <a:gridCol w="1908211"/>
                <a:gridCol w="2622507"/>
                <a:gridCol w="2466327"/>
              </a:tblGrid>
              <a:tr h="808787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Character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How the character looks like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his / her personality is like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he/she likes or dislikes</a:t>
                      </a:r>
                      <a:endParaRPr lang="zh-CN" sz="180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he/she </a:t>
                      </a: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does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6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Nelson                                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sz="11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baseline="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has a smile as wide as the Mississippi River</a:t>
                      </a:r>
                      <a:endParaRPr lang="zh-CN" sz="16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altLang="zh-CN" sz="16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charset="0"/>
                          <a:ea typeface="宋体" charset="0"/>
                          <a:cs typeface="黑体" charset="0"/>
                        </a:rPr>
                        <a:t>    </a:t>
                      </a: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kind and outgoing</a:t>
                      </a:r>
                      <a:endParaRPr lang="zh-CN" sz="1600" b="1" kern="1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laughing and telling jokes</a:t>
                      </a:r>
                      <a:endParaRPr lang="zh-CN" sz="16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sometimes</a:t>
                      </a:r>
                      <a:r>
                        <a:rPr lang="en-US" altLang="zh-CN" sz="1600" b="1" kern="100" baseline="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has a street party…</a:t>
                      </a:r>
                      <a:endParaRPr lang="zh-CN" altLang="zh-CN" sz="1600" kern="100" dirty="0" smtClean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986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McFee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dresses  like a queen; shiny handbag and shoes; colorful hats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       fussy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goes striding down the street every day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9896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Pop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Painter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an old man who has gone bald;</a:t>
                      </a:r>
                      <a:r>
                        <a:rPr lang="en-US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has big bushy eyebrows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being old and reading books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reads books all day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22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Louise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East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tall and slim; wears amazing clothes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         cool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   doesn’t eat junk food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     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86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Maka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sz="11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altLang="zh-CN" sz="16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charset="0"/>
                          <a:ea typeface="宋体" charset="0"/>
                          <a:cs typeface="黑体" charset="0"/>
                        </a:rPr>
                        <a:t>       </a:t>
                      </a:r>
                      <a:endParaRPr lang="zh-CN" sz="1600" b="1" kern="1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loves her hometown</a:t>
                      </a:r>
                      <a:r>
                        <a:rPr lang="en-US" altLang="zh-CN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and doesn’t want to leave it </a:t>
                      </a:r>
                      <a:endParaRPr lang="zh-CN" alt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makes bowls from clay</a:t>
                      </a:r>
                      <a:endParaRPr lang="zh-CN" altLang="zh-CN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921858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May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baseline="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eyes flash like neon lights</a:t>
                      </a:r>
                      <a:endParaRPr lang="zh-CN" sz="1600" b="1" kern="100" baseline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zh-CN" sz="1600" b="1" kern="100" baseline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1" kern="100" baseline="0" noProof="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telling  stories; baking cakes and giving them to all the people in the street; making </a:t>
                      </a:r>
                      <a:r>
                        <a:rPr lang="en-US" altLang="zh-CN" sz="1600" b="1" kern="10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jewellery</a:t>
                      </a:r>
                      <a:r>
                        <a:rPr lang="en-US" altLang="zh-CN" sz="1600" b="1" kern="10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…</a:t>
                      </a:r>
                      <a:endParaRPr lang="zh-CN" sz="1600" b="1" kern="100" baseline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altLang="zh-CN" sz="1600" b="1" kern="100" baseline="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tells stories; bakes cakes; makes  </a:t>
                      </a:r>
                      <a:r>
                        <a:rPr lang="en-US" altLang="zh-CN" sz="1600" b="1" kern="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jewellery</a:t>
                      </a:r>
                      <a:endParaRPr lang="zh-CN" sz="1600" b="1" kern="100" baseline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4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Suzi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Chang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8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613406" y="904461"/>
            <a:ext cx="47078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. Why 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do you think the kids don’t play in their own backyards much?</a:t>
            </a:r>
            <a:endParaRPr lang="zh-CN" altLang="zh-CN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US" altLang="zh-CN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. How would 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you describe </a:t>
            </a:r>
            <a:r>
              <a:rPr lang="en-US" altLang="zh-CN" sz="2800" dirty="0" err="1">
                <a:latin typeface="Comic Sans MS" charset="0"/>
                <a:ea typeface="Comic Sans MS" charset="0"/>
                <a:cs typeface="Comic Sans MS" charset="0"/>
              </a:rPr>
              <a:t>Suzi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 Chang? </a:t>
            </a:r>
            <a:endParaRPr lang="zh-CN" altLang="zh-CN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04460"/>
            <a:ext cx="7255597" cy="5317435"/>
          </a:xfrm>
        </p:spPr>
      </p:pic>
    </p:spTree>
    <p:extLst>
      <p:ext uri="{BB962C8B-B14F-4D97-AF65-F5344CB8AC3E}">
        <p14:creationId xmlns:p14="http://schemas.microsoft.com/office/powerpoint/2010/main" val="136336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9340" y="39757"/>
            <a:ext cx="10515600" cy="755373"/>
          </a:xfrm>
        </p:spPr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Read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&amp;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Fill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765032"/>
              </p:ext>
            </p:extLst>
          </p:nvPr>
        </p:nvGraphicFramePr>
        <p:xfrm>
          <a:off x="272331" y="805069"/>
          <a:ext cx="10958886" cy="5554913"/>
        </p:xfrm>
        <a:graphic>
          <a:graphicData uri="http://schemas.openxmlformats.org/drawingml/2006/table">
            <a:tbl>
              <a:tblPr firstRow="1" firstCol="1" bandRow="1"/>
              <a:tblGrid>
                <a:gridCol w="1407382"/>
                <a:gridCol w="2551971"/>
                <a:gridCol w="1910699"/>
                <a:gridCol w="2533054"/>
                <a:gridCol w="2555780"/>
              </a:tblGrid>
              <a:tr h="894522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Character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How the character looks like</a:t>
                      </a:r>
                      <a:endParaRPr lang="zh-CN" sz="180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his / her personality is like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he/she likes or dislikes</a:t>
                      </a:r>
                      <a:endParaRPr lang="zh-CN" sz="180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he/she </a:t>
                      </a: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does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6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Nelson                                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sz="11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baseline="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has a smile as wide as the Mississippi River</a:t>
                      </a:r>
                      <a:endParaRPr lang="zh-CN" sz="16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altLang="zh-CN" sz="16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charset="0"/>
                          <a:ea typeface="宋体" charset="0"/>
                          <a:cs typeface="黑体" charset="0"/>
                        </a:rPr>
                        <a:t>   </a:t>
                      </a: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kind and outgoing</a:t>
                      </a:r>
                      <a:endParaRPr lang="zh-CN" sz="1600" b="1" kern="1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laughing and telling jokes</a:t>
                      </a:r>
                      <a:endParaRPr lang="zh-CN" sz="16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sometimes</a:t>
                      </a:r>
                      <a:r>
                        <a:rPr lang="en-US" altLang="zh-CN" sz="1600" b="1" kern="100" baseline="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has a street party…</a:t>
                      </a:r>
                      <a:endParaRPr lang="zh-CN" altLang="zh-CN" sz="1600" kern="100" dirty="0" smtClean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986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McFee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dresses  like a queen; shiny handbag and shoes; colorful hats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     fussy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goes striding down the street every day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86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Pop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Painter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an old man who has gone bald;</a:t>
                      </a:r>
                      <a:r>
                        <a:rPr lang="en-US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has big bushy eyebrows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being old and reading books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reads books all day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22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Louise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East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tall and slim; wears amazing clothes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       cool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doesn’t eat junk food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     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86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Maka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sz="11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altLang="zh-CN" sz="16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charset="0"/>
                          <a:ea typeface="宋体" charset="0"/>
                          <a:cs typeface="黑体" charset="0"/>
                        </a:rPr>
                        <a:t>       </a:t>
                      </a:r>
                      <a:endParaRPr lang="zh-CN" sz="1600" b="1" kern="1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loves her hometown</a:t>
                      </a:r>
                      <a:r>
                        <a:rPr lang="en-US" altLang="zh-CN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and doesn’t want to leave it</a:t>
                      </a:r>
                      <a:endParaRPr lang="zh-CN" alt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makes bowls from clay</a:t>
                      </a:r>
                      <a:endParaRPr lang="zh-CN" altLang="zh-CN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kern="100" dirty="0" smtClean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986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May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baseline="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eyes flash like neon lights</a:t>
                      </a:r>
                      <a:endParaRPr lang="zh-CN" sz="1600" b="1" kern="100" baseline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zh-CN" sz="1600" b="1" kern="100" baseline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telling  stories; baking cakes and giving them to all the people in the street; making </a:t>
                      </a:r>
                      <a:r>
                        <a:rPr lang="en-US" altLang="zh-CN" sz="1600" b="1" kern="10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jewellery</a:t>
                      </a:r>
                      <a:r>
                        <a:rPr lang="en-US" altLang="zh-CN" sz="1600" b="1" kern="10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endParaRPr lang="zh-CN" sz="1600" b="1" kern="100" baseline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altLang="zh-CN" sz="1600" b="1" kern="100" baseline="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tells stories; bakes cakes; makes  </a:t>
                      </a:r>
                      <a:r>
                        <a:rPr lang="en-US" altLang="zh-CN" sz="1600" b="1" kern="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jewellry</a:t>
                      </a:r>
                      <a:endParaRPr lang="zh-CN" sz="1600" b="1" kern="100" baseline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9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Suzi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Chang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1600" b="1" kern="100" baseline="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short hair; wears glasses  </a:t>
                      </a:r>
                      <a:endParaRPr lang="zh-CN" sz="1600" b="1" kern="100" baseline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baseline="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altLang="zh-CN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brainy and helpful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baseline="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</a:t>
                      </a:r>
                      <a:r>
                        <a:rPr lang="en-US" altLang="zh-CN" sz="16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altLang="zh-CN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helps the kids in the street do homework</a:t>
                      </a:r>
                      <a:endParaRPr lang="zh-CN" sz="1600" b="1" kern="100" baseline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9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968" y="561181"/>
            <a:ext cx="10807262" cy="1325563"/>
          </a:xfrm>
        </p:spPr>
        <p:txBody>
          <a:bodyPr>
            <a:normAutofit/>
          </a:bodyPr>
          <a:lstStyle/>
          <a:p>
            <a:r>
              <a:rPr kumimoji="1" lang="zh-CN" altLang="en-US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Can you think of a </a:t>
            </a:r>
            <a:r>
              <a:rPr kumimoji="1" lang="en-US" altLang="zh-CN" sz="2800" b="1" dirty="0" err="1" smtClean="0">
                <a:latin typeface="Comic Sans MS" charset="0"/>
                <a:ea typeface="Comic Sans MS" charset="0"/>
                <a:cs typeface="Comic Sans MS" charset="0"/>
              </a:rPr>
              <a:t>neighbour</a:t>
            </a:r>
            <a:r>
              <a:rPr kumimoji="1"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 that impresses you most? </a:t>
            </a:r>
            <a:r>
              <a:rPr kumimoji="1" lang="zh-CN" altLang="en-US" sz="2800" b="1" dirty="0" smtClean="0"/>
              <a:t/>
            </a:r>
            <a:br>
              <a:rPr kumimoji="1" lang="zh-CN" altLang="en-US" sz="2800" b="1" dirty="0" smtClean="0"/>
            </a:br>
            <a:endParaRPr kumimoji="1" lang="zh-CN" altLang="en-US" sz="28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886744"/>
            <a:ext cx="6350000" cy="4229100"/>
          </a:xfrm>
        </p:spPr>
      </p:pic>
    </p:spTree>
    <p:extLst>
      <p:ext uri="{BB962C8B-B14F-4D97-AF65-F5344CB8AC3E}">
        <p14:creationId xmlns:p14="http://schemas.microsoft.com/office/powerpoint/2010/main" val="22127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393784" y="2571616"/>
            <a:ext cx="1754676" cy="1713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02426" y="3055621"/>
            <a:ext cx="1597384" cy="79248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FFFFFF"/>
                </a:solidFill>
                <a:effectLst/>
                <a:ea typeface="宋体" charset="0"/>
                <a:cs typeface="黑体" charset="0"/>
              </a:rPr>
              <a:t>The People of Hickory Street</a:t>
            </a:r>
            <a:endParaRPr lang="zh-CN" sz="1600" kern="100" dirty="0">
              <a:effectLst/>
              <a:ea typeface="宋体" charset="0"/>
              <a:cs typeface="黑体" charset="0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5056692" y="4438612"/>
            <a:ext cx="390786" cy="919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 rot="5400000">
            <a:off x="3149712" y="2665785"/>
            <a:ext cx="489551" cy="1203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 rot="13293106">
            <a:off x="5870707" y="1748136"/>
            <a:ext cx="490495" cy="863778"/>
          </a:xfrm>
          <a:prstGeom prst="downArrow">
            <a:avLst>
              <a:gd name="adj1" fmla="val 4665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 rot="16200000">
            <a:off x="6567364" y="2796414"/>
            <a:ext cx="466092" cy="999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99809" y="2921000"/>
            <a:ext cx="1617223" cy="68690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endParaRPr lang="en-US" sz="1050" kern="100">
              <a:effectLst/>
              <a:latin typeface="宋体" charset="0"/>
              <a:ea typeface="宋体" charset="0"/>
              <a:cs typeface="Times New Roman" charset="0"/>
            </a:endParaRPr>
          </a:p>
        </p:txBody>
      </p:sp>
      <p:sp>
        <p:nvSpPr>
          <p:cNvPr id="11" name="下箭头 10"/>
          <p:cNvSpPr/>
          <p:nvPr/>
        </p:nvSpPr>
        <p:spPr>
          <a:xfrm rot="2208218">
            <a:off x="3655391" y="4060876"/>
            <a:ext cx="382758" cy="1293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 rot="8142650">
            <a:off x="4134812" y="1649328"/>
            <a:ext cx="505003" cy="950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499485" y="5275580"/>
            <a:ext cx="1600200" cy="13868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endParaRPr lang="en-US" sz="1050" kern="100">
              <a:effectLst/>
              <a:latin typeface="宋体" charset="0"/>
              <a:ea typeface="宋体" charset="0"/>
              <a:cs typeface="Times New Roman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51328" y="1199562"/>
            <a:ext cx="1351098" cy="42059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kern="100" dirty="0" err="1" smtClean="0">
                <a:effectLst/>
                <a:latin typeface="Times New Roman" charset="0"/>
                <a:ea typeface="宋体" charset="0"/>
                <a:cs typeface="黑体" charset="0"/>
              </a:rPr>
              <a:t>Mr</a:t>
            </a:r>
            <a:r>
              <a:rPr lang="en-US" sz="2000" kern="100" dirty="0" smtClean="0">
                <a:effectLst/>
                <a:latin typeface="Times New Roman" charset="0"/>
                <a:ea typeface="宋体" charset="0"/>
                <a:cs typeface="黑体" charset="0"/>
              </a:rPr>
              <a:t> </a:t>
            </a:r>
            <a:r>
              <a:rPr lang="en-US" sz="2000" kern="100" dirty="0">
                <a:effectLst/>
                <a:latin typeface="Times New Roman" charset="0"/>
                <a:ea typeface="宋体" charset="0"/>
                <a:cs typeface="黑体" charset="0"/>
              </a:rPr>
              <a:t>Nelson</a:t>
            </a:r>
            <a:endParaRPr lang="zh-CN" sz="2000" kern="100" dirty="0">
              <a:effectLst/>
              <a:ea typeface="宋体" charset="0"/>
              <a:cs typeface="黑体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07005" y="5770562"/>
            <a:ext cx="1491115" cy="39687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kern="100" dirty="0" err="1" smtClean="0">
                <a:effectLst/>
                <a:latin typeface="Times New Roman" charset="0"/>
                <a:ea typeface="宋体" charset="0"/>
                <a:cs typeface="黑体" charset="0"/>
              </a:rPr>
              <a:t>Mrs</a:t>
            </a:r>
            <a:r>
              <a:rPr lang="en-US" sz="2000" kern="100" dirty="0" smtClean="0">
                <a:effectLst/>
                <a:latin typeface="Times New Roman" charset="0"/>
                <a:ea typeface="宋体" charset="0"/>
                <a:cs typeface="黑体" charset="0"/>
              </a:rPr>
              <a:t> </a:t>
            </a:r>
            <a:r>
              <a:rPr lang="en-US" sz="2000" kern="100" dirty="0" err="1">
                <a:effectLst/>
                <a:latin typeface="Times New Roman" charset="0"/>
                <a:ea typeface="宋体" charset="0"/>
                <a:cs typeface="黑体" charset="0"/>
              </a:rPr>
              <a:t>Maka</a:t>
            </a:r>
            <a:endParaRPr lang="zh-CN" sz="2000" kern="100" dirty="0">
              <a:effectLst/>
              <a:ea typeface="宋体" charset="0"/>
              <a:cs typeface="黑体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82841" y="3167222"/>
            <a:ext cx="1660474" cy="72358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kern="100" dirty="0">
                <a:effectLst/>
                <a:latin typeface="Times New Roman" charset="0"/>
                <a:ea typeface="宋体" charset="0"/>
                <a:cs typeface="黑体" charset="0"/>
              </a:rPr>
              <a:t>Louise </a:t>
            </a:r>
            <a:r>
              <a:rPr lang="en-US" sz="2000" kern="100" dirty="0" smtClean="0">
                <a:effectLst/>
                <a:latin typeface="Times New Roman" charset="0"/>
                <a:ea typeface="宋体" charset="0"/>
                <a:cs typeface="黑体" charset="0"/>
              </a:rPr>
              <a:t>East</a:t>
            </a:r>
            <a:endParaRPr lang="zh-CN" sz="2000" kern="100" dirty="0">
              <a:effectLst/>
              <a:ea typeface="宋体" charset="0"/>
              <a:cs typeface="黑体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44657" y="1326630"/>
            <a:ext cx="1797098" cy="6741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kern="1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kern="100" dirty="0" err="1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Mrs</a:t>
            </a:r>
            <a:r>
              <a:rPr lang="en-US" sz="2000" kern="1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kern="1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McFee</a:t>
            </a:r>
            <a:endParaRPr lang="zh-CN" sz="2000" kern="1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3640" y="4071769"/>
            <a:ext cx="1563740" cy="3962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kern="100" dirty="0">
                <a:effectLst/>
                <a:latin typeface="Times New Roman" charset="0"/>
                <a:ea typeface="宋体" charset="0"/>
                <a:cs typeface="黑体" charset="0"/>
              </a:rPr>
              <a:t>  Pop Painter</a:t>
            </a:r>
            <a:endParaRPr lang="zh-CN" sz="2000" kern="100" dirty="0">
              <a:effectLst/>
              <a:ea typeface="宋体" charset="0"/>
              <a:cs typeface="黑体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86074" y="6099954"/>
            <a:ext cx="1658583" cy="55431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000" kern="1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kern="1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kern="1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Suzi</a:t>
            </a:r>
            <a:r>
              <a:rPr lang="en-US" sz="2000" kern="1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Chang</a:t>
            </a:r>
            <a:endParaRPr lang="zh-CN" sz="2000" kern="1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09212" y="4978308"/>
            <a:ext cx="1710158" cy="3962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kern="1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000" kern="100" dirty="0" err="1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Mrs</a:t>
            </a:r>
            <a:r>
              <a:rPr lang="en-US" sz="2000" kern="1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May</a:t>
            </a:r>
            <a:endParaRPr lang="zh-CN" sz="2000" kern="1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 </a:t>
            </a:r>
          </a:p>
        </p:txBody>
      </p:sp>
      <p:pic>
        <p:nvPicPr>
          <p:cNvPr id="2073" name="图片 28" descr="../Mr%20Nel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38" y="862069"/>
            <a:ext cx="1464257" cy="130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152400" y="166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</a:t>
            </a:r>
          </a:p>
        </p:txBody>
      </p:sp>
      <p:pic>
        <p:nvPicPr>
          <p:cNvPr id="2072" name="图片 56" descr="../Mrs%20Ma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48" y="4892680"/>
            <a:ext cx="1469357" cy="146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152400" y="269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152400" y="314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152400" y="314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152400" y="314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152400" y="3149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62" name="图片 53" descr="../Mrs%20McF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58" y="730384"/>
            <a:ext cx="1524799" cy="13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152400" y="4165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60" name="图片 49" descr="../Mr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032" y="2629396"/>
            <a:ext cx="1534519" cy="131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152400" y="530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</a:t>
            </a: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152400" y="530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8" name="Rectangle 41"/>
          <p:cNvSpPr>
            <a:spLocks noChangeArrowheads="1"/>
          </p:cNvSpPr>
          <p:nvPr/>
        </p:nvSpPr>
        <p:spPr bwMode="auto">
          <a:xfrm>
            <a:off x="152400" y="530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9" name="Rectangle 43"/>
          <p:cNvSpPr>
            <a:spLocks noChangeArrowheads="1"/>
          </p:cNvSpPr>
          <p:nvPr/>
        </p:nvSpPr>
        <p:spPr bwMode="auto">
          <a:xfrm>
            <a:off x="152400" y="530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" name="Rectangle 44"/>
          <p:cNvSpPr>
            <a:spLocks noChangeArrowheads="1"/>
          </p:cNvSpPr>
          <p:nvPr/>
        </p:nvSpPr>
        <p:spPr bwMode="auto">
          <a:xfrm>
            <a:off x="152400" y="5308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1" name="Rectangle 46"/>
          <p:cNvSpPr>
            <a:spLocks noChangeArrowheads="1"/>
          </p:cNvSpPr>
          <p:nvPr/>
        </p:nvSpPr>
        <p:spPr bwMode="auto">
          <a:xfrm>
            <a:off x="152400" y="638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</a:t>
            </a:r>
          </a:p>
        </p:txBody>
      </p:sp>
      <p:sp>
        <p:nvSpPr>
          <p:cNvPr id="2052" name="Rectangle 47"/>
          <p:cNvSpPr>
            <a:spLocks noChangeArrowheads="1"/>
          </p:cNvSpPr>
          <p:nvPr/>
        </p:nvSpPr>
        <p:spPr bwMode="auto">
          <a:xfrm>
            <a:off x="152400" y="750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        </a:t>
            </a:r>
          </a:p>
        </p:txBody>
      </p:sp>
      <p:sp>
        <p:nvSpPr>
          <p:cNvPr id="2056" name="Rectangle 48"/>
          <p:cNvSpPr>
            <a:spLocks noChangeArrowheads="1"/>
          </p:cNvSpPr>
          <p:nvPr/>
        </p:nvSpPr>
        <p:spPr bwMode="auto">
          <a:xfrm>
            <a:off x="152400" y="864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</a:t>
            </a:r>
          </a:p>
        </p:txBody>
      </p:sp>
      <p:sp>
        <p:nvSpPr>
          <p:cNvPr id="2057" name="Rectangle 51"/>
          <p:cNvSpPr>
            <a:spLocks noChangeArrowheads="1"/>
          </p:cNvSpPr>
          <p:nvPr/>
        </p:nvSpPr>
        <p:spPr bwMode="auto">
          <a:xfrm>
            <a:off x="152400" y="864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8" name="Rectangle 53"/>
          <p:cNvSpPr>
            <a:spLocks noChangeArrowheads="1"/>
          </p:cNvSpPr>
          <p:nvPr/>
        </p:nvSpPr>
        <p:spPr bwMode="auto">
          <a:xfrm>
            <a:off x="152400" y="864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6252210" y="3347720"/>
            <a:ext cx="1200150" cy="118872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endParaRPr lang="en-US" sz="1050" kern="100">
              <a:effectLst/>
              <a:latin typeface="宋体" charset="0"/>
              <a:ea typeface="宋体" charset="0"/>
              <a:cs typeface="Times New Roman" charset="0"/>
            </a:endParaRPr>
          </a:p>
        </p:txBody>
      </p:sp>
      <p:sp>
        <p:nvSpPr>
          <p:cNvPr id="52" name="下箭头 51"/>
          <p:cNvSpPr/>
          <p:nvPr/>
        </p:nvSpPr>
        <p:spPr>
          <a:xfrm rot="18174880">
            <a:off x="6239066" y="4004085"/>
            <a:ext cx="458041" cy="927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51" y="2494262"/>
            <a:ext cx="1725483" cy="16034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68" y="5369563"/>
            <a:ext cx="1629918" cy="1357900"/>
          </a:xfrm>
          <a:prstGeom prst="rect">
            <a:avLst/>
          </a:prstGeom>
        </p:spPr>
      </p:pic>
      <p:pic>
        <p:nvPicPr>
          <p:cNvPr id="2059" name="图片 20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990" y="4175231"/>
            <a:ext cx="1716889" cy="1606154"/>
          </a:xfrm>
          <a:prstGeom prst="rect">
            <a:avLst/>
          </a:prstGeom>
        </p:spPr>
      </p:pic>
      <p:sp>
        <p:nvSpPr>
          <p:cNvPr id="47" name="文本框 1"/>
          <p:cNvSpPr txBox="1"/>
          <p:nvPr/>
        </p:nvSpPr>
        <p:spPr>
          <a:xfrm>
            <a:off x="200295" y="161907"/>
            <a:ext cx="1034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latin typeface="Comic Sans MS" charset="0"/>
                <a:ea typeface="Comic Sans MS" charset="0"/>
                <a:cs typeface="Comic Sans MS" charset="0"/>
              </a:rPr>
              <a:t>Read &amp; discuss: detailed  information</a:t>
            </a:r>
            <a:endParaRPr kumimoji="1" lang="zh-CN" altLang="en-US" sz="3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1566" y="1524863"/>
            <a:ext cx="5429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. How </a:t>
            </a:r>
            <a:r>
              <a:rPr lang="en-US" altLang="zh-CN" sz="2800" b="1" dirty="0">
                <a:latin typeface="Comic Sans MS" charset="0"/>
                <a:ea typeface="Comic Sans MS" charset="0"/>
                <a:cs typeface="Comic Sans MS" charset="0"/>
              </a:rPr>
              <a:t>does the author describe </a:t>
            </a:r>
            <a:r>
              <a:rPr lang="en-US" altLang="zh-CN" sz="2800" b="1" dirty="0" err="1" smtClean="0">
                <a:latin typeface="Comic Sans MS" charset="0"/>
                <a:ea typeface="Comic Sans MS" charset="0"/>
                <a:cs typeface="Comic Sans MS" charset="0"/>
              </a:rPr>
              <a:t>Mr</a:t>
            </a: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b="1" dirty="0">
                <a:latin typeface="Comic Sans MS" charset="0"/>
                <a:ea typeface="Comic Sans MS" charset="0"/>
                <a:cs typeface="Comic Sans MS" charset="0"/>
              </a:rPr>
              <a:t>Nelson’s smile? </a:t>
            </a:r>
          </a:p>
          <a:p>
            <a:endParaRPr lang="zh-CN" altLang="zh-CN" sz="2800" b="1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2. Would </a:t>
            </a:r>
            <a:r>
              <a:rPr lang="en-US" altLang="zh-CN" sz="2800" b="1" dirty="0">
                <a:latin typeface="Comic Sans MS" charset="0"/>
                <a:ea typeface="Comic Sans MS" charset="0"/>
                <a:cs typeface="Comic Sans MS" charset="0"/>
              </a:rPr>
              <a:t>you please act it out</a:t>
            </a: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zh-CN" altLang="zh-CN" sz="28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6782"/>
            <a:ext cx="4418540" cy="4351338"/>
          </a:xfrm>
        </p:spPr>
      </p:pic>
    </p:spTree>
    <p:extLst>
      <p:ext uri="{BB962C8B-B14F-4D97-AF65-F5344CB8AC3E}">
        <p14:creationId xmlns:p14="http://schemas.microsoft.com/office/powerpoint/2010/main" val="2618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675243" y="1261872"/>
            <a:ext cx="62318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What </a:t>
            </a:r>
            <a:r>
              <a:rPr lang="en-US" altLang="zh-CN" sz="2800" b="1" dirty="0">
                <a:latin typeface="Comic Sans MS" charset="0"/>
                <a:ea typeface="Comic Sans MS" charset="0"/>
                <a:cs typeface="Comic Sans MS" charset="0"/>
              </a:rPr>
              <a:t>is another word for 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striding</a:t>
            </a: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  <a:p>
            <a:endParaRPr lang="en-US" altLang="zh-CN" sz="2800" b="1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2. What </a:t>
            </a:r>
            <a:r>
              <a:rPr lang="en-US" altLang="zh-CN" sz="2800" b="1" dirty="0">
                <a:latin typeface="Comic Sans MS" charset="0"/>
                <a:ea typeface="Comic Sans MS" charset="0"/>
                <a:cs typeface="Comic Sans MS" charset="0"/>
              </a:rPr>
              <a:t>is another word for 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cargo</a:t>
            </a: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altLang="zh-CN" sz="2800" b="1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altLang="zh-CN" sz="2800" b="1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3. How do you know </a:t>
            </a:r>
            <a:r>
              <a:rPr lang="en-US" altLang="zh-CN" sz="2800" b="1" dirty="0" err="1" smtClean="0">
                <a:latin typeface="Comic Sans MS" charset="0"/>
                <a:ea typeface="Comic Sans MS" charset="0"/>
                <a:cs typeface="Comic Sans MS" charset="0"/>
              </a:rPr>
              <a:t>Mrs</a:t>
            </a: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b="1" dirty="0" err="1" smtClean="0">
                <a:latin typeface="Comic Sans MS" charset="0"/>
                <a:ea typeface="Comic Sans MS" charset="0"/>
                <a:cs typeface="Comic Sans MS" charset="0"/>
              </a:rPr>
              <a:t>McFee</a:t>
            </a: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 has a lot of hats?</a:t>
            </a:r>
          </a:p>
          <a:p>
            <a:endParaRPr lang="en-US" altLang="zh-CN" sz="2800" b="1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4. How do you know it is an exaggeration? </a:t>
            </a:r>
            <a:endParaRPr lang="zh-CN" altLang="zh-CN" sz="28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0" y="1401224"/>
            <a:ext cx="4753719" cy="4351338"/>
          </a:xfrm>
        </p:spPr>
      </p:pic>
    </p:spTree>
    <p:extLst>
      <p:ext uri="{BB962C8B-B14F-4D97-AF65-F5344CB8AC3E}">
        <p14:creationId xmlns:p14="http://schemas.microsoft.com/office/powerpoint/2010/main" val="11335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738813" y="1403489"/>
            <a:ext cx="56149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How </a:t>
            </a:r>
            <a:r>
              <a:rPr lang="en-US" altLang="zh-CN" sz="2800" b="1" dirty="0">
                <a:latin typeface="Comic Sans MS" charset="0"/>
                <a:ea typeface="Comic Sans MS" charset="0"/>
                <a:cs typeface="Comic Sans MS" charset="0"/>
              </a:rPr>
              <a:t>do you think he makes his eyebrows go up and down? </a:t>
            </a:r>
          </a:p>
          <a:p>
            <a:endParaRPr lang="en-US" altLang="zh-CN" sz="2800" b="1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altLang="zh-CN" sz="2800" b="1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2. What </a:t>
            </a: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does </a:t>
            </a:r>
            <a:r>
              <a:rPr lang="en-US" altLang="zh-CN" sz="2800" b="1" dirty="0">
                <a:latin typeface="Comic Sans MS" charset="0"/>
                <a:ea typeface="Comic Sans MS" charset="0"/>
                <a:cs typeface="Comic Sans MS" charset="0"/>
              </a:rPr>
              <a:t>Pop Painter </a:t>
            </a: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mean </a:t>
            </a:r>
            <a:r>
              <a:rPr lang="en-US" altLang="zh-CN" sz="2800" b="1" dirty="0">
                <a:latin typeface="Comic Sans MS" charset="0"/>
                <a:ea typeface="Comic Sans MS" charset="0"/>
                <a:cs typeface="Comic Sans MS" charset="0"/>
              </a:rPr>
              <a:t>by ”keep your brain from going mushy”? </a:t>
            </a:r>
            <a:endParaRPr lang="zh-CN" altLang="zh-CN" sz="28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9" y="1372636"/>
            <a:ext cx="4715394" cy="4351338"/>
          </a:xfrm>
        </p:spPr>
      </p:pic>
    </p:spTree>
    <p:extLst>
      <p:ext uri="{BB962C8B-B14F-4D97-AF65-F5344CB8AC3E}">
        <p14:creationId xmlns:p14="http://schemas.microsoft.com/office/powerpoint/2010/main" val="33129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676901" y="1555576"/>
            <a:ext cx="5554316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Comic Sans MS" charset="0"/>
                <a:ea typeface="Comic Sans MS" charset="0"/>
                <a:cs typeface="Comic Sans MS" charset="0"/>
              </a:rPr>
              <a:t>1.What </a:t>
            </a:r>
            <a:r>
              <a:rPr lang="en-US" altLang="zh-CN" sz="2800" b="1" kern="100" dirty="0">
                <a:latin typeface="Comic Sans MS" charset="0"/>
                <a:ea typeface="Comic Sans MS" charset="0"/>
                <a:cs typeface="Comic Sans MS" charset="0"/>
              </a:rPr>
              <a:t>is another word for 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slim</a:t>
            </a:r>
            <a:r>
              <a:rPr lang="en-US" altLang="zh-CN" sz="2800" b="1" kern="100" dirty="0" smtClean="0"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altLang="zh-CN" sz="2800" b="1" kern="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altLang="zh-CN" sz="2800" b="1" kern="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Comic Sans MS" charset="0"/>
                <a:ea typeface="Comic Sans MS" charset="0"/>
                <a:cs typeface="Comic Sans MS" charset="0"/>
              </a:rPr>
              <a:t>2.What </a:t>
            </a:r>
            <a:r>
              <a:rPr lang="en-US" altLang="zh-CN" sz="2800" b="1" kern="100" dirty="0">
                <a:latin typeface="Comic Sans MS" charset="0"/>
                <a:ea typeface="Comic Sans MS" charset="0"/>
                <a:cs typeface="Comic Sans MS" charset="0"/>
              </a:rPr>
              <a:t>is another word for 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amazing</a:t>
            </a:r>
            <a:r>
              <a:rPr lang="en-US" altLang="zh-CN" sz="2800" b="1" kern="100" dirty="0" smtClean="0"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altLang="zh-CN" sz="2800" b="1" kern="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altLang="zh-CN" sz="2800" b="1" kern="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Comic Sans MS" charset="0"/>
                <a:ea typeface="Comic Sans MS" charset="0"/>
                <a:cs typeface="Comic Sans MS" charset="0"/>
              </a:rPr>
              <a:t>3.Which </a:t>
            </a:r>
            <a:r>
              <a:rPr lang="en-US" altLang="zh-CN" sz="2800" b="1" kern="100" dirty="0">
                <a:latin typeface="Comic Sans MS" charset="0"/>
                <a:ea typeface="Comic Sans MS" charset="0"/>
                <a:cs typeface="Comic Sans MS" charset="0"/>
              </a:rPr>
              <a:t>sentence is an exaggeration? Why?</a:t>
            </a:r>
            <a:r>
              <a:rPr lang="en-US" altLang="zh-CN" sz="2800" kern="1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zh-CN" altLang="zh-CN" sz="2800" kern="1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3" y="1555576"/>
            <a:ext cx="4969564" cy="4735893"/>
          </a:xfrm>
        </p:spPr>
      </p:pic>
    </p:spTree>
    <p:extLst>
      <p:ext uri="{BB962C8B-B14F-4D97-AF65-F5344CB8AC3E}">
        <p14:creationId xmlns:p14="http://schemas.microsoft.com/office/powerpoint/2010/main" val="177564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22405" y="1503293"/>
            <a:ext cx="57578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What word </a:t>
            </a:r>
            <a:r>
              <a:rPr lang="en-US" altLang="zh-CN" sz="2800" b="1" dirty="0">
                <a:latin typeface="Comic Sans MS" charset="0"/>
                <a:ea typeface="Comic Sans MS" charset="0"/>
                <a:cs typeface="Comic Sans MS" charset="0"/>
              </a:rPr>
              <a:t>(</a:t>
            </a: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adjective) </a:t>
            </a:r>
            <a:r>
              <a:rPr lang="en-US" altLang="zh-CN" sz="2800" b="1" dirty="0">
                <a:latin typeface="Comic Sans MS" charset="0"/>
                <a:ea typeface="Comic Sans MS" charset="0"/>
                <a:cs typeface="Comic Sans MS" charset="0"/>
              </a:rPr>
              <a:t>could you use to describe something about </a:t>
            </a:r>
            <a:r>
              <a:rPr lang="en-US" altLang="zh-CN" sz="2800" b="1" dirty="0" err="1" smtClean="0">
                <a:latin typeface="Comic Sans MS" charset="0"/>
                <a:ea typeface="Comic Sans MS" charset="0"/>
                <a:cs typeface="Comic Sans MS" charset="0"/>
              </a:rPr>
              <a:t>Mrs</a:t>
            </a: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b="1" dirty="0" err="1">
                <a:latin typeface="Comic Sans MS" charset="0"/>
                <a:ea typeface="Comic Sans MS" charset="0"/>
                <a:cs typeface="Comic Sans MS" charset="0"/>
              </a:rPr>
              <a:t>Maka</a:t>
            </a:r>
            <a:r>
              <a:rPr lang="en-US" altLang="zh-CN" sz="2800" b="1" dirty="0">
                <a:latin typeface="Comic Sans MS" charset="0"/>
                <a:ea typeface="Comic Sans MS" charset="0"/>
                <a:cs typeface="Comic Sans MS" charset="0"/>
              </a:rPr>
              <a:t>? </a:t>
            </a:r>
            <a:endParaRPr lang="en-US" altLang="zh-CN" sz="2800" b="1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altLang="zh-CN" sz="2800" b="1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2. </a:t>
            </a:r>
            <a:r>
              <a:rPr lang="en-US" altLang="zh-CN" sz="2800" b="1" dirty="0">
                <a:latin typeface="Comic Sans MS" charset="0"/>
                <a:ea typeface="Comic Sans MS" charset="0"/>
                <a:cs typeface="Comic Sans MS" charset="0"/>
              </a:rPr>
              <a:t>What </a:t>
            </a: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is </a:t>
            </a:r>
            <a:r>
              <a:rPr lang="en-US" altLang="zh-CN" sz="2800" b="1" dirty="0">
                <a:latin typeface="Comic Sans MS" charset="0"/>
                <a:ea typeface="Comic Sans MS" charset="0"/>
                <a:cs typeface="Comic Sans MS" charset="0"/>
              </a:rPr>
              <a:t>meant by “wild horses won’t be able to drag me away</a:t>
            </a: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”?</a:t>
            </a:r>
            <a:endParaRPr lang="zh-CN" altLang="zh-CN" sz="28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7" y="1480930"/>
            <a:ext cx="4740965" cy="4561096"/>
          </a:xfrm>
        </p:spPr>
      </p:pic>
    </p:spTree>
    <p:extLst>
      <p:ext uri="{BB962C8B-B14F-4D97-AF65-F5344CB8AC3E}">
        <p14:creationId xmlns:p14="http://schemas.microsoft.com/office/powerpoint/2010/main" val="10274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23711" y="1501843"/>
            <a:ext cx="5053011" cy="2527714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latin typeface="Comic Sans MS" charset="0"/>
                <a:ea typeface="Comic Sans MS" charset="0"/>
                <a:cs typeface="Comic Sans MS" charset="0"/>
              </a:rPr>
              <a:t>What else could “eyes flashing</a:t>
            </a:r>
            <a:r>
              <a:rPr lang="en-US" altLang="zh-CN" b="1" dirty="0" smtClean="0">
                <a:latin typeface="Comic Sans MS" charset="0"/>
                <a:ea typeface="Comic Sans MS" charset="0"/>
                <a:cs typeface="Comic Sans MS" charset="0"/>
              </a:rPr>
              <a:t>” be </a:t>
            </a:r>
            <a:r>
              <a:rPr lang="en-US" altLang="zh-CN" b="1" dirty="0">
                <a:latin typeface="Comic Sans MS" charset="0"/>
                <a:ea typeface="Comic Sans MS" charset="0"/>
                <a:cs typeface="Comic Sans MS" charset="0"/>
              </a:rPr>
              <a:t>compared to?</a:t>
            </a:r>
            <a:endParaRPr lang="zh-CN" altLang="zh-CN" b="1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6" y="1451112"/>
            <a:ext cx="4976191" cy="44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1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59155" y="1392237"/>
            <a:ext cx="49958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 smtClean="0"/>
              <a:t>1. What </a:t>
            </a:r>
            <a:r>
              <a:rPr lang="en-US" altLang="zh-CN" b="1" dirty="0"/>
              <a:t>is another word for </a:t>
            </a:r>
            <a:r>
              <a:rPr lang="en-US" altLang="zh-CN" b="1" dirty="0" smtClean="0">
                <a:solidFill>
                  <a:srgbClr val="FF0000"/>
                </a:solidFill>
              </a:rPr>
              <a:t>brainiest</a:t>
            </a:r>
            <a:r>
              <a:rPr lang="en-US" altLang="zh-CN" b="1" dirty="0" smtClean="0"/>
              <a:t>?</a:t>
            </a:r>
            <a:endParaRPr lang="en-US" altLang="zh-CN" b="1" dirty="0" smtClean="0"/>
          </a:p>
          <a:p>
            <a:pPr marL="0" indent="0">
              <a:buNone/>
            </a:pPr>
            <a:endParaRPr lang="en-US" altLang="zh-CN" b="1" dirty="0" smtClean="0"/>
          </a:p>
          <a:p>
            <a:pPr marL="0" indent="0">
              <a:buNone/>
            </a:pPr>
            <a:r>
              <a:rPr lang="en-US" altLang="zh-CN" b="1" dirty="0" smtClean="0"/>
              <a:t>2</a:t>
            </a:r>
            <a:r>
              <a:rPr lang="en-US" altLang="zh-CN" b="1" dirty="0"/>
              <a:t>. </a:t>
            </a:r>
            <a:r>
              <a:rPr lang="en-US" altLang="zh-CN" b="1" dirty="0" err="1"/>
              <a:t>Suzi</a:t>
            </a:r>
            <a:r>
              <a:rPr lang="en-US" altLang="zh-CN" b="1" dirty="0"/>
              <a:t> Chang is brainy but how else might you describe her? </a:t>
            </a:r>
            <a:endParaRPr kumimoji="1"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9" y="1114425"/>
            <a:ext cx="54387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6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7443" y="15902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mic Sans MS" charset="0"/>
                <a:ea typeface="Comic Sans MS" charset="0"/>
                <a:cs typeface="Comic Sans MS" charset="0"/>
              </a:rPr>
              <a:t>Discussion</a:t>
            </a:r>
            <a:endParaRPr lang="zh-CN" altLang="en-US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5239" y="1511183"/>
            <a:ext cx="9563100" cy="4351338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Do </a:t>
            </a:r>
            <a:r>
              <a:rPr lang="en-US" altLang="zh-CN" sz="3200" dirty="0">
                <a:latin typeface="Comic Sans MS" charset="0"/>
                <a:ea typeface="Comic Sans MS" charset="0"/>
                <a:cs typeface="Comic Sans MS" charset="0"/>
              </a:rPr>
              <a:t>you think the people </a:t>
            </a:r>
            <a:r>
              <a:rPr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of </a:t>
            </a:r>
            <a:r>
              <a:rPr lang="en-US" altLang="zh-CN" sz="3200" dirty="0">
                <a:latin typeface="Comic Sans MS" charset="0"/>
                <a:ea typeface="Comic Sans MS" charset="0"/>
                <a:cs typeface="Comic Sans MS" charset="0"/>
              </a:rPr>
              <a:t>Hickory Street are interesting? If your answer is yes, then what makes them interesting</a:t>
            </a:r>
            <a:r>
              <a:rPr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  <a:p>
            <a:endParaRPr lang="zh-CN" altLang="zh-CN" sz="32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What </a:t>
            </a:r>
            <a:r>
              <a:rPr lang="en-US" altLang="zh-CN" sz="3200" dirty="0">
                <a:latin typeface="Comic Sans MS" charset="0"/>
                <a:ea typeface="Comic Sans MS" charset="0"/>
                <a:cs typeface="Comic Sans MS" charset="0"/>
              </a:rPr>
              <a:t>do you think it means by </a:t>
            </a:r>
            <a:r>
              <a:rPr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“Just </a:t>
            </a:r>
            <a:r>
              <a:rPr lang="en-US" altLang="zh-CN" sz="3200" dirty="0">
                <a:latin typeface="Comic Sans MS" charset="0"/>
                <a:ea typeface="Comic Sans MS" charset="0"/>
                <a:cs typeface="Comic Sans MS" charset="0"/>
              </a:rPr>
              <a:t>as well there are no teachers living in Hickory </a:t>
            </a:r>
            <a:r>
              <a:rPr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Street”?</a:t>
            </a:r>
            <a:r>
              <a:rPr lang="zh-CN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kumimoji="1" lang="zh-CN" altLang="en-US" sz="32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Comic Sans MS" charset="0"/>
                <a:ea typeface="Comic Sans MS" charset="0"/>
                <a:cs typeface="Comic Sans MS" charset="0"/>
              </a:rPr>
              <a:t>Let’s interview.</a:t>
            </a:r>
            <a:endParaRPr lang="zh-CN" altLang="en-US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86211" y="2089717"/>
            <a:ext cx="3462025" cy="38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57200"/>
            <a:ext cx="4022725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4022725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553739" y="910858"/>
            <a:ext cx="45223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800" dirty="0">
                <a:latin typeface="Comic Sans MS" panose="030F0702030302020204" pitchFamily="66" charset="0"/>
              </a:rPr>
              <a:t>Where do the people in the picture live? </a:t>
            </a:r>
            <a:r>
              <a:rPr kumimoji="1"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Where do they come from?</a:t>
            </a:r>
          </a:p>
          <a:p>
            <a:pPr marL="342900" indent="-342900">
              <a:buAutoNum type="arabicPeriod"/>
            </a:pPr>
            <a:endParaRPr kumimoji="1" lang="en-US" altLang="zh-CN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buAutoNum type="arabicPeriod"/>
            </a:pPr>
            <a:r>
              <a:rPr kumimoji="1" lang="zh-CN" alt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What 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is 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ST short for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?</a:t>
            </a:r>
            <a:r>
              <a:rPr lang="zh-CN" altLang="zh-CN" sz="280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kumimoji="1" lang="zh-CN" alt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8" y="884582"/>
            <a:ext cx="7305261" cy="5675244"/>
          </a:xfrm>
        </p:spPr>
      </p:pic>
    </p:spTree>
    <p:extLst>
      <p:ext uri="{BB962C8B-B14F-4D97-AF65-F5344CB8AC3E}">
        <p14:creationId xmlns:p14="http://schemas.microsoft.com/office/powerpoint/2010/main" val="44469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5670" y="2873451"/>
            <a:ext cx="2822264" cy="312229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40058" y="857025"/>
            <a:ext cx="69202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Interviewer</a:t>
            </a:r>
            <a:r>
              <a:rPr lang="en-US" altLang="zh-CN" sz="3200" dirty="0">
                <a:latin typeface="Comic Sans MS" charset="0"/>
                <a:ea typeface="Comic Sans MS" charset="0"/>
                <a:cs typeface="Comic Sans MS" charset="0"/>
              </a:rPr>
              <a:t>: Hello, </a:t>
            </a:r>
            <a:r>
              <a:rPr lang="en-US" altLang="zh-CN" sz="3200" dirty="0" err="1" smtClean="0">
                <a:latin typeface="Comic Sans MS" charset="0"/>
                <a:ea typeface="Comic Sans MS" charset="0"/>
                <a:cs typeface="Comic Sans MS" charset="0"/>
              </a:rPr>
              <a:t>Mr</a:t>
            </a:r>
            <a:r>
              <a:rPr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200" dirty="0">
                <a:latin typeface="Comic Sans MS" charset="0"/>
                <a:ea typeface="Comic Sans MS" charset="0"/>
                <a:cs typeface="Comic Sans MS" charset="0"/>
              </a:rPr>
              <a:t>Nelson. </a:t>
            </a:r>
            <a:endParaRPr lang="en-US" altLang="zh-CN" sz="32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I </a:t>
            </a:r>
            <a:r>
              <a:rPr lang="en-US" altLang="zh-CN" sz="3200" dirty="0">
                <a:latin typeface="Comic Sans MS" charset="0"/>
                <a:ea typeface="Comic Sans MS" charset="0"/>
                <a:cs typeface="Comic Sans MS" charset="0"/>
              </a:rPr>
              <a:t>love your smile very much. Could you tell me something that you like to do in your spare time?</a:t>
            </a:r>
            <a:endParaRPr lang="zh-CN" altLang="zh-CN" sz="32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altLang="zh-CN" sz="32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3200" dirty="0" err="1" smtClean="0">
                <a:latin typeface="Comic Sans MS" charset="0"/>
                <a:ea typeface="Comic Sans MS" charset="0"/>
                <a:cs typeface="Comic Sans MS" charset="0"/>
              </a:rPr>
              <a:t>Mr</a:t>
            </a:r>
            <a:r>
              <a:rPr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200" dirty="0">
                <a:latin typeface="Comic Sans MS" charset="0"/>
                <a:ea typeface="Comic Sans MS" charset="0"/>
                <a:cs typeface="Comic Sans MS" charset="0"/>
              </a:rPr>
              <a:t>Nelson</a:t>
            </a:r>
            <a:r>
              <a:rPr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: …</a:t>
            </a:r>
            <a:endParaRPr lang="zh-CN" altLang="zh-CN" sz="32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altLang="zh-CN" sz="32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Interviewer: …</a:t>
            </a:r>
            <a:endParaRPr lang="zh-CN" altLang="zh-CN" sz="32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altLang="zh-CN" sz="32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3200" dirty="0" err="1" smtClean="0">
                <a:latin typeface="Comic Sans MS" charset="0"/>
                <a:ea typeface="Comic Sans MS" charset="0"/>
                <a:cs typeface="Comic Sans MS" charset="0"/>
              </a:rPr>
              <a:t>Mr</a:t>
            </a:r>
            <a:r>
              <a:rPr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200" dirty="0">
                <a:latin typeface="Comic Sans MS" charset="0"/>
                <a:ea typeface="Comic Sans MS" charset="0"/>
                <a:cs typeface="Comic Sans MS" charset="0"/>
              </a:rPr>
              <a:t>Nelson</a:t>
            </a:r>
            <a:r>
              <a:rPr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: …</a:t>
            </a:r>
            <a:endParaRPr lang="zh-CN" altLang="zh-CN" sz="3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2" y="229601"/>
            <a:ext cx="3124200" cy="2752725"/>
          </a:xfrm>
        </p:spPr>
      </p:pic>
    </p:spTree>
    <p:extLst>
      <p:ext uri="{BB962C8B-B14F-4D97-AF65-F5344CB8AC3E}">
        <p14:creationId xmlns:p14="http://schemas.microsoft.com/office/powerpoint/2010/main" val="17607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1662" y="436849"/>
            <a:ext cx="11179233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Imagine you are </a:t>
            </a:r>
            <a:r>
              <a:rPr lang="mr-IN" altLang="zh-CN" dirty="0" smtClean="0">
                <a:latin typeface="Comic Sans MS" charset="0"/>
                <a:ea typeface="Comic Sans MS" charset="0"/>
                <a:cs typeface="Comic Sans MS" charset="0"/>
              </a:rPr>
              <a:t>…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b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Please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introduce yourself to the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interviewer.</a:t>
            </a:r>
            <a:r>
              <a:rPr lang="zh-CN" altLang="zh-CN" dirty="0"/>
              <a:t/>
            </a:r>
            <a:br>
              <a:rPr lang="zh-CN" altLang="zh-CN" dirty="0"/>
            </a:b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5313" y="3577706"/>
            <a:ext cx="2861950" cy="3166203"/>
          </a:xfrm>
          <a:prstGeom prst="rect">
            <a:avLst/>
          </a:prstGeom>
        </p:spPr>
      </p:pic>
      <p:pic>
        <p:nvPicPr>
          <p:cNvPr id="5" name="图片 53" descr="../Mrs%20McF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30634"/>
            <a:ext cx="1524799" cy="13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56" descr="../Mrs%20Ma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79" y="3498574"/>
            <a:ext cx="1769164" cy="157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91" y="1376570"/>
            <a:ext cx="1756448" cy="15771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22" y="4755408"/>
            <a:ext cx="1811891" cy="167520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31" y="4339755"/>
            <a:ext cx="1908314" cy="19293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75" y="1762412"/>
            <a:ext cx="2174392" cy="19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6057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mic Sans MS" charset="0"/>
                <a:ea typeface="Comic Sans MS" charset="0"/>
                <a:cs typeface="Comic Sans MS" charset="0"/>
              </a:rPr>
              <a:t>Reflection</a:t>
            </a:r>
            <a:r>
              <a:rPr lang="zh-CN" altLang="en-US" b="1" dirty="0">
                <a:latin typeface="Comic Sans MS" charset="0"/>
                <a:ea typeface="Comic Sans MS" charset="0"/>
                <a:cs typeface="Comic Sans MS" charset="0"/>
              </a:rPr>
              <a:t>（反思）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057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Comic Sans MS" charset="0"/>
                <a:ea typeface="Comic Sans MS" charset="0"/>
                <a:cs typeface="Comic Sans MS" charset="0"/>
              </a:rPr>
              <a:t>After reading the story, what do you think of the people of Hickory Street? </a:t>
            </a:r>
            <a:endParaRPr lang="en-US" altLang="zh-CN" sz="32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altLang="zh-CN" sz="32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3200" dirty="0">
                <a:latin typeface="Comic Sans MS" charset="0"/>
                <a:ea typeface="Comic Sans MS" charset="0"/>
                <a:cs typeface="Comic Sans MS" charset="0"/>
              </a:rPr>
              <a:t>Would you like to live in  Hickory Street and why?</a:t>
            </a:r>
            <a:r>
              <a:rPr lang="zh-CN" altLang="en-US" sz="3200" dirty="0">
                <a:latin typeface="Comic Sans MS" charset="0"/>
                <a:ea typeface="Comic Sans MS" charset="0"/>
                <a:cs typeface="Comic Sans MS" charset="0"/>
              </a:rPr>
              <a:t>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841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695" y="163719"/>
            <a:ext cx="3703983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mic Sans MS" charset="0"/>
                <a:ea typeface="Comic Sans MS" charset="0"/>
                <a:cs typeface="Comic Sans MS" charset="0"/>
              </a:rPr>
              <a:t>Homework</a:t>
            </a:r>
            <a:endParaRPr lang="zh-CN" altLang="en-US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0695" y="1414944"/>
            <a:ext cx="5751444" cy="4351338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Comic Sans MS" charset="0"/>
                <a:ea typeface="Comic Sans MS" charset="0"/>
                <a:cs typeface="Comic Sans MS" charset="0"/>
              </a:rPr>
              <a:t>Tell the story “People of Hickory Street ” to your parents.</a:t>
            </a:r>
          </a:p>
          <a:p>
            <a:pPr marL="0" indent="0">
              <a:buNone/>
            </a:pPr>
            <a:endParaRPr lang="zh-CN" altLang="zh-CN" sz="32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3200" dirty="0">
                <a:latin typeface="Comic Sans MS" charset="0"/>
                <a:ea typeface="Comic Sans MS" charset="0"/>
                <a:cs typeface="Comic Sans MS" charset="0"/>
              </a:rPr>
              <a:t>Choose a person you know or have read or heard about and try to describe him or her.</a:t>
            </a:r>
            <a:r>
              <a:rPr lang="zh-CN" altLang="zh-CN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zh-CN" altLang="en-US" sz="3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83" y="874642"/>
            <a:ext cx="5118652" cy="52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393784" y="2571616"/>
            <a:ext cx="1754676" cy="1713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02426" y="3055621"/>
            <a:ext cx="1597384" cy="79248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FFFFFF"/>
                </a:solidFill>
                <a:effectLst/>
                <a:ea typeface="宋体" charset="0"/>
                <a:cs typeface="黑体" charset="0"/>
              </a:rPr>
              <a:t>The People of Hickory Street</a:t>
            </a:r>
            <a:endParaRPr lang="zh-CN" sz="1600" kern="100" dirty="0">
              <a:effectLst/>
              <a:ea typeface="宋体" charset="0"/>
              <a:cs typeface="黑体" charset="0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5056692" y="4438612"/>
            <a:ext cx="390786" cy="919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 rot="5400000">
            <a:off x="3306767" y="2822839"/>
            <a:ext cx="489551" cy="889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 rot="13293106">
            <a:off x="5870707" y="1748136"/>
            <a:ext cx="490495" cy="863778"/>
          </a:xfrm>
          <a:prstGeom prst="downArrow">
            <a:avLst>
              <a:gd name="adj1" fmla="val 4665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 rot="16200000">
            <a:off x="6567364" y="2796414"/>
            <a:ext cx="466092" cy="999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99810" y="3195320"/>
            <a:ext cx="1200150" cy="118872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endParaRPr lang="en-US" sz="1050" kern="100">
              <a:effectLst/>
              <a:latin typeface="宋体" charset="0"/>
              <a:ea typeface="宋体" charset="0"/>
              <a:cs typeface="Times New Roman" charset="0"/>
            </a:endParaRPr>
          </a:p>
        </p:txBody>
      </p:sp>
      <p:sp>
        <p:nvSpPr>
          <p:cNvPr id="11" name="下箭头 10"/>
          <p:cNvSpPr/>
          <p:nvPr/>
        </p:nvSpPr>
        <p:spPr>
          <a:xfrm rot="2208218">
            <a:off x="3751329" y="4092793"/>
            <a:ext cx="382758" cy="972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 rot="8142650">
            <a:off x="4134812" y="1649328"/>
            <a:ext cx="505003" cy="950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499485" y="5275580"/>
            <a:ext cx="1600200" cy="13868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endParaRPr lang="en-US" sz="1050" kern="100">
              <a:effectLst/>
              <a:latin typeface="宋体" charset="0"/>
              <a:ea typeface="宋体" charset="0"/>
              <a:cs typeface="Times New Roman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51328" y="1199562"/>
            <a:ext cx="1351098" cy="42059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kern="100" dirty="0" err="1" smtClean="0">
                <a:effectLst/>
                <a:latin typeface="Times New Roman" charset="0"/>
                <a:ea typeface="宋体" charset="0"/>
                <a:cs typeface="黑体" charset="0"/>
              </a:rPr>
              <a:t>Mr</a:t>
            </a:r>
            <a:r>
              <a:rPr lang="en-US" sz="2000" kern="100" dirty="0" smtClean="0">
                <a:effectLst/>
                <a:latin typeface="Times New Roman" charset="0"/>
                <a:ea typeface="宋体" charset="0"/>
                <a:cs typeface="黑体" charset="0"/>
              </a:rPr>
              <a:t> </a:t>
            </a:r>
            <a:r>
              <a:rPr lang="en-US" sz="2000" kern="100" dirty="0">
                <a:effectLst/>
                <a:latin typeface="Times New Roman" charset="0"/>
                <a:ea typeface="宋体" charset="0"/>
                <a:cs typeface="黑体" charset="0"/>
              </a:rPr>
              <a:t>Nelson</a:t>
            </a:r>
            <a:endParaRPr lang="zh-CN" sz="2000" kern="100" dirty="0">
              <a:effectLst/>
              <a:ea typeface="宋体" charset="0"/>
              <a:cs typeface="黑体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07005" y="5770562"/>
            <a:ext cx="1491115" cy="39687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kern="100" dirty="0" err="1" smtClean="0">
                <a:effectLst/>
                <a:latin typeface="Times New Roman" charset="0"/>
                <a:ea typeface="宋体" charset="0"/>
                <a:cs typeface="黑体" charset="0"/>
              </a:rPr>
              <a:t>Mrs</a:t>
            </a:r>
            <a:r>
              <a:rPr lang="en-US" sz="2000" kern="100" dirty="0" smtClean="0">
                <a:effectLst/>
                <a:latin typeface="Times New Roman" charset="0"/>
                <a:ea typeface="宋体" charset="0"/>
                <a:cs typeface="黑体" charset="0"/>
              </a:rPr>
              <a:t> </a:t>
            </a:r>
            <a:r>
              <a:rPr lang="en-US" sz="2000" kern="100" dirty="0" err="1">
                <a:effectLst/>
                <a:latin typeface="Times New Roman" charset="0"/>
                <a:ea typeface="宋体" charset="0"/>
                <a:cs typeface="黑体" charset="0"/>
              </a:rPr>
              <a:t>Maka</a:t>
            </a:r>
            <a:endParaRPr lang="zh-CN" sz="2000" kern="100" dirty="0">
              <a:effectLst/>
              <a:ea typeface="宋体" charset="0"/>
              <a:cs typeface="黑体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82841" y="3167222"/>
            <a:ext cx="1660474" cy="72358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kern="100" dirty="0">
                <a:effectLst/>
                <a:latin typeface="Times New Roman" charset="0"/>
                <a:ea typeface="宋体" charset="0"/>
                <a:cs typeface="黑体" charset="0"/>
              </a:rPr>
              <a:t>Louise </a:t>
            </a:r>
            <a:r>
              <a:rPr lang="en-US" sz="2000" kern="100" dirty="0" smtClean="0">
                <a:effectLst/>
                <a:latin typeface="Times New Roman" charset="0"/>
                <a:ea typeface="宋体" charset="0"/>
                <a:cs typeface="黑体" charset="0"/>
              </a:rPr>
              <a:t>East</a:t>
            </a:r>
            <a:endParaRPr lang="zh-CN" sz="2000" kern="100" dirty="0">
              <a:effectLst/>
              <a:ea typeface="宋体" charset="0"/>
              <a:cs typeface="黑体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44657" y="1326630"/>
            <a:ext cx="1797098" cy="6741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kern="1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kern="100" dirty="0" err="1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Mrs</a:t>
            </a:r>
            <a:r>
              <a:rPr lang="en-US" sz="2000" kern="1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kern="1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McFee</a:t>
            </a:r>
            <a:endParaRPr lang="zh-CN" sz="2000" kern="1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3640" y="4071769"/>
            <a:ext cx="1563740" cy="3962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kern="100" dirty="0">
                <a:effectLst/>
                <a:latin typeface="Times New Roman" charset="0"/>
                <a:ea typeface="宋体" charset="0"/>
                <a:cs typeface="黑体" charset="0"/>
              </a:rPr>
              <a:t>  Pop Painter</a:t>
            </a:r>
            <a:endParaRPr lang="zh-CN" sz="2000" kern="100" dirty="0">
              <a:effectLst/>
              <a:ea typeface="宋体" charset="0"/>
              <a:cs typeface="黑体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86074" y="6099954"/>
            <a:ext cx="1658583" cy="55431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000" kern="1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kern="1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kern="1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Suzi</a:t>
            </a:r>
            <a:r>
              <a:rPr lang="en-US" sz="2000" kern="1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Chang</a:t>
            </a:r>
            <a:endParaRPr lang="zh-CN" sz="2000" kern="1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09212" y="4978308"/>
            <a:ext cx="1710158" cy="3962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kern="1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000" kern="100" dirty="0" err="1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Mrs</a:t>
            </a:r>
            <a:r>
              <a:rPr lang="en-US" sz="2000" kern="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kern="1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May</a:t>
            </a:r>
            <a:endParaRPr lang="zh-CN" sz="2000" kern="1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 </a:t>
            </a:r>
          </a:p>
        </p:txBody>
      </p:sp>
      <p:pic>
        <p:nvPicPr>
          <p:cNvPr id="2073" name="图片 28" descr="../Mr%20Nel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38" y="862069"/>
            <a:ext cx="1464257" cy="130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152400" y="166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</a:t>
            </a:r>
          </a:p>
        </p:txBody>
      </p:sp>
      <p:pic>
        <p:nvPicPr>
          <p:cNvPr id="2072" name="图片 56" descr="../Mrs%20Ma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48" y="4892680"/>
            <a:ext cx="1469357" cy="146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152400" y="269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152400" y="314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152400" y="314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152400" y="314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152400" y="3149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62" name="图片 53" descr="../Mrs%20McF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58" y="730384"/>
            <a:ext cx="1524799" cy="13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152400" y="4165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60" name="图片 49" descr="../Mr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032" y="2629396"/>
            <a:ext cx="1534519" cy="131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152400" y="530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</a:t>
            </a: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152400" y="530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8" name="Rectangle 41"/>
          <p:cNvSpPr>
            <a:spLocks noChangeArrowheads="1"/>
          </p:cNvSpPr>
          <p:nvPr/>
        </p:nvSpPr>
        <p:spPr bwMode="auto">
          <a:xfrm>
            <a:off x="152400" y="530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9" name="Rectangle 43"/>
          <p:cNvSpPr>
            <a:spLocks noChangeArrowheads="1"/>
          </p:cNvSpPr>
          <p:nvPr/>
        </p:nvSpPr>
        <p:spPr bwMode="auto">
          <a:xfrm>
            <a:off x="152400" y="530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" name="Rectangle 44"/>
          <p:cNvSpPr>
            <a:spLocks noChangeArrowheads="1"/>
          </p:cNvSpPr>
          <p:nvPr/>
        </p:nvSpPr>
        <p:spPr bwMode="auto">
          <a:xfrm>
            <a:off x="152400" y="5308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1" name="Rectangle 46"/>
          <p:cNvSpPr>
            <a:spLocks noChangeArrowheads="1"/>
          </p:cNvSpPr>
          <p:nvPr/>
        </p:nvSpPr>
        <p:spPr bwMode="auto">
          <a:xfrm>
            <a:off x="152400" y="638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</a:t>
            </a:r>
          </a:p>
        </p:txBody>
      </p:sp>
      <p:sp>
        <p:nvSpPr>
          <p:cNvPr id="2052" name="Rectangle 47"/>
          <p:cNvSpPr>
            <a:spLocks noChangeArrowheads="1"/>
          </p:cNvSpPr>
          <p:nvPr/>
        </p:nvSpPr>
        <p:spPr bwMode="auto">
          <a:xfrm>
            <a:off x="152400" y="750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        </a:t>
            </a:r>
          </a:p>
        </p:txBody>
      </p:sp>
      <p:sp>
        <p:nvSpPr>
          <p:cNvPr id="2056" name="Rectangle 48"/>
          <p:cNvSpPr>
            <a:spLocks noChangeArrowheads="1"/>
          </p:cNvSpPr>
          <p:nvPr/>
        </p:nvSpPr>
        <p:spPr bwMode="auto">
          <a:xfrm>
            <a:off x="152400" y="864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</a:t>
            </a:r>
          </a:p>
        </p:txBody>
      </p:sp>
      <p:sp>
        <p:nvSpPr>
          <p:cNvPr id="2057" name="Rectangle 51"/>
          <p:cNvSpPr>
            <a:spLocks noChangeArrowheads="1"/>
          </p:cNvSpPr>
          <p:nvPr/>
        </p:nvSpPr>
        <p:spPr bwMode="auto">
          <a:xfrm>
            <a:off x="152400" y="864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8" name="Rectangle 53"/>
          <p:cNvSpPr>
            <a:spLocks noChangeArrowheads="1"/>
          </p:cNvSpPr>
          <p:nvPr/>
        </p:nvSpPr>
        <p:spPr bwMode="auto">
          <a:xfrm>
            <a:off x="152400" y="864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6252210" y="3347720"/>
            <a:ext cx="1200150" cy="118872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endParaRPr lang="en-US" sz="1050" kern="100">
              <a:effectLst/>
              <a:latin typeface="宋体" charset="0"/>
              <a:ea typeface="宋体" charset="0"/>
              <a:cs typeface="Times New Roman" charset="0"/>
            </a:endParaRPr>
          </a:p>
        </p:txBody>
      </p:sp>
      <p:sp>
        <p:nvSpPr>
          <p:cNvPr id="52" name="下箭头 51"/>
          <p:cNvSpPr/>
          <p:nvPr/>
        </p:nvSpPr>
        <p:spPr>
          <a:xfrm rot="18174880">
            <a:off x="6239066" y="4004085"/>
            <a:ext cx="458041" cy="927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24395" y="152016"/>
            <a:ext cx="1034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Read &amp; answer: Who are the people of Hickory Street?</a:t>
            </a:r>
            <a:endParaRPr kumimoji="1" lang="zh-CN" altLang="en-US" sz="28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51" y="2494262"/>
            <a:ext cx="1725483" cy="16034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68" y="5369563"/>
            <a:ext cx="1629918" cy="1357900"/>
          </a:xfrm>
          <a:prstGeom prst="rect">
            <a:avLst/>
          </a:prstGeom>
        </p:spPr>
      </p:pic>
      <p:pic>
        <p:nvPicPr>
          <p:cNvPr id="2059" name="图片 20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990" y="4175231"/>
            <a:ext cx="1716889" cy="160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931" y="136525"/>
            <a:ext cx="10515600" cy="1325563"/>
          </a:xfrm>
        </p:spPr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Read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&amp;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Fill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045715"/>
              </p:ext>
            </p:extLst>
          </p:nvPr>
        </p:nvGraphicFramePr>
        <p:xfrm>
          <a:off x="500931" y="1320908"/>
          <a:ext cx="10184131" cy="4572003"/>
        </p:xfrm>
        <a:graphic>
          <a:graphicData uri="http://schemas.openxmlformats.org/drawingml/2006/table">
            <a:tbl>
              <a:tblPr firstRow="1" firstCol="1" bandRow="1"/>
              <a:tblGrid>
                <a:gridCol w="1892838"/>
                <a:gridCol w="1979550"/>
                <a:gridCol w="2061699"/>
                <a:gridCol w="2469019"/>
                <a:gridCol w="1781025"/>
              </a:tblGrid>
              <a:tr h="1259587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Character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How the character looks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like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his / her personality is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like 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he/she likes or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dislikes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he/she does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9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Nelson                                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986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McFee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86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Pop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Painter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88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Louise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East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86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Maka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986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May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4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Suzi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Chang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8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525413" y="1063485"/>
            <a:ext cx="45148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1. 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W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hat 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sort of person 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do you think </a:t>
            </a:r>
            <a:r>
              <a:rPr lang="en-US" altLang="zh-CN" sz="2800" dirty="0" err="1" smtClean="0">
                <a:latin typeface="Comic Sans MS" charset="0"/>
                <a:ea typeface="Comic Sans MS" charset="0"/>
                <a:cs typeface="Comic Sans MS" charset="0"/>
              </a:rPr>
              <a:t>Mr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Nelson might be?</a:t>
            </a:r>
            <a:endParaRPr lang="zh-CN" altLang="zh-CN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altLang="zh-CN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2. Would 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you like </a:t>
            </a:r>
            <a:r>
              <a:rPr lang="en-US" altLang="zh-CN" sz="2800" dirty="0" err="1" smtClean="0">
                <a:latin typeface="Comic Sans MS" charset="0"/>
                <a:ea typeface="Comic Sans MS" charset="0"/>
                <a:cs typeface="Comic Sans MS" charset="0"/>
              </a:rPr>
              <a:t>Mr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Nelson to live in your street? Why?</a:t>
            </a:r>
            <a:endParaRPr lang="zh-CN" altLang="zh-CN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6" y="1063485"/>
            <a:ext cx="7199043" cy="5277679"/>
          </a:xfrm>
        </p:spPr>
      </p:pic>
    </p:spTree>
    <p:extLst>
      <p:ext uri="{BB962C8B-B14F-4D97-AF65-F5344CB8AC3E}">
        <p14:creationId xmlns:p14="http://schemas.microsoft.com/office/powerpoint/2010/main" val="164776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7871" y="159026"/>
            <a:ext cx="10515600" cy="884581"/>
          </a:xfrm>
        </p:spPr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Read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&amp;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Fill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787632"/>
              </p:ext>
            </p:extLst>
          </p:nvPr>
        </p:nvGraphicFramePr>
        <p:xfrm>
          <a:off x="347871" y="1043607"/>
          <a:ext cx="11161642" cy="4951020"/>
        </p:xfrm>
        <a:graphic>
          <a:graphicData uri="http://schemas.openxmlformats.org/drawingml/2006/table">
            <a:tbl>
              <a:tblPr firstRow="1" firstCol="1" bandRow="1"/>
              <a:tblGrid>
                <a:gridCol w="1510746"/>
                <a:gridCol w="2346108"/>
                <a:gridCol w="2400001"/>
                <a:gridCol w="2410065"/>
                <a:gridCol w="2494722"/>
              </a:tblGrid>
              <a:tr h="1272211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Character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How the character looks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like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his / her personality is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like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he/she likes or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dislikes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he/she does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5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Nelson                                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sz="11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baseline="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has a smile as wide as the Mississippi River</a:t>
                      </a:r>
                      <a:endParaRPr lang="zh-CN" sz="16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altLang="zh-CN" sz="16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charset="0"/>
                          <a:ea typeface="宋体" charset="0"/>
                          <a:cs typeface="黑体" charset="0"/>
                        </a:rPr>
                        <a:t>       </a:t>
                      </a: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kind and outgoing</a:t>
                      </a:r>
                      <a:endParaRPr lang="zh-CN" sz="1600" b="1" kern="1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laughing and telling jokes</a:t>
                      </a:r>
                      <a:endParaRPr lang="zh-CN" sz="16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sometimes</a:t>
                      </a:r>
                      <a:r>
                        <a:rPr lang="en-US" altLang="zh-CN" sz="1600" b="1" kern="100" baseline="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has a street party…</a:t>
                      </a:r>
                      <a:endParaRPr lang="zh-CN" altLang="zh-CN" sz="1600" kern="100" dirty="0" smtClean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altLang="zh-CN" sz="16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303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baseline="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McFee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03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Pop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Painter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27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Louise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East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03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baseline="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Maka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303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May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3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Suzi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Chang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7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620961" y="1106691"/>
            <a:ext cx="43358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1. What can you tell from the illustration about </a:t>
            </a:r>
            <a:r>
              <a:rPr lang="en-US" altLang="zh-CN" sz="2800" dirty="0" err="1" smtClean="0">
                <a:latin typeface="Comic Sans MS" charset="0"/>
                <a:ea typeface="Comic Sans MS" charset="0"/>
                <a:cs typeface="Comic Sans MS" charset="0"/>
              </a:rPr>
              <a:t>Mrs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dirty="0" err="1">
                <a:latin typeface="Comic Sans MS" charset="0"/>
                <a:ea typeface="Comic Sans MS" charset="0"/>
                <a:cs typeface="Comic Sans MS" charset="0"/>
              </a:rPr>
              <a:t>McFee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zh-CN" altLang="zh-CN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altLang="zh-CN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. What do you know about </a:t>
            </a:r>
            <a:r>
              <a:rPr lang="en-US" altLang="zh-CN" sz="2800" dirty="0" err="1" smtClean="0">
                <a:latin typeface="Comic Sans MS" charset="0"/>
                <a:ea typeface="Comic Sans MS" charset="0"/>
                <a:cs typeface="Comic Sans MS" charset="0"/>
              </a:rPr>
              <a:t>Mrs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dirty="0" err="1">
                <a:latin typeface="Comic Sans MS" charset="0"/>
                <a:ea typeface="Comic Sans MS" charset="0"/>
                <a:cs typeface="Comic Sans MS" charset="0"/>
              </a:rPr>
              <a:t>McFee’s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 personality?</a:t>
            </a:r>
            <a:endParaRPr lang="zh-CN" altLang="zh-CN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76265"/>
            <a:ext cx="7275443" cy="5224535"/>
          </a:xfrm>
        </p:spPr>
      </p:pic>
    </p:spTree>
    <p:extLst>
      <p:ext uri="{BB962C8B-B14F-4D97-AF65-F5344CB8AC3E}">
        <p14:creationId xmlns:p14="http://schemas.microsoft.com/office/powerpoint/2010/main" val="4842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8610" y="79513"/>
            <a:ext cx="10515600" cy="874641"/>
          </a:xfrm>
        </p:spPr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Read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&amp;</a:t>
            </a:r>
            <a:r>
              <a:rPr kumimoji="1"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Fill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381468"/>
              </p:ext>
            </p:extLst>
          </p:nvPr>
        </p:nvGraphicFramePr>
        <p:xfrm>
          <a:off x="401540" y="954154"/>
          <a:ext cx="10591138" cy="5039128"/>
        </p:xfrm>
        <a:graphic>
          <a:graphicData uri="http://schemas.openxmlformats.org/drawingml/2006/table">
            <a:tbl>
              <a:tblPr firstRow="1" firstCol="1" bandRow="1"/>
              <a:tblGrid>
                <a:gridCol w="1486895"/>
                <a:gridCol w="2295939"/>
                <a:gridCol w="2057400"/>
                <a:gridCol w="2494722"/>
                <a:gridCol w="2256182"/>
              </a:tblGrid>
              <a:tr h="1242394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Character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How the character looks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like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his / her personality is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like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he/she likes or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dislikes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What </a:t>
                      </a:r>
                      <a:r>
                        <a:rPr lang="en-US" sz="18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he/she does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2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Nelson                                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sz="11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baseline="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has a smile as wide as the Mississippi River</a:t>
                      </a:r>
                      <a:endParaRPr lang="zh-CN" sz="16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altLang="zh-CN" sz="16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charset="0"/>
                          <a:ea typeface="宋体" charset="0"/>
                          <a:cs typeface="黑体" charset="0"/>
                        </a:rPr>
                        <a:t>    </a:t>
                      </a: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kind and outgoing</a:t>
                      </a:r>
                      <a:endParaRPr lang="zh-CN" sz="1600" b="1" kern="1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laughing and telling jokes</a:t>
                      </a:r>
                      <a:endParaRPr lang="zh-CN" sz="16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sometimes</a:t>
                      </a:r>
                      <a:r>
                        <a:rPr lang="en-US" altLang="zh-CN" sz="1600" b="1" kern="100" baseline="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altLang="zh-CN" sz="1600" b="1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has a street party…</a:t>
                      </a:r>
                      <a:endParaRPr lang="zh-CN" altLang="zh-CN" sz="1600" kern="100" dirty="0" smtClean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29637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McFee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dresses  like a queen; shiny handbag and shoes; colorful hats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fussy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goes striding down the street every day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0748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Pop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Painter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en-US" sz="105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en-US" sz="1050" b="1" kern="100" dirty="0" smtClean="0">
                        <a:effectLst/>
                        <a:latin typeface="Times New Roman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01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  Louise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East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0748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baseline="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Maka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30748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Mrs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May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0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 err="1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Suzi</a:t>
                      </a:r>
                      <a:r>
                        <a:rPr lang="en-US" sz="1800" kern="100" dirty="0" smtClea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Chang</a:t>
                      </a:r>
                      <a:endParaRPr lang="zh-CN" sz="180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0" dirty="0">
                          <a:effectLst/>
                          <a:latin typeface="Times New Roman" charset="0"/>
                          <a:ea typeface="宋体" charset="0"/>
                          <a:cs typeface="黑体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charset="0"/>
                        <a:ea typeface="宋体" charset="0"/>
                        <a:cs typeface="黑体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6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1450</Words>
  <Application>Microsoft Office PowerPoint</Application>
  <PresentationFormat>自定义</PresentationFormat>
  <Paragraphs>585</Paragraphs>
  <Slides>33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</vt:lpstr>
      <vt:lpstr>PowerPoint 演示文稿</vt:lpstr>
      <vt:lpstr> Can you think of a neighbour that impresses you most?  </vt:lpstr>
      <vt:lpstr>PowerPoint 演示文稿</vt:lpstr>
      <vt:lpstr>PowerPoint 演示文稿</vt:lpstr>
      <vt:lpstr>Read &amp; Fill</vt:lpstr>
      <vt:lpstr>PowerPoint 演示文稿</vt:lpstr>
      <vt:lpstr>Read &amp; Fill</vt:lpstr>
      <vt:lpstr>PowerPoint 演示文稿</vt:lpstr>
      <vt:lpstr>Read &amp; Fill</vt:lpstr>
      <vt:lpstr>PowerPoint 演示文稿</vt:lpstr>
      <vt:lpstr>Read &amp; Fill</vt:lpstr>
      <vt:lpstr>1. By looking at the illustration, how would you describe Mrs East?  </vt:lpstr>
      <vt:lpstr>Read &amp; Fill</vt:lpstr>
      <vt:lpstr>PowerPoint 演示文稿</vt:lpstr>
      <vt:lpstr>Read &amp; Fill</vt:lpstr>
      <vt:lpstr>PowerPoint 演示文稿</vt:lpstr>
      <vt:lpstr>Read &amp; Fill</vt:lpstr>
      <vt:lpstr>PowerPoint 演示文稿</vt:lpstr>
      <vt:lpstr>Read &amp; Fill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Discussion</vt:lpstr>
      <vt:lpstr>Let’s interview.</vt:lpstr>
      <vt:lpstr>PowerPoint 演示文稿</vt:lpstr>
      <vt:lpstr>Imagine you are …  Please introduce yourself to the interviewer. </vt:lpstr>
      <vt:lpstr>Reflection（反思）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fltrp</cp:lastModifiedBy>
  <cp:revision>149</cp:revision>
  <dcterms:created xsi:type="dcterms:W3CDTF">2018-08-25T07:13:30Z</dcterms:created>
  <dcterms:modified xsi:type="dcterms:W3CDTF">2018-09-05T05:48:27Z</dcterms:modified>
</cp:coreProperties>
</file>