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7"/>
  </p:notesMasterIdLst>
  <p:sldIdLst>
    <p:sldId id="284" r:id="rId2"/>
    <p:sldId id="286" r:id="rId3"/>
    <p:sldId id="280" r:id="rId4"/>
    <p:sldId id="283" r:id="rId5"/>
    <p:sldId id="287" r:id="rId6"/>
    <p:sldId id="288" r:id="rId7"/>
    <p:sldId id="298" r:id="rId8"/>
    <p:sldId id="299" r:id="rId9"/>
    <p:sldId id="300" r:id="rId10"/>
    <p:sldId id="290" r:id="rId11"/>
    <p:sldId id="291" r:id="rId12"/>
    <p:sldId id="293" r:id="rId13"/>
    <p:sldId id="302" r:id="rId14"/>
    <p:sldId id="294" r:id="rId15"/>
    <p:sldId id="295" r:id="rId16"/>
    <p:sldId id="296" r:id="rId17"/>
    <p:sldId id="297" r:id="rId18"/>
    <p:sldId id="303" r:id="rId19"/>
    <p:sldId id="304" r:id="rId20"/>
    <p:sldId id="305" r:id="rId21"/>
    <p:sldId id="306" r:id="rId22"/>
    <p:sldId id="307" r:id="rId23"/>
    <p:sldId id="308" r:id="rId24"/>
    <p:sldId id="309" r:id="rId25"/>
    <p:sldId id="310" r:id="rId26"/>
  </p:sldIdLst>
  <p:sldSz cx="9144000" cy="6858000" type="screen4x3"/>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ell" initials="d" lastIdx="2"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122" autoAdjust="0"/>
    <p:restoredTop sz="77120" autoAdjust="0"/>
  </p:normalViewPr>
  <p:slideViewPr>
    <p:cSldViewPr>
      <p:cViewPr varScale="1">
        <p:scale>
          <a:sx n="87" d="100"/>
          <a:sy n="87" d="100"/>
        </p:scale>
        <p:origin x="-1181" y="-91"/>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984"/>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CC96DA2-A27C-481B-8FC9-7E6640BD6A0D}" type="datetimeFigureOut">
              <a:rPr lang="zh-CN" altLang="en-US" smtClean="0"/>
              <a:t>2019/1/24</a:t>
            </a:fld>
            <a:endParaRPr lang="zh-CN" altLang="en-US"/>
          </a:p>
        </p:txBody>
      </p:sp>
      <p:sp>
        <p:nvSpPr>
          <p:cNvPr id="4" name="幻灯片图像占位符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734B430-50EB-4BD6-B986-56B5D2784742}" type="slidenum">
              <a:rPr lang="zh-CN" altLang="en-US" smtClean="0"/>
              <a:t>‹#›</a:t>
            </a:fld>
            <a:endParaRPr lang="zh-CN" altLang="en-US"/>
          </a:p>
        </p:txBody>
      </p:sp>
    </p:spTree>
    <p:extLst>
      <p:ext uri="{BB962C8B-B14F-4D97-AF65-F5344CB8AC3E}">
        <p14:creationId xmlns:p14="http://schemas.microsoft.com/office/powerpoint/2010/main" val="15627062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T: We</a:t>
            </a:r>
            <a:r>
              <a:rPr lang="en-US" altLang="zh-CN" baseline="0" dirty="0" smtClean="0"/>
              <a:t> know the earth is the home for human.  Look at the second picture, and this is where you live in our solar system. Beyond the solar system is the Milky Way Galaxy and then is Universe.</a:t>
            </a:r>
            <a:endParaRPr lang="zh-CN" altLang="en-US" dirty="0"/>
          </a:p>
        </p:txBody>
      </p:sp>
      <p:sp>
        <p:nvSpPr>
          <p:cNvPr id="4" name="灯片编号占位符 3"/>
          <p:cNvSpPr>
            <a:spLocks noGrp="1"/>
          </p:cNvSpPr>
          <p:nvPr>
            <p:ph type="sldNum" sz="quarter" idx="10"/>
          </p:nvPr>
        </p:nvSpPr>
        <p:spPr/>
        <p:txBody>
          <a:bodyPr/>
          <a:lstStyle/>
          <a:p>
            <a:fld id="{3734B430-50EB-4BD6-B986-56B5D2784742}" type="slidenum">
              <a:rPr lang="zh-CN" altLang="en-US" smtClean="0"/>
              <a:t>2</a:t>
            </a:fld>
            <a:endParaRPr lang="zh-CN" altLang="en-US"/>
          </a:p>
        </p:txBody>
      </p:sp>
    </p:spTree>
    <p:extLst>
      <p:ext uri="{BB962C8B-B14F-4D97-AF65-F5344CB8AC3E}">
        <p14:creationId xmlns:p14="http://schemas.microsoft.com/office/powerpoint/2010/main" val="31727749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smtClean="0">
                <a:solidFill>
                  <a:schemeClr val="tx1"/>
                </a:solidFill>
                <a:effectLst/>
                <a:latin typeface="+mn-lt"/>
                <a:ea typeface="+mn-ea"/>
                <a:cs typeface="+mn-cs"/>
              </a:rPr>
              <a:t>How do you know some people didn’t know about pulsar? Read the words that make you think this?</a:t>
            </a:r>
            <a:endParaRPr lang="zh-CN" altLang="zh-CN" sz="1200" kern="1200" dirty="0" smtClean="0">
              <a:solidFill>
                <a:schemeClr val="tx1"/>
              </a:solidFill>
              <a:effectLst/>
              <a:latin typeface="+mn-lt"/>
              <a:ea typeface="+mn-ea"/>
              <a:cs typeface="+mn-cs"/>
            </a:endParaRPr>
          </a:p>
          <a:p>
            <a:endParaRPr lang="en-US" altLang="zh-CN" dirty="0" smtClean="0"/>
          </a:p>
          <a:p>
            <a:r>
              <a:rPr lang="en-US" altLang="zh-CN" sz="1200" kern="1200" dirty="0" smtClean="0">
                <a:solidFill>
                  <a:schemeClr val="tx1"/>
                </a:solidFill>
                <a:effectLst/>
                <a:latin typeface="+mn-lt"/>
                <a:ea typeface="+mn-ea"/>
                <a:cs typeface="+mn-cs"/>
              </a:rPr>
              <a:t>Why do you think they might have thought they were aliens?</a:t>
            </a:r>
            <a:endParaRPr lang="zh-CN" altLang="en-US" dirty="0"/>
          </a:p>
        </p:txBody>
      </p:sp>
      <p:sp>
        <p:nvSpPr>
          <p:cNvPr id="4" name="灯片编号占位符 3"/>
          <p:cNvSpPr>
            <a:spLocks noGrp="1"/>
          </p:cNvSpPr>
          <p:nvPr>
            <p:ph type="sldNum" sz="quarter" idx="10"/>
          </p:nvPr>
        </p:nvSpPr>
        <p:spPr/>
        <p:txBody>
          <a:bodyPr/>
          <a:lstStyle/>
          <a:p>
            <a:fld id="{3734B430-50EB-4BD6-B986-56B5D2784742}" type="slidenum">
              <a:rPr lang="zh-CN" altLang="en-US" smtClean="0"/>
              <a:t>12</a:t>
            </a:fld>
            <a:endParaRPr lang="zh-CN" altLang="en-US"/>
          </a:p>
        </p:txBody>
      </p:sp>
    </p:spTree>
    <p:extLst>
      <p:ext uri="{BB962C8B-B14F-4D97-AF65-F5344CB8AC3E}">
        <p14:creationId xmlns:p14="http://schemas.microsoft.com/office/powerpoint/2010/main" val="42784527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Small</a:t>
            </a:r>
            <a:r>
              <a:rPr lang="en-US" altLang="zh-CN" baseline="0" dirty="0" smtClean="0"/>
              <a:t> stars that spin fast and flash out light like a lighthouse are called pulsars.</a:t>
            </a:r>
            <a:endParaRPr lang="zh-CN" altLang="en-US" dirty="0"/>
          </a:p>
        </p:txBody>
      </p:sp>
      <p:sp>
        <p:nvSpPr>
          <p:cNvPr id="4" name="灯片编号占位符 3"/>
          <p:cNvSpPr>
            <a:spLocks noGrp="1"/>
          </p:cNvSpPr>
          <p:nvPr>
            <p:ph type="sldNum" sz="quarter" idx="10"/>
          </p:nvPr>
        </p:nvSpPr>
        <p:spPr/>
        <p:txBody>
          <a:bodyPr/>
          <a:lstStyle/>
          <a:p>
            <a:fld id="{3734B430-50EB-4BD6-B986-56B5D2784742}" type="slidenum">
              <a:rPr lang="zh-CN" altLang="en-US" smtClean="0"/>
              <a:t>14</a:t>
            </a:fld>
            <a:endParaRPr lang="zh-CN" altLang="en-US"/>
          </a:p>
        </p:txBody>
      </p:sp>
    </p:spTree>
    <p:extLst>
      <p:ext uri="{BB962C8B-B14F-4D97-AF65-F5344CB8AC3E}">
        <p14:creationId xmlns:p14="http://schemas.microsoft.com/office/powerpoint/2010/main" val="31397592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lvl="0"/>
            <a:r>
              <a:rPr lang="en-US" altLang="zh-CN" sz="1200" kern="1200" dirty="0" smtClean="0">
                <a:solidFill>
                  <a:schemeClr val="tx1"/>
                </a:solidFill>
                <a:effectLst/>
                <a:latin typeface="+mn-lt"/>
                <a:ea typeface="+mn-ea"/>
                <a:cs typeface="+mn-cs"/>
              </a:rPr>
              <a:t>Who has seen the Milky Way at night or in other books? </a:t>
            </a:r>
            <a:endParaRPr lang="zh-CN" altLang="zh-CN" sz="1200" kern="1200" dirty="0" smtClean="0">
              <a:solidFill>
                <a:schemeClr val="tx1"/>
              </a:solidFill>
              <a:effectLst/>
              <a:latin typeface="+mn-lt"/>
              <a:ea typeface="+mn-ea"/>
              <a:cs typeface="+mn-cs"/>
            </a:endParaRPr>
          </a:p>
          <a:p>
            <a:pPr lvl="0"/>
            <a:r>
              <a:rPr lang="en-US" altLang="zh-CN" sz="1200" kern="1200" dirty="0" smtClean="0">
                <a:solidFill>
                  <a:schemeClr val="tx1"/>
                </a:solidFill>
                <a:effectLst/>
                <a:latin typeface="+mn-lt"/>
                <a:ea typeface="+mn-ea"/>
                <a:cs typeface="+mn-cs"/>
              </a:rPr>
              <a:t>Why do you think it might be called the Milky Way? </a:t>
            </a:r>
            <a:endParaRPr lang="zh-CN" altLang="zh-CN" sz="1200" kern="1200" dirty="0" smtClean="0">
              <a:solidFill>
                <a:schemeClr val="tx1"/>
              </a:solidFill>
              <a:effectLst/>
              <a:latin typeface="+mn-lt"/>
              <a:ea typeface="+mn-ea"/>
              <a:cs typeface="+mn-cs"/>
            </a:endParaRPr>
          </a:p>
          <a:p>
            <a:pPr lvl="0"/>
            <a:r>
              <a:rPr lang="en-US" altLang="zh-CN" sz="1200" kern="1200" dirty="0" smtClean="0">
                <a:solidFill>
                  <a:schemeClr val="tx1"/>
                </a:solidFill>
                <a:effectLst/>
                <a:latin typeface="+mn-lt"/>
                <a:ea typeface="+mn-ea"/>
                <a:cs typeface="+mn-cs"/>
              </a:rPr>
              <a:t>Why do you think no one knows how many stars there are? Find the words that might make you think this.</a:t>
            </a:r>
            <a:endParaRPr lang="zh-CN" altLang="zh-CN" sz="1200" kern="1200" dirty="0">
              <a:solidFill>
                <a:schemeClr val="tx1"/>
              </a:solidFill>
              <a:effectLst/>
              <a:latin typeface="+mn-lt"/>
              <a:ea typeface="+mn-ea"/>
              <a:cs typeface="+mn-cs"/>
            </a:endParaRPr>
          </a:p>
        </p:txBody>
      </p:sp>
      <p:sp>
        <p:nvSpPr>
          <p:cNvPr id="4" name="灯片编号占位符 3"/>
          <p:cNvSpPr>
            <a:spLocks noGrp="1"/>
          </p:cNvSpPr>
          <p:nvPr>
            <p:ph type="sldNum" sz="quarter" idx="10"/>
          </p:nvPr>
        </p:nvSpPr>
        <p:spPr/>
        <p:txBody>
          <a:bodyPr/>
          <a:lstStyle/>
          <a:p>
            <a:fld id="{3734B430-50EB-4BD6-B986-56B5D2784742}" type="slidenum">
              <a:rPr lang="zh-CN" altLang="en-US" smtClean="0"/>
              <a:t>15</a:t>
            </a:fld>
            <a:endParaRPr lang="zh-CN" altLang="en-US"/>
          </a:p>
        </p:txBody>
      </p:sp>
    </p:spTree>
    <p:extLst>
      <p:ext uri="{BB962C8B-B14F-4D97-AF65-F5344CB8AC3E}">
        <p14:creationId xmlns:p14="http://schemas.microsoft.com/office/powerpoint/2010/main" val="24670016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lvl="0"/>
            <a:r>
              <a:rPr lang="en-US" altLang="zh-CN" sz="1200" kern="1200" dirty="0" smtClean="0">
                <a:solidFill>
                  <a:schemeClr val="tx1"/>
                </a:solidFill>
                <a:effectLst/>
                <a:latin typeface="+mn-lt"/>
                <a:ea typeface="+mn-ea"/>
                <a:cs typeface="+mn-cs"/>
              </a:rPr>
              <a:t>What do you think when you see this photograph?</a:t>
            </a:r>
            <a:endParaRPr lang="zh-CN" altLang="zh-CN" sz="1200" kern="1200" dirty="0" smtClean="0">
              <a:solidFill>
                <a:schemeClr val="tx1"/>
              </a:solidFill>
              <a:effectLst/>
              <a:latin typeface="+mn-lt"/>
              <a:ea typeface="+mn-ea"/>
              <a:cs typeface="+mn-cs"/>
            </a:endParaRPr>
          </a:p>
          <a:p>
            <a:pPr lvl="0"/>
            <a:r>
              <a:rPr lang="en-US" altLang="zh-CN" sz="1200" kern="1200" dirty="0" smtClean="0">
                <a:solidFill>
                  <a:schemeClr val="tx1"/>
                </a:solidFill>
                <a:effectLst/>
                <a:latin typeface="+mn-lt"/>
                <a:ea typeface="+mn-ea"/>
                <a:cs typeface="+mn-cs"/>
              </a:rPr>
              <a:t>Do you think one day people will know everything about the stars? Which words make you think of this?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smtClean="0">
                <a:solidFill>
                  <a:schemeClr val="tx1"/>
                </a:solidFill>
                <a:effectLst/>
                <a:latin typeface="+mn-lt"/>
                <a:ea typeface="+mn-ea"/>
                <a:cs typeface="+mn-cs"/>
              </a:rPr>
              <a:t>What does the second sentence mean?</a:t>
            </a:r>
            <a:endParaRPr lang="zh-CN" altLang="zh-CN" sz="1200" kern="1200" dirty="0" smtClean="0">
              <a:solidFill>
                <a:schemeClr val="tx1"/>
              </a:solidFill>
              <a:effectLst/>
              <a:latin typeface="+mn-lt"/>
              <a:ea typeface="+mn-ea"/>
              <a:cs typeface="+mn-cs"/>
            </a:endParaRPr>
          </a:p>
          <a:p>
            <a:pPr lvl="0"/>
            <a:r>
              <a:rPr lang="en-US" altLang="zh-CN" sz="1200" kern="1200" dirty="0" smtClean="0">
                <a:solidFill>
                  <a:schemeClr val="tx1"/>
                </a:solidFill>
                <a:effectLst/>
                <a:latin typeface="+mn-lt"/>
                <a:ea typeface="+mn-ea"/>
                <a:cs typeface="+mn-cs"/>
              </a:rPr>
              <a:t>Read the nursery rhyme out loud together .Why do you think people wonder about the stars? What would you really like to know about stars that you don’t know now? </a:t>
            </a:r>
            <a:endParaRPr lang="zh-CN" altLang="zh-CN" sz="1200" kern="1200" dirty="0" smtClean="0">
              <a:solidFill>
                <a:schemeClr val="tx1"/>
              </a:solidFill>
              <a:effectLst/>
              <a:latin typeface="+mn-lt"/>
              <a:ea typeface="+mn-ea"/>
              <a:cs typeface="+mn-cs"/>
            </a:endParaRPr>
          </a:p>
          <a:p>
            <a:endParaRPr lang="zh-CN" altLang="en-US" dirty="0"/>
          </a:p>
        </p:txBody>
      </p:sp>
      <p:sp>
        <p:nvSpPr>
          <p:cNvPr id="4" name="灯片编号占位符 3"/>
          <p:cNvSpPr>
            <a:spLocks noGrp="1"/>
          </p:cNvSpPr>
          <p:nvPr>
            <p:ph type="sldNum" sz="quarter" idx="10"/>
          </p:nvPr>
        </p:nvSpPr>
        <p:spPr/>
        <p:txBody>
          <a:bodyPr/>
          <a:lstStyle/>
          <a:p>
            <a:fld id="{3734B430-50EB-4BD6-B986-56B5D2784742}" type="slidenum">
              <a:rPr lang="zh-CN" altLang="en-US" smtClean="0"/>
              <a:t>16</a:t>
            </a:fld>
            <a:endParaRPr lang="zh-CN" altLang="en-US"/>
          </a:p>
        </p:txBody>
      </p:sp>
    </p:spTree>
    <p:extLst>
      <p:ext uri="{BB962C8B-B14F-4D97-AF65-F5344CB8AC3E}">
        <p14:creationId xmlns:p14="http://schemas.microsoft.com/office/powerpoint/2010/main" val="9661714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734B430-50EB-4BD6-B986-56B5D2784742}" type="slidenum">
              <a:rPr lang="zh-CN" altLang="en-US" smtClean="0"/>
              <a:t>23</a:t>
            </a:fld>
            <a:endParaRPr lang="zh-CN" altLang="en-US"/>
          </a:p>
        </p:txBody>
      </p:sp>
    </p:spTree>
    <p:extLst>
      <p:ext uri="{BB962C8B-B14F-4D97-AF65-F5344CB8AC3E}">
        <p14:creationId xmlns:p14="http://schemas.microsoft.com/office/powerpoint/2010/main" val="33884729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lvl="0"/>
            <a:r>
              <a:rPr lang="zh-CN" altLang="en-US" sz="1200" dirty="0" smtClean="0"/>
              <a:t>延展思考：</a:t>
            </a:r>
            <a:r>
              <a:rPr lang="en-US" altLang="zh-CN" sz="1200" dirty="0" smtClean="0"/>
              <a:t>Read the nursery rhyme out loud together .Why do you think people wonder about the stars? What would you really like to know about stars that you don’t know now? </a:t>
            </a:r>
            <a:endParaRPr lang="zh-CN" altLang="zh-CN" sz="1200" dirty="0" smtClean="0"/>
          </a:p>
          <a:p>
            <a:r>
              <a:rPr lang="en-US" altLang="zh-CN" sz="1200" dirty="0" smtClean="0"/>
              <a:t>If one day, the Earth is destroyed, where could we live? Why? </a:t>
            </a:r>
            <a:endParaRPr lang="zh-CN" altLang="zh-CN" sz="1200" b="1" dirty="0" smtClean="0"/>
          </a:p>
          <a:p>
            <a:endParaRPr lang="zh-CN" altLang="en-US" dirty="0"/>
          </a:p>
        </p:txBody>
      </p:sp>
      <p:sp>
        <p:nvSpPr>
          <p:cNvPr id="4" name="灯片编号占位符 3"/>
          <p:cNvSpPr>
            <a:spLocks noGrp="1"/>
          </p:cNvSpPr>
          <p:nvPr>
            <p:ph type="sldNum" sz="quarter" idx="10"/>
          </p:nvPr>
        </p:nvSpPr>
        <p:spPr/>
        <p:txBody>
          <a:bodyPr/>
          <a:lstStyle/>
          <a:p>
            <a:fld id="{3734B430-50EB-4BD6-B986-56B5D2784742}" type="slidenum">
              <a:rPr lang="zh-CN" altLang="en-US" smtClean="0"/>
              <a:t>24</a:t>
            </a:fld>
            <a:endParaRPr lang="zh-CN" altLang="en-US"/>
          </a:p>
        </p:txBody>
      </p:sp>
    </p:spTree>
    <p:extLst>
      <p:ext uri="{BB962C8B-B14F-4D97-AF65-F5344CB8AC3E}">
        <p14:creationId xmlns:p14="http://schemas.microsoft.com/office/powerpoint/2010/main" val="35690463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kern="1200" dirty="0" smtClean="0">
                <a:solidFill>
                  <a:schemeClr val="tx1"/>
                </a:solidFill>
                <a:effectLst/>
                <a:latin typeface="+mn-lt"/>
                <a:ea typeface="+mn-ea"/>
                <a:cs typeface="+mn-cs"/>
              </a:rPr>
              <a:t>T:1. What’s the name of the book</a:t>
            </a:r>
            <a:r>
              <a:rPr lang="zh-CN" altLang="zh-CN" sz="1200" kern="1200" dirty="0" smtClean="0">
                <a:solidFill>
                  <a:schemeClr val="tx1"/>
                </a:solidFill>
                <a:effectLst/>
                <a:latin typeface="+mn-lt"/>
                <a:ea typeface="+mn-ea"/>
                <a:cs typeface="+mn-cs"/>
              </a:rPr>
              <a:t>？</a:t>
            </a:r>
          </a:p>
          <a:p>
            <a:r>
              <a:rPr lang="en-US" altLang="zh-CN" sz="1200" kern="1200" dirty="0" smtClean="0">
                <a:solidFill>
                  <a:schemeClr val="tx1"/>
                </a:solidFill>
                <a:effectLst/>
                <a:latin typeface="+mn-lt"/>
                <a:ea typeface="+mn-ea"/>
                <a:cs typeface="+mn-cs"/>
              </a:rPr>
              <a:t>   2. What’s the title? Who’s the author?</a:t>
            </a:r>
            <a:endParaRPr lang="zh-CN" altLang="zh-CN" sz="1200" kern="1200" dirty="0" smtClean="0">
              <a:solidFill>
                <a:schemeClr val="tx1"/>
              </a:solidFill>
              <a:effectLst/>
              <a:latin typeface="+mn-lt"/>
              <a:ea typeface="+mn-ea"/>
              <a:cs typeface="+mn-cs"/>
            </a:endParaRPr>
          </a:p>
          <a:p>
            <a:r>
              <a:rPr lang="en-US" altLang="zh-CN" sz="1200" kern="1200" dirty="0" smtClean="0">
                <a:solidFill>
                  <a:schemeClr val="tx1"/>
                </a:solidFill>
                <a:effectLst/>
                <a:latin typeface="+mn-lt"/>
                <a:ea typeface="+mn-ea"/>
                <a:cs typeface="+mn-cs"/>
              </a:rPr>
              <a:t>   3. What can we know from the cover?</a:t>
            </a:r>
            <a:endParaRPr lang="zh-CN" altLang="zh-CN" sz="1200" kern="1200" dirty="0">
              <a:solidFill>
                <a:schemeClr val="tx1"/>
              </a:solidFill>
              <a:effectLst/>
              <a:latin typeface="+mn-lt"/>
              <a:ea typeface="+mn-ea"/>
              <a:cs typeface="+mn-cs"/>
            </a:endParaRPr>
          </a:p>
        </p:txBody>
      </p:sp>
      <p:sp>
        <p:nvSpPr>
          <p:cNvPr id="4" name="灯片编号占位符 3"/>
          <p:cNvSpPr>
            <a:spLocks noGrp="1"/>
          </p:cNvSpPr>
          <p:nvPr>
            <p:ph type="sldNum" sz="quarter" idx="10"/>
          </p:nvPr>
        </p:nvSpPr>
        <p:spPr/>
        <p:txBody>
          <a:bodyPr/>
          <a:lstStyle/>
          <a:p>
            <a:fld id="{3734B430-50EB-4BD6-B986-56B5D2784742}" type="slidenum">
              <a:rPr lang="zh-CN" altLang="en-US" smtClean="0"/>
              <a:t>3</a:t>
            </a:fld>
            <a:endParaRPr lang="zh-CN" altLang="en-US"/>
          </a:p>
        </p:txBody>
      </p:sp>
    </p:spTree>
    <p:extLst>
      <p:ext uri="{BB962C8B-B14F-4D97-AF65-F5344CB8AC3E}">
        <p14:creationId xmlns:p14="http://schemas.microsoft.com/office/powerpoint/2010/main" val="17085027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kern="1200" dirty="0" smtClean="0">
                <a:solidFill>
                  <a:schemeClr val="tx1"/>
                </a:solidFill>
                <a:effectLst/>
                <a:latin typeface="+mn-lt"/>
                <a:ea typeface="+mn-ea"/>
                <a:cs typeface="+mn-cs"/>
              </a:rPr>
              <a:t>T</a:t>
            </a:r>
            <a:r>
              <a:rPr lang="zh-CN" altLang="en-US" sz="1200" kern="1200" dirty="0" smtClean="0">
                <a:solidFill>
                  <a:schemeClr val="tx1"/>
                </a:solidFill>
                <a:effectLst/>
                <a:latin typeface="+mn-lt"/>
                <a:ea typeface="+mn-ea"/>
                <a:cs typeface="+mn-cs"/>
              </a:rPr>
              <a:t>：</a:t>
            </a:r>
            <a:r>
              <a:rPr lang="en-US" altLang="zh-CN" sz="1200" kern="1200" dirty="0" smtClean="0">
                <a:solidFill>
                  <a:schemeClr val="tx1"/>
                </a:solidFill>
                <a:effectLst/>
                <a:latin typeface="+mn-lt"/>
                <a:ea typeface="+mn-ea"/>
                <a:cs typeface="+mn-cs"/>
              </a:rPr>
              <a:t>We know that stars give light and that they can be blue, white, orange and red.</a:t>
            </a:r>
            <a:endParaRPr lang="en-US" altLang="zh-CN" baseline="0" dirty="0" smtClean="0"/>
          </a:p>
        </p:txBody>
      </p:sp>
      <p:sp>
        <p:nvSpPr>
          <p:cNvPr id="4" name="灯片编号占位符 3"/>
          <p:cNvSpPr>
            <a:spLocks noGrp="1"/>
          </p:cNvSpPr>
          <p:nvPr>
            <p:ph type="sldNum" sz="quarter" idx="10"/>
          </p:nvPr>
        </p:nvSpPr>
        <p:spPr/>
        <p:txBody>
          <a:bodyPr/>
          <a:lstStyle/>
          <a:p>
            <a:fld id="{3734B430-50EB-4BD6-B986-56B5D2784742}" type="slidenum">
              <a:rPr lang="zh-CN" altLang="en-US" smtClean="0"/>
              <a:t>4</a:t>
            </a:fld>
            <a:endParaRPr lang="zh-CN" altLang="en-US"/>
          </a:p>
        </p:txBody>
      </p:sp>
    </p:spTree>
    <p:extLst>
      <p:ext uri="{BB962C8B-B14F-4D97-AF65-F5344CB8AC3E}">
        <p14:creationId xmlns:p14="http://schemas.microsoft.com/office/powerpoint/2010/main" val="31850065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smtClean="0">
                <a:solidFill>
                  <a:schemeClr val="tx1"/>
                </a:solidFill>
                <a:effectLst/>
                <a:latin typeface="+mn-lt"/>
                <a:ea typeface="+mn-ea"/>
                <a:cs typeface="+mn-cs"/>
              </a:rPr>
              <a:t>Ok, let’s check the answer, maybe it’s different from your thinking… And in this book we will learn more interesting things. Now let’s read the book together.</a:t>
            </a:r>
            <a:endParaRPr lang="zh-CN" altLang="zh-CN" sz="1200" kern="1200" dirty="0" smtClean="0">
              <a:solidFill>
                <a:schemeClr val="tx1"/>
              </a:solidFill>
              <a:effectLst/>
              <a:latin typeface="+mn-lt"/>
              <a:ea typeface="+mn-ea"/>
              <a:cs typeface="+mn-cs"/>
            </a:endParaRPr>
          </a:p>
          <a:p>
            <a:endParaRPr lang="zh-CN" altLang="en-US" dirty="0"/>
          </a:p>
        </p:txBody>
      </p:sp>
      <p:sp>
        <p:nvSpPr>
          <p:cNvPr id="4" name="灯片编号占位符 3"/>
          <p:cNvSpPr>
            <a:spLocks noGrp="1"/>
          </p:cNvSpPr>
          <p:nvPr>
            <p:ph type="sldNum" sz="quarter" idx="10"/>
          </p:nvPr>
        </p:nvSpPr>
        <p:spPr/>
        <p:txBody>
          <a:bodyPr/>
          <a:lstStyle/>
          <a:p>
            <a:fld id="{3734B430-50EB-4BD6-B986-56B5D2784742}" type="slidenum">
              <a:rPr lang="zh-CN" altLang="en-US" smtClean="0"/>
              <a:t>5</a:t>
            </a:fld>
            <a:endParaRPr lang="zh-CN" altLang="en-US"/>
          </a:p>
        </p:txBody>
      </p:sp>
    </p:spTree>
    <p:extLst>
      <p:ext uri="{BB962C8B-B14F-4D97-AF65-F5344CB8AC3E}">
        <p14:creationId xmlns:p14="http://schemas.microsoft.com/office/powerpoint/2010/main" val="16599556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smtClean="0">
                <a:solidFill>
                  <a:schemeClr val="tx1"/>
                </a:solidFill>
                <a:effectLst/>
                <a:latin typeface="+mn-lt"/>
                <a:ea typeface="+mn-ea"/>
                <a:cs typeface="+mn-cs"/>
              </a:rPr>
              <a:t>Please read the book P4-9 and find out: What are the stages in a stars life? Finish the mind-map.</a:t>
            </a:r>
            <a:endParaRPr lang="zh-CN" altLang="zh-CN" sz="1200" kern="1200" dirty="0" smtClean="0">
              <a:solidFill>
                <a:schemeClr val="tx1"/>
              </a:solidFill>
              <a:effectLst/>
              <a:latin typeface="+mn-lt"/>
              <a:ea typeface="+mn-ea"/>
              <a:cs typeface="+mn-cs"/>
            </a:endParaRPr>
          </a:p>
          <a:p>
            <a:endParaRPr lang="zh-CN" altLang="en-US" dirty="0"/>
          </a:p>
        </p:txBody>
      </p:sp>
      <p:sp>
        <p:nvSpPr>
          <p:cNvPr id="4" name="灯片编号占位符 3"/>
          <p:cNvSpPr>
            <a:spLocks noGrp="1"/>
          </p:cNvSpPr>
          <p:nvPr>
            <p:ph type="sldNum" sz="quarter" idx="10"/>
          </p:nvPr>
        </p:nvSpPr>
        <p:spPr/>
        <p:txBody>
          <a:bodyPr/>
          <a:lstStyle/>
          <a:p>
            <a:fld id="{3734B430-50EB-4BD6-B986-56B5D2784742}" type="slidenum">
              <a:rPr lang="zh-CN" altLang="en-US" smtClean="0"/>
              <a:t>6</a:t>
            </a:fld>
            <a:endParaRPr lang="zh-CN" altLang="en-US"/>
          </a:p>
        </p:txBody>
      </p:sp>
    </p:spTree>
    <p:extLst>
      <p:ext uri="{BB962C8B-B14F-4D97-AF65-F5344CB8AC3E}">
        <p14:creationId xmlns:p14="http://schemas.microsoft.com/office/powerpoint/2010/main" val="5327991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lvl="0"/>
            <a:r>
              <a:rPr lang="en-US" altLang="zh-CN" sz="1200" kern="1200" dirty="0" smtClean="0">
                <a:solidFill>
                  <a:schemeClr val="tx1"/>
                </a:solidFill>
                <a:effectLst/>
                <a:latin typeface="+mn-lt"/>
                <a:ea typeface="+mn-ea"/>
                <a:cs typeface="+mn-cs"/>
              </a:rPr>
              <a:t>What happens to the star as it gets older? Read the words that tell you?</a:t>
            </a:r>
            <a:endParaRPr lang="zh-CN" altLang="zh-CN" sz="1200" kern="1200" dirty="0" smtClean="0">
              <a:solidFill>
                <a:schemeClr val="tx1"/>
              </a:solidFill>
              <a:effectLst/>
              <a:latin typeface="+mn-lt"/>
              <a:ea typeface="+mn-ea"/>
              <a:cs typeface="+mn-cs"/>
            </a:endParaRPr>
          </a:p>
          <a:p>
            <a:r>
              <a:rPr lang="en-US" altLang="zh-CN" sz="1200" kern="1200" dirty="0" smtClean="0">
                <a:solidFill>
                  <a:schemeClr val="tx1"/>
                </a:solidFill>
                <a:effectLst/>
                <a:latin typeface="+mn-lt"/>
                <a:ea typeface="+mn-ea"/>
                <a:cs typeface="+mn-cs"/>
              </a:rPr>
              <a:t>Do you think the red giant is a good name for this star? Why?</a:t>
            </a:r>
            <a:endParaRPr lang="zh-CN" altLang="en-US" dirty="0"/>
          </a:p>
        </p:txBody>
      </p:sp>
      <p:sp>
        <p:nvSpPr>
          <p:cNvPr id="4" name="灯片编号占位符 3"/>
          <p:cNvSpPr>
            <a:spLocks noGrp="1"/>
          </p:cNvSpPr>
          <p:nvPr>
            <p:ph type="sldNum" sz="quarter" idx="10"/>
          </p:nvPr>
        </p:nvSpPr>
        <p:spPr/>
        <p:txBody>
          <a:bodyPr/>
          <a:lstStyle/>
          <a:p>
            <a:fld id="{3734B430-50EB-4BD6-B986-56B5D2784742}" type="slidenum">
              <a:rPr lang="zh-CN" altLang="en-US" smtClean="0"/>
              <a:t>8</a:t>
            </a:fld>
            <a:endParaRPr lang="zh-CN" altLang="en-US"/>
          </a:p>
        </p:txBody>
      </p:sp>
    </p:spTree>
    <p:extLst>
      <p:ext uri="{BB962C8B-B14F-4D97-AF65-F5344CB8AC3E}">
        <p14:creationId xmlns:p14="http://schemas.microsoft.com/office/powerpoint/2010/main" val="13675760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smtClean="0">
                <a:solidFill>
                  <a:schemeClr val="tx1"/>
                </a:solidFill>
                <a:effectLst/>
                <a:latin typeface="+mn-lt"/>
                <a:ea typeface="+mn-ea"/>
                <a:cs typeface="+mn-cs"/>
              </a:rPr>
              <a:t>What does explode mean? How do you know that?</a:t>
            </a:r>
          </a:p>
          <a:p>
            <a:pPr lvl="0"/>
            <a:r>
              <a:rPr lang="en-US" altLang="zh-CN" sz="1200" kern="1200" dirty="0" smtClean="0">
                <a:solidFill>
                  <a:schemeClr val="tx1"/>
                </a:solidFill>
                <a:effectLst/>
                <a:latin typeface="+mn-lt"/>
                <a:ea typeface="+mn-ea"/>
                <a:cs typeface="+mn-cs"/>
              </a:rPr>
              <a:t>In the word supernova there is the word super. What is something you can guess about a supernova? </a:t>
            </a:r>
            <a:endParaRPr lang="zh-CN" altLang="zh-CN" sz="1200" kern="1200" dirty="0" smtClean="0">
              <a:solidFill>
                <a:schemeClr val="tx1"/>
              </a:solidFill>
              <a:effectLst/>
              <a:latin typeface="+mn-lt"/>
              <a:ea typeface="+mn-ea"/>
              <a:cs typeface="+mn-cs"/>
            </a:endParaRPr>
          </a:p>
          <a:p>
            <a:pPr lvl="0"/>
            <a:r>
              <a:rPr lang="en-US" altLang="zh-CN" sz="1200" kern="1200" dirty="0" smtClean="0">
                <a:solidFill>
                  <a:schemeClr val="tx1"/>
                </a:solidFill>
                <a:effectLst/>
                <a:latin typeface="+mn-lt"/>
                <a:ea typeface="+mn-ea"/>
                <a:cs typeface="+mn-cs"/>
              </a:rPr>
              <a:t>What words tell you how bright the light from a supernova is?</a:t>
            </a:r>
            <a:endParaRPr lang="zh-CN" altLang="zh-CN" sz="1200" kern="1200" dirty="0" smtClean="0">
              <a:solidFill>
                <a:schemeClr val="tx1"/>
              </a:solidFill>
              <a:effectLst/>
              <a:latin typeface="+mn-lt"/>
              <a:ea typeface="+mn-ea"/>
              <a:cs typeface="+mn-cs"/>
            </a:endParaRPr>
          </a:p>
          <a:p>
            <a:endParaRPr lang="zh-CN" altLang="en-US" dirty="0"/>
          </a:p>
        </p:txBody>
      </p:sp>
      <p:sp>
        <p:nvSpPr>
          <p:cNvPr id="4" name="灯片编号占位符 3"/>
          <p:cNvSpPr>
            <a:spLocks noGrp="1"/>
          </p:cNvSpPr>
          <p:nvPr>
            <p:ph type="sldNum" sz="quarter" idx="10"/>
          </p:nvPr>
        </p:nvSpPr>
        <p:spPr/>
        <p:txBody>
          <a:bodyPr/>
          <a:lstStyle/>
          <a:p>
            <a:fld id="{3734B430-50EB-4BD6-B986-56B5D2784742}" type="slidenum">
              <a:rPr lang="zh-CN" altLang="en-US" smtClean="0"/>
              <a:t>9</a:t>
            </a:fld>
            <a:endParaRPr lang="zh-CN" altLang="en-US"/>
          </a:p>
        </p:txBody>
      </p:sp>
    </p:spTree>
    <p:extLst>
      <p:ext uri="{BB962C8B-B14F-4D97-AF65-F5344CB8AC3E}">
        <p14:creationId xmlns:p14="http://schemas.microsoft.com/office/powerpoint/2010/main" val="40601288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lvl="0"/>
            <a:r>
              <a:rPr lang="en-US" altLang="zh-CN" sz="1200" kern="1200" dirty="0" smtClean="0">
                <a:solidFill>
                  <a:schemeClr val="tx1"/>
                </a:solidFill>
                <a:effectLst/>
                <a:latin typeface="+mn-lt"/>
                <a:ea typeface="+mn-ea"/>
                <a:cs typeface="+mn-cs"/>
              </a:rPr>
              <a:t>What makes the black hole? Read the words that tell you?</a:t>
            </a:r>
          </a:p>
          <a:p>
            <a:pPr lvl="0"/>
            <a:r>
              <a:rPr lang="en-US" altLang="zh-CN" sz="1200" kern="1200" dirty="0" smtClean="0">
                <a:solidFill>
                  <a:schemeClr val="tx1"/>
                </a:solidFill>
                <a:effectLst/>
                <a:latin typeface="+mn-lt"/>
                <a:ea typeface="+mn-ea"/>
                <a:cs typeface="+mn-cs"/>
              </a:rPr>
              <a:t>How do you know that if something goes into the black hole, it is gone forever? Please</a:t>
            </a:r>
            <a:r>
              <a:rPr lang="en-US" altLang="zh-CN" sz="1200" kern="1200" baseline="0" dirty="0" smtClean="0">
                <a:solidFill>
                  <a:schemeClr val="tx1"/>
                </a:solidFill>
                <a:effectLst/>
                <a:latin typeface="+mn-lt"/>
                <a:ea typeface="+mn-ea"/>
                <a:cs typeface="+mn-cs"/>
              </a:rPr>
              <a:t> read the sentence out.</a:t>
            </a:r>
            <a:endParaRPr lang="en-US" altLang="zh-CN"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smtClean="0">
                <a:solidFill>
                  <a:schemeClr val="tx1"/>
                </a:solidFill>
                <a:effectLst/>
                <a:latin typeface="+mn-lt"/>
                <a:ea typeface="+mn-ea"/>
                <a:cs typeface="+mn-cs"/>
              </a:rPr>
              <a:t>The first photograph shows dust and gas swirling around. What does swirl mean?</a:t>
            </a:r>
            <a:endParaRPr lang="zh-CN" altLang="zh-CN" sz="1200" kern="1200" dirty="0" smtClean="0">
              <a:solidFill>
                <a:schemeClr val="tx1"/>
              </a:solidFill>
              <a:effectLst/>
              <a:latin typeface="+mn-lt"/>
              <a:ea typeface="+mn-ea"/>
              <a:cs typeface="+mn-cs"/>
            </a:endParaRPr>
          </a:p>
          <a:p>
            <a:pPr lvl="0"/>
            <a:endParaRPr lang="zh-CN" altLang="zh-CN" sz="1200" kern="1200" dirty="0">
              <a:solidFill>
                <a:schemeClr val="tx1"/>
              </a:solidFill>
              <a:effectLst/>
              <a:latin typeface="+mn-lt"/>
              <a:ea typeface="+mn-ea"/>
              <a:cs typeface="+mn-cs"/>
            </a:endParaRPr>
          </a:p>
        </p:txBody>
      </p:sp>
      <p:sp>
        <p:nvSpPr>
          <p:cNvPr id="4" name="灯片编号占位符 3"/>
          <p:cNvSpPr>
            <a:spLocks noGrp="1"/>
          </p:cNvSpPr>
          <p:nvPr>
            <p:ph type="sldNum" sz="quarter" idx="10"/>
          </p:nvPr>
        </p:nvSpPr>
        <p:spPr/>
        <p:txBody>
          <a:bodyPr/>
          <a:lstStyle/>
          <a:p>
            <a:fld id="{3734B430-50EB-4BD6-B986-56B5D2784742}" type="slidenum">
              <a:rPr lang="zh-CN" altLang="en-US" smtClean="0"/>
              <a:t>10</a:t>
            </a:fld>
            <a:endParaRPr lang="zh-CN" altLang="en-US"/>
          </a:p>
        </p:txBody>
      </p:sp>
    </p:spTree>
    <p:extLst>
      <p:ext uri="{BB962C8B-B14F-4D97-AF65-F5344CB8AC3E}">
        <p14:creationId xmlns:p14="http://schemas.microsoft.com/office/powerpoint/2010/main" val="24991029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smtClean="0">
                <a:solidFill>
                  <a:schemeClr val="tx1"/>
                </a:solidFill>
                <a:effectLst/>
                <a:latin typeface="+mn-lt"/>
                <a:ea typeface="+mn-ea"/>
                <a:cs typeface="+mn-cs"/>
              </a:rPr>
              <a:t>This photograph is showing a black hole and what happens around a black hole. Why do you think it might be called a black hole?</a:t>
            </a:r>
            <a:endParaRPr lang="zh-CN" altLang="zh-CN" sz="1200" kern="1200" dirty="0" smtClean="0">
              <a:solidFill>
                <a:schemeClr val="tx1"/>
              </a:solidFill>
              <a:effectLst/>
              <a:latin typeface="+mn-lt"/>
              <a:ea typeface="+mn-ea"/>
              <a:cs typeface="+mn-cs"/>
            </a:endParaRPr>
          </a:p>
          <a:p>
            <a:endParaRPr lang="zh-CN" altLang="en-US" dirty="0"/>
          </a:p>
        </p:txBody>
      </p:sp>
      <p:sp>
        <p:nvSpPr>
          <p:cNvPr id="4" name="灯片编号占位符 3"/>
          <p:cNvSpPr>
            <a:spLocks noGrp="1"/>
          </p:cNvSpPr>
          <p:nvPr>
            <p:ph type="sldNum" sz="quarter" idx="10"/>
          </p:nvPr>
        </p:nvSpPr>
        <p:spPr/>
        <p:txBody>
          <a:bodyPr/>
          <a:lstStyle/>
          <a:p>
            <a:fld id="{3734B430-50EB-4BD6-B986-56B5D2784742}" type="slidenum">
              <a:rPr lang="zh-CN" altLang="en-US" smtClean="0"/>
              <a:t>11</a:t>
            </a:fld>
            <a:endParaRPr lang="zh-CN" altLang="en-US"/>
          </a:p>
        </p:txBody>
      </p:sp>
    </p:spTree>
    <p:extLst>
      <p:ext uri="{BB962C8B-B14F-4D97-AF65-F5344CB8AC3E}">
        <p14:creationId xmlns:p14="http://schemas.microsoft.com/office/powerpoint/2010/main" val="36445996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t>2019/1/24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t>2019/1/24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74638"/>
            <a:ext cx="6019800" cy="5851525"/>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t>2019/1/24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t>2019/1/24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2019/1/24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530820CF-B880-4189-942D-D702A7CBA730}" type="datetimeFigureOut">
              <a:rPr lang="zh-CN" altLang="en-US" smtClean="0"/>
              <a:t>2019/1/24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530820CF-B880-4189-942D-D702A7CBA730}" type="datetimeFigureOut">
              <a:rPr lang="zh-CN" altLang="en-US" smtClean="0"/>
              <a:t>2019/1/24</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530820CF-B880-4189-942D-D702A7CBA730}" type="datetimeFigureOut">
              <a:rPr lang="zh-CN" altLang="en-US" smtClean="0"/>
              <a:t>2019/1/24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2019/1/24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2019/1/24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2019/1/24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0820CF-B880-4189-942D-D702A7CBA730}" type="datetimeFigureOut">
              <a:rPr lang="zh-CN" altLang="en-US" smtClean="0"/>
              <a:t>2019/1/24</a:t>
            </a:fld>
            <a:endParaRPr lang="zh-CN" altLang="en-US"/>
          </a:p>
        </p:txBody>
      </p:sp>
      <p:sp>
        <p:nvSpPr>
          <p:cNvPr id="5" name="页脚占位符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913308-F349-4B6D-A68A-DD1791B4A57B}"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8.jpg"/></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2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39.jpg"/></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jpg"/><Relationship Id="rId7"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4149012" y="980728"/>
            <a:ext cx="4919090" cy="1569660"/>
          </a:xfrm>
          <a:prstGeom prst="rect">
            <a:avLst/>
          </a:prstGeom>
          <a:noFill/>
        </p:spPr>
        <p:txBody>
          <a:bodyPr wrap="square" lIns="91440" tIns="45720" rIns="91440" bIns="45720">
            <a:spAutoFit/>
          </a:bodyPr>
          <a:lstStyle/>
          <a:p>
            <a:pPr algn="ctr"/>
            <a:r>
              <a:rPr lang="en-US" altLang="zh-CN" sz="4800" b="1" cap="none" spc="0" dirty="0" smtClean="0">
                <a:ln w="10541" cmpd="sng">
                  <a:solidFill>
                    <a:schemeClr val="accent1">
                      <a:shade val="88000"/>
                      <a:satMod val="110000"/>
                    </a:schemeClr>
                  </a:solidFill>
                  <a:prstDash val="solid"/>
                </a:ln>
                <a:solidFill>
                  <a:schemeClr val="accent6"/>
                </a:solidFill>
                <a:effectLst/>
                <a:latin typeface="Times New Roman" pitchFamily="18" charset="0"/>
                <a:cs typeface="Times New Roman" pitchFamily="18" charset="0"/>
              </a:rPr>
              <a:t>T</a:t>
            </a:r>
            <a:r>
              <a:rPr lang="en-US" altLang="zh-CN" sz="4800" b="1" dirty="0" smtClean="0">
                <a:ln w="10541" cmpd="sng">
                  <a:solidFill>
                    <a:schemeClr val="accent1">
                      <a:shade val="88000"/>
                      <a:satMod val="110000"/>
                    </a:schemeClr>
                  </a:solidFill>
                  <a:prstDash val="solid"/>
                </a:ln>
                <a:solidFill>
                  <a:schemeClr val="accent6"/>
                </a:solidFill>
                <a:latin typeface="Times New Roman" pitchFamily="18" charset="0"/>
                <a:cs typeface="Times New Roman" pitchFamily="18" charset="0"/>
              </a:rPr>
              <a:t>he Stars Above</a:t>
            </a:r>
          </a:p>
          <a:p>
            <a:pPr algn="ctr"/>
            <a:r>
              <a:rPr lang="zh-CN" altLang="en-US" sz="4800" b="1" cap="none" spc="0" dirty="0" smtClean="0">
                <a:ln w="10541" cmpd="sng">
                  <a:solidFill>
                    <a:schemeClr val="accent1">
                      <a:shade val="88000"/>
                      <a:satMod val="110000"/>
                    </a:schemeClr>
                  </a:solidFill>
                  <a:prstDash val="solid"/>
                </a:ln>
                <a:solidFill>
                  <a:schemeClr val="accent6"/>
                </a:solidFill>
                <a:effectLst/>
                <a:latin typeface="Times New Roman" pitchFamily="18" charset="0"/>
                <a:cs typeface="Times New Roman" pitchFamily="18" charset="0"/>
              </a:rPr>
              <a:t>仰望星空</a:t>
            </a:r>
            <a:endParaRPr lang="zh-CN" altLang="en-US" sz="4800" b="1" cap="none" spc="0" dirty="0">
              <a:ln w="10541" cmpd="sng">
                <a:solidFill>
                  <a:schemeClr val="accent1">
                    <a:shade val="88000"/>
                    <a:satMod val="110000"/>
                  </a:schemeClr>
                </a:solidFill>
                <a:prstDash val="solid"/>
              </a:ln>
              <a:solidFill>
                <a:schemeClr val="accent6"/>
              </a:solidFill>
              <a:effectLst/>
              <a:latin typeface="Times New Roman" pitchFamily="18" charset="0"/>
              <a:cs typeface="Times New Roman" pitchFamily="18" charset="0"/>
            </a:endParaRPr>
          </a:p>
        </p:txBody>
      </p:sp>
      <p:pic>
        <p:nvPicPr>
          <p:cNvPr id="6" name="图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44395"/>
            <a:ext cx="3923928" cy="4969700"/>
          </a:xfrm>
          <a:prstGeom prst="rect">
            <a:avLst/>
          </a:prstGeom>
        </p:spPr>
      </p:pic>
      <p:sp>
        <p:nvSpPr>
          <p:cNvPr id="7" name="TextBox 8"/>
          <p:cNvSpPr txBox="1"/>
          <p:nvPr/>
        </p:nvSpPr>
        <p:spPr>
          <a:xfrm>
            <a:off x="4466220" y="4842738"/>
            <a:ext cx="4703067" cy="523220"/>
          </a:xfrm>
          <a:prstGeom prst="rect">
            <a:avLst/>
          </a:prstGeom>
          <a:noFill/>
        </p:spPr>
        <p:txBody>
          <a:bodyPr wrap="square" rtlCol="0">
            <a:spAutoFit/>
          </a:bodyPr>
          <a:lstStyle/>
          <a:p>
            <a:pPr algn="ctr"/>
            <a:r>
              <a:rPr lang="en-US" altLang="zh-CN" sz="2800" b="1" dirty="0" smtClean="0">
                <a:latin typeface="+mn-ea"/>
              </a:rPr>
              <a:t>	</a:t>
            </a:r>
            <a:r>
              <a:rPr lang="zh-CN" altLang="en-US" sz="2800" b="1" dirty="0">
                <a:ln w="10541" cmpd="sng">
                  <a:solidFill>
                    <a:schemeClr val="accent1">
                      <a:shade val="88000"/>
                      <a:satMod val="110000"/>
                    </a:schemeClr>
                  </a:solidFill>
                  <a:prstDash val="solid"/>
                </a:ln>
                <a:solidFill>
                  <a:schemeClr val="accent6"/>
                </a:solidFill>
                <a:latin typeface="Times New Roman" pitchFamily="18" charset="0"/>
                <a:cs typeface="Times New Roman" pitchFamily="18" charset="0"/>
              </a:rPr>
              <a:t>选自</a:t>
            </a:r>
            <a:r>
              <a:rPr lang="en-US" altLang="zh-CN" sz="2800" b="1" dirty="0">
                <a:ln w="10541" cmpd="sng">
                  <a:solidFill>
                    <a:schemeClr val="accent1">
                      <a:shade val="88000"/>
                      <a:satMod val="110000"/>
                    </a:schemeClr>
                  </a:solidFill>
                  <a:prstDash val="solid"/>
                </a:ln>
                <a:solidFill>
                  <a:schemeClr val="accent6"/>
                </a:solidFill>
                <a:latin typeface="Times New Roman" pitchFamily="18" charset="0"/>
                <a:cs typeface="Times New Roman" pitchFamily="18" charset="0"/>
              </a:rPr>
              <a:t>《</a:t>
            </a:r>
            <a:r>
              <a:rPr lang="zh-CN" altLang="en-US" sz="2800" b="1" dirty="0">
                <a:ln w="10541" cmpd="sng">
                  <a:solidFill>
                    <a:schemeClr val="accent1">
                      <a:shade val="88000"/>
                      <a:satMod val="110000"/>
                    </a:schemeClr>
                  </a:solidFill>
                  <a:prstDash val="solid"/>
                </a:ln>
                <a:solidFill>
                  <a:schemeClr val="accent6"/>
                </a:solidFill>
                <a:latin typeface="Times New Roman" pitchFamily="18" charset="0"/>
                <a:cs typeface="Times New Roman" pitchFamily="18" charset="0"/>
              </a:rPr>
              <a:t>多维阅读第</a:t>
            </a:r>
            <a:r>
              <a:rPr lang="en-US" altLang="zh-CN" sz="2800" b="1" dirty="0">
                <a:ln w="10541" cmpd="sng">
                  <a:solidFill>
                    <a:schemeClr val="accent1">
                      <a:shade val="88000"/>
                      <a:satMod val="110000"/>
                    </a:schemeClr>
                  </a:solidFill>
                  <a:prstDash val="solid"/>
                </a:ln>
                <a:solidFill>
                  <a:schemeClr val="accent6"/>
                </a:solidFill>
                <a:latin typeface="Times New Roman" pitchFamily="18" charset="0"/>
                <a:cs typeface="Times New Roman" pitchFamily="18" charset="0"/>
              </a:rPr>
              <a:t>10</a:t>
            </a:r>
            <a:r>
              <a:rPr lang="zh-CN" altLang="en-US" sz="2800" b="1" dirty="0">
                <a:ln w="10541" cmpd="sng">
                  <a:solidFill>
                    <a:schemeClr val="accent1">
                      <a:shade val="88000"/>
                      <a:satMod val="110000"/>
                    </a:schemeClr>
                  </a:solidFill>
                  <a:prstDash val="solid"/>
                </a:ln>
                <a:solidFill>
                  <a:schemeClr val="accent6"/>
                </a:solidFill>
                <a:latin typeface="Times New Roman" pitchFamily="18" charset="0"/>
                <a:cs typeface="Times New Roman" pitchFamily="18" charset="0"/>
              </a:rPr>
              <a:t>级</a:t>
            </a:r>
            <a:r>
              <a:rPr lang="en-US" altLang="zh-CN" sz="2800" b="1" dirty="0">
                <a:ln w="10541" cmpd="sng">
                  <a:solidFill>
                    <a:schemeClr val="accent1">
                      <a:shade val="88000"/>
                      <a:satMod val="110000"/>
                    </a:schemeClr>
                  </a:solidFill>
                  <a:prstDash val="solid"/>
                </a:ln>
                <a:solidFill>
                  <a:schemeClr val="accent6"/>
                </a:solidFill>
                <a:latin typeface="Times New Roman" pitchFamily="18" charset="0"/>
                <a:cs typeface="Times New Roman" pitchFamily="18" charset="0"/>
              </a:rPr>
              <a:t>》</a:t>
            </a:r>
            <a:endParaRPr lang="zh-CN" altLang="en-US" sz="2800" b="1" dirty="0">
              <a:ln w="10541" cmpd="sng">
                <a:solidFill>
                  <a:schemeClr val="accent1">
                    <a:shade val="88000"/>
                    <a:satMod val="110000"/>
                  </a:schemeClr>
                </a:solidFill>
                <a:prstDash val="solid"/>
              </a:ln>
              <a:solidFill>
                <a:schemeClr val="accent6"/>
              </a:solidFill>
              <a:latin typeface="Times New Roman" pitchFamily="18" charset="0"/>
              <a:cs typeface="Times New Roman" pitchFamily="18" charset="0"/>
            </a:endParaRPr>
          </a:p>
        </p:txBody>
      </p:sp>
    </p:spTree>
    <p:extLst>
      <p:ext uri="{BB962C8B-B14F-4D97-AF65-F5344CB8AC3E}">
        <p14:creationId xmlns:p14="http://schemas.microsoft.com/office/powerpoint/2010/main" val="38162065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280366" y="188639"/>
            <a:ext cx="8541799" cy="5883550"/>
            <a:chOff x="280366" y="188639"/>
            <a:chExt cx="8541799" cy="5883550"/>
          </a:xfrm>
        </p:grpSpPr>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0366" y="188640"/>
              <a:ext cx="4315076" cy="5883549"/>
            </a:xfrm>
            <a:prstGeom prst="rect">
              <a:avLst/>
            </a:prstGeom>
          </p:spPr>
        </p:pic>
        <p:pic>
          <p:nvPicPr>
            <p:cNvPr id="5"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99992" y="188639"/>
              <a:ext cx="4322173" cy="5883549"/>
            </a:xfrm>
            <a:prstGeom prst="rect">
              <a:avLst/>
            </a:prstGeom>
          </p:spPr>
        </p:pic>
      </p:grpSp>
      <p:cxnSp>
        <p:nvCxnSpPr>
          <p:cNvPr id="4" name="直接连接符 3"/>
          <p:cNvCxnSpPr/>
          <p:nvPr/>
        </p:nvCxnSpPr>
        <p:spPr>
          <a:xfrm>
            <a:off x="2606616" y="764704"/>
            <a:ext cx="102928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文本框 5"/>
          <p:cNvSpPr txBox="1"/>
          <p:nvPr/>
        </p:nvSpPr>
        <p:spPr>
          <a:xfrm>
            <a:off x="3275856" y="241484"/>
            <a:ext cx="1949808" cy="523220"/>
          </a:xfrm>
          <a:prstGeom prst="rect">
            <a:avLst/>
          </a:prstGeom>
          <a:noFill/>
        </p:spPr>
        <p:txBody>
          <a:bodyPr wrap="square" rtlCol="0">
            <a:spAutoFit/>
          </a:bodyPr>
          <a:lstStyle/>
          <a:p>
            <a:r>
              <a:rPr lang="zh-CN" altLang="en-US" sz="2800" b="1" dirty="0" smtClean="0">
                <a:solidFill>
                  <a:srgbClr val="FF0000"/>
                </a:solidFill>
              </a:rPr>
              <a:t>（</a:t>
            </a:r>
            <a:r>
              <a:rPr lang="en-US" altLang="zh-CN" sz="2800" b="1" dirty="0" smtClean="0">
                <a:solidFill>
                  <a:srgbClr val="FF0000"/>
                </a:solidFill>
              </a:rPr>
              <a:t>explode</a:t>
            </a:r>
            <a:r>
              <a:rPr lang="zh-CN" altLang="en-US" sz="2800" b="1" dirty="0" smtClean="0">
                <a:solidFill>
                  <a:srgbClr val="FF0000"/>
                </a:solidFill>
              </a:rPr>
              <a:t>）</a:t>
            </a:r>
            <a:endParaRPr lang="zh-CN" altLang="en-US" sz="2800" b="1" dirty="0">
              <a:solidFill>
                <a:srgbClr val="FF0000"/>
              </a:solidFill>
            </a:endParaRPr>
          </a:p>
        </p:txBody>
      </p:sp>
      <p:cxnSp>
        <p:nvCxnSpPr>
          <p:cNvPr id="7" name="直接连接符 6"/>
          <p:cNvCxnSpPr/>
          <p:nvPr/>
        </p:nvCxnSpPr>
        <p:spPr>
          <a:xfrm>
            <a:off x="1700184" y="980728"/>
            <a:ext cx="2223744"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a:off x="683568" y="2636912"/>
            <a:ext cx="2223744"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a:off x="683568" y="2408969"/>
            <a:ext cx="27278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椭圆 13"/>
          <p:cNvSpPr/>
          <p:nvPr/>
        </p:nvSpPr>
        <p:spPr>
          <a:xfrm>
            <a:off x="683568" y="5229201"/>
            <a:ext cx="1656184" cy="576064"/>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圆角矩形 15"/>
          <p:cNvSpPr/>
          <p:nvPr/>
        </p:nvSpPr>
        <p:spPr>
          <a:xfrm>
            <a:off x="1659983" y="5373217"/>
            <a:ext cx="319729" cy="144016"/>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7" name="图片 16"/>
          <p:cNvPicPr>
            <a:picLocks noChangeAspect="1"/>
          </p:cNvPicPr>
          <p:nvPr/>
        </p:nvPicPr>
        <p:blipFill>
          <a:blip r:embed="rId5"/>
          <a:stretch>
            <a:fillRect/>
          </a:stretch>
        </p:blipFill>
        <p:spPr>
          <a:xfrm>
            <a:off x="4716016" y="1916832"/>
            <a:ext cx="2772172" cy="2839458"/>
          </a:xfrm>
          <a:prstGeom prst="rect">
            <a:avLst/>
          </a:prstGeom>
          <a:ln>
            <a:noFill/>
          </a:ln>
          <a:effectLst>
            <a:softEdge rad="112500"/>
          </a:effectLst>
        </p:spPr>
      </p:pic>
      <p:cxnSp>
        <p:nvCxnSpPr>
          <p:cNvPr id="18" name="直接箭头连接符 17"/>
          <p:cNvCxnSpPr/>
          <p:nvPr/>
        </p:nvCxnSpPr>
        <p:spPr>
          <a:xfrm flipV="1">
            <a:off x="1976189" y="3271724"/>
            <a:ext cx="2955851" cy="2111338"/>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49117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left)">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left)">
                                      <p:cBhvr>
                                        <p:cTn id="21" dur="500"/>
                                        <p:tgtEl>
                                          <p:spTgt spid="11"/>
                                        </p:tgtEl>
                                      </p:cBhvr>
                                    </p:animEffect>
                                  </p:childTnLst>
                                </p:cTn>
                              </p:par>
                              <p:par>
                                <p:cTn id="22" presetID="22" presetClass="entr" presetSubtype="8"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left)">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additive="base">
                                        <p:cTn id="29" dur="500" fill="hold"/>
                                        <p:tgtEl>
                                          <p:spTgt spid="14"/>
                                        </p:tgtEl>
                                        <p:attrNameLst>
                                          <p:attrName>ppt_x</p:attrName>
                                        </p:attrNameLst>
                                      </p:cBhvr>
                                      <p:tavLst>
                                        <p:tav tm="0">
                                          <p:val>
                                            <p:strVal val="#ppt_x"/>
                                          </p:val>
                                        </p:tav>
                                        <p:tav tm="100000">
                                          <p:val>
                                            <p:strVal val="#ppt_x"/>
                                          </p:val>
                                        </p:tav>
                                      </p:tavLst>
                                    </p:anim>
                                    <p:anim calcmode="lin" valueType="num">
                                      <p:cBhvr additive="base">
                                        <p:cTn id="3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wipe(down)">
                                      <p:cBhvr>
                                        <p:cTn id="35" dur="500"/>
                                        <p:tgtEl>
                                          <p:spTgt spid="16"/>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wipe(down)">
                                      <p:cBhvr>
                                        <p:cTn id="40" dur="500"/>
                                        <p:tgtEl>
                                          <p:spTgt spid="18"/>
                                        </p:tgtEl>
                                      </p:cBhvr>
                                    </p:animEffect>
                                  </p:childTnLst>
                                </p:cTn>
                              </p:par>
                            </p:childTnLst>
                          </p:cTn>
                        </p:par>
                        <p:par>
                          <p:cTn id="41" fill="hold">
                            <p:stCondLst>
                              <p:cond delay="500"/>
                            </p:stCondLst>
                            <p:childTnLst>
                              <p:par>
                                <p:cTn id="42" presetID="42" presetClass="entr" presetSubtype="0" fill="hold" nodeType="after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fade">
                                      <p:cBhvr>
                                        <p:cTn id="44" dur="1000"/>
                                        <p:tgtEl>
                                          <p:spTgt spid="17"/>
                                        </p:tgtEl>
                                      </p:cBhvr>
                                    </p:animEffect>
                                    <p:anim calcmode="lin" valueType="num">
                                      <p:cBhvr>
                                        <p:cTn id="45" dur="1000" fill="hold"/>
                                        <p:tgtEl>
                                          <p:spTgt spid="17"/>
                                        </p:tgtEl>
                                        <p:attrNameLst>
                                          <p:attrName>ppt_x</p:attrName>
                                        </p:attrNameLst>
                                      </p:cBhvr>
                                      <p:tavLst>
                                        <p:tav tm="0">
                                          <p:val>
                                            <p:strVal val="#ppt_x"/>
                                          </p:val>
                                        </p:tav>
                                        <p:tav tm="100000">
                                          <p:val>
                                            <p:strVal val="#ppt_x"/>
                                          </p:val>
                                        </p:tav>
                                      </p:tavLst>
                                    </p:anim>
                                    <p:anim calcmode="lin" valueType="num">
                                      <p:cBhvr>
                                        <p:cTn id="4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4" grpId="0" animBg="1"/>
      <p:bldP spid="1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842" y="0"/>
            <a:ext cx="9167842" cy="6237312"/>
          </a:xfrm>
          <a:prstGeom prst="rect">
            <a:avLst/>
          </a:prstGeom>
        </p:spPr>
      </p:pic>
      <p:sp>
        <p:nvSpPr>
          <p:cNvPr id="3" name="文本框 2"/>
          <p:cNvSpPr txBox="1"/>
          <p:nvPr/>
        </p:nvSpPr>
        <p:spPr>
          <a:xfrm>
            <a:off x="251520" y="476672"/>
            <a:ext cx="2952328" cy="646331"/>
          </a:xfrm>
          <a:prstGeom prst="rect">
            <a:avLst/>
          </a:prstGeom>
          <a:noFill/>
        </p:spPr>
        <p:txBody>
          <a:bodyPr wrap="square" rtlCol="0">
            <a:spAutoFit/>
          </a:bodyPr>
          <a:lstStyle/>
          <a:p>
            <a:r>
              <a:rPr lang="en-US" altLang="zh-CN" sz="3600" b="1" i="1" u="sng" dirty="0" smtClean="0">
                <a:solidFill>
                  <a:schemeClr val="bg1"/>
                </a:solidFill>
                <a:latin typeface="Times New Roman" pitchFamily="18" charset="0"/>
                <a:cs typeface="Times New Roman" pitchFamily="18" charset="0"/>
              </a:rPr>
              <a:t>the black hole </a:t>
            </a:r>
            <a:endParaRPr lang="zh-CN" altLang="en-US" sz="3600" b="1" i="1" u="sng" dirty="0">
              <a:solidFill>
                <a:schemeClr val="bg1"/>
              </a:solidFill>
              <a:latin typeface="Times New Roman" pitchFamily="18" charset="0"/>
              <a:cs typeface="Times New Roman" pitchFamily="18" charset="0"/>
            </a:endParaRPr>
          </a:p>
        </p:txBody>
      </p:sp>
      <p:sp>
        <p:nvSpPr>
          <p:cNvPr id="4" name="TextBox 5"/>
          <p:cNvSpPr txBox="1"/>
          <p:nvPr/>
        </p:nvSpPr>
        <p:spPr>
          <a:xfrm>
            <a:off x="4860032" y="5013176"/>
            <a:ext cx="4116377" cy="1077218"/>
          </a:xfrm>
          <a:prstGeom prst="rect">
            <a:avLst/>
          </a:prstGeom>
          <a:solidFill>
            <a:schemeClr val="accent6"/>
          </a:solidFill>
        </p:spPr>
        <p:txBody>
          <a:bodyPr wrap="square" rtlCol="0">
            <a:spAutoFit/>
          </a:bodyPr>
          <a:lstStyle/>
          <a:p>
            <a:r>
              <a:rPr lang="en-US" altLang="zh-CN" sz="3200" b="1" dirty="0">
                <a:latin typeface="Times New Roman" pitchFamily="18" charset="0"/>
                <a:cs typeface="Times New Roman" pitchFamily="18" charset="0"/>
              </a:rPr>
              <a:t>Why do you think it </a:t>
            </a:r>
            <a:r>
              <a:rPr lang="en-US" altLang="zh-CN" sz="3200" b="1" dirty="0" smtClean="0">
                <a:latin typeface="Times New Roman" pitchFamily="18" charset="0"/>
                <a:cs typeface="Times New Roman" pitchFamily="18" charset="0"/>
              </a:rPr>
              <a:t>is </a:t>
            </a:r>
            <a:r>
              <a:rPr lang="en-US" altLang="zh-CN" sz="3200" b="1" dirty="0">
                <a:latin typeface="Times New Roman" pitchFamily="18" charset="0"/>
                <a:cs typeface="Times New Roman" pitchFamily="18" charset="0"/>
              </a:rPr>
              <a:t>called a black hole</a:t>
            </a:r>
            <a:r>
              <a:rPr lang="en-US" altLang="zh-CN" sz="3200" b="1" dirty="0" smtClean="0">
                <a:latin typeface="Times New Roman" pitchFamily="18" charset="0"/>
                <a:ea typeface="黑体" pitchFamily="49" charset="-122"/>
                <a:cs typeface="Times New Roman" pitchFamily="18" charset="0"/>
              </a:rPr>
              <a:t>?</a:t>
            </a:r>
            <a:endParaRPr lang="zh-CN" altLang="en-US" sz="3200" b="1" dirty="0">
              <a:latin typeface="Times New Roman" pitchFamily="18" charset="0"/>
              <a:ea typeface="黑体" pitchFamily="49" charset="-122"/>
              <a:cs typeface="Times New Roman" pitchFamily="18" charset="0"/>
            </a:endParaRPr>
          </a:p>
        </p:txBody>
      </p:sp>
    </p:spTree>
    <p:extLst>
      <p:ext uri="{BB962C8B-B14F-4D97-AF65-F5344CB8AC3E}">
        <p14:creationId xmlns:p14="http://schemas.microsoft.com/office/powerpoint/2010/main" val="3631298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251520" y="298344"/>
            <a:ext cx="8338572" cy="5770635"/>
            <a:chOff x="251520" y="298344"/>
            <a:chExt cx="8338572" cy="5770635"/>
          </a:xfrm>
        </p:grpSpPr>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520" y="298344"/>
              <a:ext cx="4237374" cy="5770634"/>
            </a:xfrm>
            <a:prstGeom prst="rect">
              <a:avLst/>
            </a:prstGeom>
          </p:spPr>
        </p:pic>
        <p:pic>
          <p:nvPicPr>
            <p:cNvPr id="7" name="图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55976" y="298344"/>
              <a:ext cx="4234116" cy="5770635"/>
            </a:xfrm>
            <a:prstGeom prst="rect">
              <a:avLst/>
            </a:prstGeom>
          </p:spPr>
        </p:pic>
      </p:grpSp>
      <p:sp>
        <p:nvSpPr>
          <p:cNvPr id="3" name="TextBox 5"/>
          <p:cNvSpPr txBox="1"/>
          <p:nvPr/>
        </p:nvSpPr>
        <p:spPr>
          <a:xfrm>
            <a:off x="251520" y="4653136"/>
            <a:ext cx="5616624" cy="1077218"/>
          </a:xfrm>
          <a:prstGeom prst="rect">
            <a:avLst/>
          </a:prstGeom>
          <a:solidFill>
            <a:schemeClr val="accent6"/>
          </a:solidFill>
        </p:spPr>
        <p:txBody>
          <a:bodyPr wrap="square" rtlCol="0">
            <a:spAutoFit/>
          </a:bodyPr>
          <a:lstStyle/>
          <a:p>
            <a:r>
              <a:rPr lang="en-US" altLang="zh-CN" sz="3200" b="1" dirty="0">
                <a:latin typeface="Times New Roman" pitchFamily="18" charset="0"/>
                <a:cs typeface="Times New Roman" pitchFamily="18" charset="0"/>
              </a:rPr>
              <a:t>How do you know some people didn’t know about </a:t>
            </a:r>
            <a:r>
              <a:rPr lang="en-US" altLang="zh-CN" sz="3200" b="1" dirty="0" smtClean="0">
                <a:latin typeface="Times New Roman" pitchFamily="18" charset="0"/>
                <a:cs typeface="Times New Roman" pitchFamily="18" charset="0"/>
              </a:rPr>
              <a:t>pulsars</a:t>
            </a:r>
            <a:r>
              <a:rPr lang="en-US" altLang="zh-CN" sz="3200" b="1" dirty="0" smtClean="0">
                <a:latin typeface="Times New Roman" pitchFamily="18" charset="0"/>
                <a:ea typeface="黑体" pitchFamily="49" charset="-122"/>
                <a:cs typeface="Times New Roman" pitchFamily="18" charset="0"/>
              </a:rPr>
              <a:t>?</a:t>
            </a:r>
            <a:endParaRPr lang="zh-CN" altLang="en-US" sz="3200" b="1" dirty="0">
              <a:latin typeface="Times New Roman" pitchFamily="18" charset="0"/>
              <a:ea typeface="黑体" pitchFamily="49" charset="-122"/>
              <a:cs typeface="Times New Roman" pitchFamily="18" charset="0"/>
            </a:endParaRPr>
          </a:p>
        </p:txBody>
      </p:sp>
      <p:cxnSp>
        <p:nvCxnSpPr>
          <p:cNvPr id="4" name="直接连接符 3"/>
          <p:cNvCxnSpPr/>
          <p:nvPr/>
        </p:nvCxnSpPr>
        <p:spPr>
          <a:xfrm>
            <a:off x="2537207" y="1929258"/>
            <a:ext cx="1224136"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p:nvCxnSpPr>
        <p:spPr>
          <a:xfrm>
            <a:off x="683568" y="2132856"/>
            <a:ext cx="745814"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椭圆 12"/>
          <p:cNvSpPr/>
          <p:nvPr/>
        </p:nvSpPr>
        <p:spPr>
          <a:xfrm>
            <a:off x="1619672" y="1592797"/>
            <a:ext cx="648072" cy="504055"/>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480246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ppt_x"/>
                                          </p:val>
                                        </p:tav>
                                        <p:tav tm="100000">
                                          <p:val>
                                            <p:strVal val="#ppt_x"/>
                                          </p:val>
                                        </p:tav>
                                      </p:tavLst>
                                    </p:anim>
                                    <p:anim calcmode="lin" valueType="num">
                                      <p:cBhvr additive="base">
                                        <p:cTn id="15" dur="500" fill="hold"/>
                                        <p:tgtEl>
                                          <p:spTgt spid="4"/>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ppt_x"/>
                                          </p:val>
                                        </p:tav>
                                        <p:tav tm="100000">
                                          <p:val>
                                            <p:strVal val="#ppt_x"/>
                                          </p:val>
                                        </p:tav>
                                      </p:tavLst>
                                    </p:anim>
                                    <p:anim calcmode="lin" valueType="num">
                                      <p:cBhvr additive="base">
                                        <p:cTn id="19"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1000"/>
                                        <p:tgtEl>
                                          <p:spTgt spid="13"/>
                                        </p:tgtEl>
                                      </p:cBhvr>
                                    </p:animEffect>
                                    <p:anim calcmode="lin" valueType="num">
                                      <p:cBhvr>
                                        <p:cTn id="25" dur="1000" fill="hold"/>
                                        <p:tgtEl>
                                          <p:spTgt spid="13"/>
                                        </p:tgtEl>
                                        <p:attrNameLst>
                                          <p:attrName>ppt_x</p:attrName>
                                        </p:attrNameLst>
                                      </p:cBhvr>
                                      <p:tavLst>
                                        <p:tav tm="0">
                                          <p:val>
                                            <p:strVal val="#ppt_x"/>
                                          </p:val>
                                        </p:tav>
                                        <p:tav tm="100000">
                                          <p:val>
                                            <p:strVal val="#ppt_x"/>
                                          </p:val>
                                        </p:tav>
                                      </p:tavLst>
                                    </p:anim>
                                    <p:anim calcmode="lin" valueType="num">
                                      <p:cBhvr>
                                        <p:cTn id="2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44" y="0"/>
            <a:ext cx="9144000" cy="6309320"/>
          </a:xfrm>
          <a:prstGeom prst="rect">
            <a:avLst/>
          </a:prstGeom>
        </p:spPr>
      </p:pic>
      <p:sp>
        <p:nvSpPr>
          <p:cNvPr id="3" name="TextBox 5"/>
          <p:cNvSpPr txBox="1"/>
          <p:nvPr/>
        </p:nvSpPr>
        <p:spPr>
          <a:xfrm>
            <a:off x="6732240" y="1412776"/>
            <a:ext cx="1656184" cy="646331"/>
          </a:xfrm>
          <a:prstGeom prst="rect">
            <a:avLst/>
          </a:prstGeom>
          <a:solidFill>
            <a:schemeClr val="accent6"/>
          </a:solidFill>
        </p:spPr>
        <p:txBody>
          <a:bodyPr wrap="square" rtlCol="0">
            <a:spAutoFit/>
          </a:bodyPr>
          <a:lstStyle/>
          <a:p>
            <a:pPr algn="ctr"/>
            <a:r>
              <a:rPr lang="en-US" altLang="zh-CN" sz="3600" b="1" dirty="0" smtClean="0">
                <a:latin typeface="Times New Roman" pitchFamily="18" charset="0"/>
                <a:cs typeface="Times New Roman" pitchFamily="18" charset="0"/>
              </a:rPr>
              <a:t>aliens</a:t>
            </a:r>
            <a:endParaRPr lang="zh-CN" altLang="en-US" sz="3600" b="1" dirty="0">
              <a:latin typeface="Times New Roman" pitchFamily="18" charset="0"/>
              <a:ea typeface="黑体" pitchFamily="49" charset="-122"/>
              <a:cs typeface="Times New Roman" pitchFamily="18" charset="0"/>
            </a:endParaRPr>
          </a:p>
        </p:txBody>
      </p:sp>
    </p:spTree>
    <p:extLst>
      <p:ext uri="{BB962C8B-B14F-4D97-AF65-F5344CB8AC3E}">
        <p14:creationId xmlns:p14="http://schemas.microsoft.com/office/powerpoint/2010/main" val="94921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a:extLst>
              <a:ext uri="{28A0092B-C50C-407E-A947-70E740481C1C}">
                <a14:useLocalDpi xmlns:a14="http://schemas.microsoft.com/office/drawing/2010/main" val="0"/>
              </a:ext>
            </a:extLst>
          </a:blip>
          <a:srcRect b="6951"/>
          <a:stretch/>
        </p:blipFill>
        <p:spPr>
          <a:xfrm>
            <a:off x="4222" y="-14088"/>
            <a:ext cx="9139778" cy="6381328"/>
          </a:xfrm>
          <a:prstGeom prst="rect">
            <a:avLst/>
          </a:prstGeom>
        </p:spPr>
      </p:pic>
      <p:sp>
        <p:nvSpPr>
          <p:cNvPr id="3" name="TextBox 5"/>
          <p:cNvSpPr txBox="1"/>
          <p:nvPr/>
        </p:nvSpPr>
        <p:spPr>
          <a:xfrm>
            <a:off x="7164289" y="116632"/>
            <a:ext cx="1656184" cy="646331"/>
          </a:xfrm>
          <a:prstGeom prst="rect">
            <a:avLst/>
          </a:prstGeom>
          <a:solidFill>
            <a:schemeClr val="accent6"/>
          </a:solidFill>
        </p:spPr>
        <p:txBody>
          <a:bodyPr wrap="square" rtlCol="0">
            <a:spAutoFit/>
          </a:bodyPr>
          <a:lstStyle/>
          <a:p>
            <a:pPr algn="ctr"/>
            <a:r>
              <a:rPr lang="en-US" altLang="zh-CN" sz="3600" b="1" dirty="0" smtClean="0">
                <a:latin typeface="Times New Roman" pitchFamily="18" charset="0"/>
                <a:cs typeface="Times New Roman" pitchFamily="18" charset="0"/>
              </a:rPr>
              <a:t>pulsar</a:t>
            </a:r>
            <a:endParaRPr lang="zh-CN" altLang="en-US" sz="4000" b="1" dirty="0">
              <a:latin typeface="Times New Roman" pitchFamily="18" charset="0"/>
              <a:ea typeface="黑体" pitchFamily="49" charset="-122"/>
              <a:cs typeface="Times New Roman" pitchFamily="18" charset="0"/>
            </a:endParaRPr>
          </a:p>
        </p:txBody>
      </p:sp>
      <p:pic>
        <p:nvPicPr>
          <p:cNvPr id="4" name="图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427" y="824518"/>
            <a:ext cx="9144000" cy="5331262"/>
          </a:xfrm>
          <a:prstGeom prst="rect">
            <a:avLst/>
          </a:prstGeom>
        </p:spPr>
      </p:pic>
      <p:sp>
        <p:nvSpPr>
          <p:cNvPr id="5" name="TextBox 5"/>
          <p:cNvSpPr txBox="1"/>
          <p:nvPr/>
        </p:nvSpPr>
        <p:spPr>
          <a:xfrm>
            <a:off x="6444208" y="1178461"/>
            <a:ext cx="2520280" cy="646331"/>
          </a:xfrm>
          <a:prstGeom prst="rect">
            <a:avLst/>
          </a:prstGeom>
          <a:solidFill>
            <a:schemeClr val="accent6"/>
          </a:solidFill>
        </p:spPr>
        <p:txBody>
          <a:bodyPr wrap="square" rtlCol="0">
            <a:spAutoFit/>
          </a:bodyPr>
          <a:lstStyle/>
          <a:p>
            <a:pPr algn="ctr"/>
            <a:r>
              <a:rPr lang="en-US" altLang="zh-CN" sz="3600" b="1" dirty="0" smtClean="0">
                <a:latin typeface="Times New Roman" pitchFamily="18" charset="0"/>
                <a:ea typeface="黑体" pitchFamily="49" charset="-122"/>
                <a:cs typeface="Times New Roman" pitchFamily="18" charset="0"/>
              </a:rPr>
              <a:t>lighthouse</a:t>
            </a:r>
            <a:endParaRPr lang="zh-CN" altLang="en-US" sz="3600" b="1" dirty="0">
              <a:latin typeface="Times New Roman" pitchFamily="18" charset="0"/>
              <a:ea typeface="黑体" pitchFamily="49" charset="-122"/>
              <a:cs typeface="Times New Roman" pitchFamily="18" charset="0"/>
            </a:endParaRPr>
          </a:p>
        </p:txBody>
      </p:sp>
    </p:spTree>
    <p:extLst>
      <p:ext uri="{BB962C8B-B14F-4D97-AF65-F5344CB8AC3E}">
        <p14:creationId xmlns:p14="http://schemas.microsoft.com/office/powerpoint/2010/main" val="170347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fill="hold"/>
                                        <p:tgtEl>
                                          <p:spTgt spid="5"/>
                                        </p:tgtEl>
                                        <p:attrNameLst>
                                          <p:attrName>ppt_x</p:attrName>
                                        </p:attrNameLst>
                                      </p:cBhvr>
                                      <p:tavLst>
                                        <p:tav tm="0">
                                          <p:val>
                                            <p:strVal val="#ppt_x"/>
                                          </p:val>
                                        </p:tav>
                                        <p:tav tm="100000">
                                          <p:val>
                                            <p:strVal val="#ppt_x"/>
                                          </p:val>
                                        </p:tav>
                                      </p:tavLst>
                                    </p:anim>
                                    <p:anim calcmode="lin" valueType="num">
                                      <p:cBhvr additive="base">
                                        <p:cTn id="15" dur="500" fill="hold"/>
                                        <p:tgtEl>
                                          <p:spTgt spid="5"/>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310209" y="116632"/>
            <a:ext cx="8585202" cy="5949317"/>
            <a:chOff x="386162" y="188603"/>
            <a:chExt cx="8585202" cy="5949317"/>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6162" y="188640"/>
              <a:ext cx="4375739" cy="5949280"/>
            </a:xfrm>
            <a:prstGeom prst="rect">
              <a:avLst/>
            </a:prstGeom>
          </p:spPr>
        </p:pic>
        <p:pic>
          <p:nvPicPr>
            <p:cNvPr id="8" name="图片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02810" y="188603"/>
              <a:ext cx="4368554" cy="5949280"/>
            </a:xfrm>
            <a:prstGeom prst="rect">
              <a:avLst/>
            </a:prstGeom>
          </p:spPr>
        </p:pic>
      </p:grpSp>
      <p:sp>
        <p:nvSpPr>
          <p:cNvPr id="4" name="TextBox 5"/>
          <p:cNvSpPr txBox="1"/>
          <p:nvPr/>
        </p:nvSpPr>
        <p:spPr>
          <a:xfrm>
            <a:off x="310209" y="2743473"/>
            <a:ext cx="4198573" cy="1077218"/>
          </a:xfrm>
          <a:prstGeom prst="rect">
            <a:avLst/>
          </a:prstGeom>
          <a:solidFill>
            <a:schemeClr val="accent6"/>
          </a:solidFill>
        </p:spPr>
        <p:txBody>
          <a:bodyPr wrap="square" rtlCol="0">
            <a:spAutoFit/>
          </a:bodyPr>
          <a:lstStyle/>
          <a:p>
            <a:r>
              <a:rPr lang="en-US" altLang="zh-CN" sz="3200" b="1" dirty="0">
                <a:latin typeface="Times New Roman" pitchFamily="18" charset="0"/>
                <a:cs typeface="Times New Roman" pitchFamily="18" charset="0"/>
              </a:rPr>
              <a:t>Why do you think it </a:t>
            </a:r>
            <a:r>
              <a:rPr lang="en-US" altLang="zh-CN" sz="3200" b="1" dirty="0" smtClean="0">
                <a:latin typeface="Times New Roman" pitchFamily="18" charset="0"/>
                <a:cs typeface="Times New Roman" pitchFamily="18" charset="0"/>
              </a:rPr>
              <a:t>is called </a:t>
            </a:r>
            <a:r>
              <a:rPr lang="en-US" altLang="zh-CN" sz="3200" b="1" dirty="0">
                <a:latin typeface="Times New Roman" pitchFamily="18" charset="0"/>
                <a:cs typeface="Times New Roman" pitchFamily="18" charset="0"/>
              </a:rPr>
              <a:t>the Milky Way</a:t>
            </a:r>
            <a:r>
              <a:rPr lang="en-US" altLang="zh-CN" sz="3200" b="1" dirty="0" smtClean="0">
                <a:latin typeface="Times New Roman" pitchFamily="18" charset="0"/>
                <a:ea typeface="黑体" pitchFamily="49" charset="-122"/>
                <a:cs typeface="Times New Roman" pitchFamily="18" charset="0"/>
              </a:rPr>
              <a:t>?</a:t>
            </a:r>
            <a:endParaRPr lang="zh-CN" altLang="en-US" sz="3200" b="1" dirty="0">
              <a:latin typeface="Times New Roman" pitchFamily="18" charset="0"/>
              <a:ea typeface="黑体" pitchFamily="49" charset="-122"/>
              <a:cs typeface="Times New Roman" pitchFamily="18" charset="0"/>
            </a:endParaRPr>
          </a:p>
        </p:txBody>
      </p:sp>
      <p:sp>
        <p:nvSpPr>
          <p:cNvPr id="5" name="TextBox 5"/>
          <p:cNvSpPr txBox="1"/>
          <p:nvPr/>
        </p:nvSpPr>
        <p:spPr>
          <a:xfrm>
            <a:off x="6404090" y="116669"/>
            <a:ext cx="2483768" cy="646331"/>
          </a:xfrm>
          <a:prstGeom prst="rect">
            <a:avLst/>
          </a:prstGeom>
          <a:solidFill>
            <a:schemeClr val="accent6"/>
          </a:solidFill>
        </p:spPr>
        <p:txBody>
          <a:bodyPr wrap="square" rtlCol="0">
            <a:spAutoFit/>
          </a:bodyPr>
          <a:lstStyle/>
          <a:p>
            <a:pPr algn="ctr"/>
            <a:r>
              <a:rPr lang="en-US" altLang="zh-CN" sz="3600" b="1" dirty="0">
                <a:latin typeface="Times New Roman" pitchFamily="18" charset="0"/>
                <a:cs typeface="Times New Roman" pitchFamily="18" charset="0"/>
              </a:rPr>
              <a:t>Milky Way</a:t>
            </a:r>
            <a:endParaRPr lang="zh-CN" altLang="en-US" sz="3600" b="1" dirty="0">
              <a:latin typeface="Times New Roman" pitchFamily="18" charset="0"/>
              <a:ea typeface="黑体" pitchFamily="49" charset="-122"/>
              <a:cs typeface="Times New Roman" pitchFamily="18" charset="0"/>
            </a:endParaRPr>
          </a:p>
        </p:txBody>
      </p:sp>
      <p:sp>
        <p:nvSpPr>
          <p:cNvPr id="6" name="TextBox 5"/>
          <p:cNvSpPr txBox="1"/>
          <p:nvPr/>
        </p:nvSpPr>
        <p:spPr>
          <a:xfrm>
            <a:off x="310209" y="4293096"/>
            <a:ext cx="5148064" cy="1569660"/>
          </a:xfrm>
          <a:prstGeom prst="rect">
            <a:avLst/>
          </a:prstGeom>
          <a:solidFill>
            <a:schemeClr val="accent6"/>
          </a:solidFill>
        </p:spPr>
        <p:txBody>
          <a:bodyPr wrap="square" rtlCol="0">
            <a:spAutoFit/>
          </a:bodyPr>
          <a:lstStyle/>
          <a:p>
            <a:r>
              <a:rPr lang="en-US" altLang="zh-CN" sz="3200" b="1" dirty="0">
                <a:latin typeface="Times New Roman" pitchFamily="18" charset="0"/>
                <a:cs typeface="Times New Roman" pitchFamily="18" charset="0"/>
              </a:rPr>
              <a:t>Why do you think no one knows how many stars there are</a:t>
            </a:r>
            <a:r>
              <a:rPr lang="en-US" altLang="zh-CN" sz="3200" b="1" dirty="0" smtClean="0">
                <a:latin typeface="Times New Roman" pitchFamily="18" charset="0"/>
                <a:ea typeface="黑体" pitchFamily="49" charset="-122"/>
                <a:cs typeface="Times New Roman" pitchFamily="18" charset="0"/>
              </a:rPr>
              <a:t>?</a:t>
            </a:r>
            <a:endParaRPr lang="zh-CN" altLang="en-US" sz="3200" b="1" dirty="0">
              <a:latin typeface="Times New Roman" pitchFamily="18" charset="0"/>
              <a:ea typeface="黑体" pitchFamily="49" charset="-122"/>
              <a:cs typeface="Times New Roman" pitchFamily="18" charset="0"/>
            </a:endParaRPr>
          </a:p>
        </p:txBody>
      </p:sp>
      <p:cxnSp>
        <p:nvCxnSpPr>
          <p:cNvPr id="7" name="直接连接符 6"/>
          <p:cNvCxnSpPr/>
          <p:nvPr/>
        </p:nvCxnSpPr>
        <p:spPr>
          <a:xfrm>
            <a:off x="1331640" y="1268760"/>
            <a:ext cx="2448272"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24832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additive="base">
                                        <p:cTn id="20" dur="500" fill="hold"/>
                                        <p:tgtEl>
                                          <p:spTgt spid="7"/>
                                        </p:tgtEl>
                                        <p:attrNameLst>
                                          <p:attrName>ppt_x</p:attrName>
                                        </p:attrNameLst>
                                      </p:cBhvr>
                                      <p:tavLst>
                                        <p:tav tm="0">
                                          <p:val>
                                            <p:strVal val="#ppt_x"/>
                                          </p:val>
                                        </p:tav>
                                        <p:tav tm="100000">
                                          <p:val>
                                            <p:strVal val="#ppt_x"/>
                                          </p:val>
                                        </p:tav>
                                      </p:tavLst>
                                    </p:anim>
                                    <p:anim calcmode="lin" valueType="num">
                                      <p:cBhvr additive="base">
                                        <p:cTn id="21"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307433" y="168332"/>
            <a:ext cx="8529133" cy="5877272"/>
            <a:chOff x="360428" y="188640"/>
            <a:chExt cx="8529133" cy="5877272"/>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0428" y="188640"/>
              <a:ext cx="4310473" cy="5877272"/>
            </a:xfrm>
            <a:prstGeom prst="rect">
              <a:avLst/>
            </a:prstGeom>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0" y="188640"/>
              <a:ext cx="4317561" cy="5877272"/>
            </a:xfrm>
            <a:prstGeom prst="rect">
              <a:avLst/>
            </a:prstGeom>
          </p:spPr>
        </p:pic>
      </p:grpSp>
      <p:sp>
        <p:nvSpPr>
          <p:cNvPr id="3" name="TextBox 5"/>
          <p:cNvSpPr txBox="1"/>
          <p:nvPr/>
        </p:nvSpPr>
        <p:spPr>
          <a:xfrm>
            <a:off x="307433" y="2029750"/>
            <a:ext cx="4608512" cy="1077218"/>
          </a:xfrm>
          <a:prstGeom prst="rect">
            <a:avLst/>
          </a:prstGeom>
          <a:solidFill>
            <a:schemeClr val="accent6"/>
          </a:solidFill>
        </p:spPr>
        <p:txBody>
          <a:bodyPr wrap="square" rtlCol="0">
            <a:spAutoFit/>
          </a:bodyPr>
          <a:lstStyle/>
          <a:p>
            <a:r>
              <a:rPr lang="en-US" altLang="zh-CN" sz="3200" b="1" dirty="0">
                <a:latin typeface="Times New Roman" pitchFamily="18" charset="0"/>
                <a:cs typeface="Times New Roman" pitchFamily="18" charset="0"/>
              </a:rPr>
              <a:t>What do you think when you see this photograph</a:t>
            </a:r>
            <a:r>
              <a:rPr lang="en-US" altLang="zh-CN" sz="3200" b="1" dirty="0" smtClean="0">
                <a:latin typeface="Times New Roman" pitchFamily="18" charset="0"/>
                <a:ea typeface="黑体" pitchFamily="49" charset="-122"/>
                <a:cs typeface="Times New Roman" pitchFamily="18" charset="0"/>
              </a:rPr>
              <a:t>?</a:t>
            </a:r>
            <a:endParaRPr lang="zh-CN" altLang="en-US" sz="3200" b="1" dirty="0">
              <a:latin typeface="Times New Roman" pitchFamily="18" charset="0"/>
              <a:ea typeface="黑体" pitchFamily="49" charset="-122"/>
              <a:cs typeface="Times New Roman" pitchFamily="18" charset="0"/>
            </a:endParaRPr>
          </a:p>
        </p:txBody>
      </p:sp>
      <p:cxnSp>
        <p:nvCxnSpPr>
          <p:cNvPr id="5" name="直接连接符 4"/>
          <p:cNvCxnSpPr/>
          <p:nvPr/>
        </p:nvCxnSpPr>
        <p:spPr>
          <a:xfrm>
            <a:off x="811489" y="4434496"/>
            <a:ext cx="2824407"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a:off x="811489" y="4653136"/>
            <a:ext cx="3112439"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矩形 14"/>
          <p:cNvSpPr/>
          <p:nvPr/>
        </p:nvSpPr>
        <p:spPr>
          <a:xfrm>
            <a:off x="3990661" y="3972831"/>
            <a:ext cx="505267" cy="923330"/>
          </a:xfrm>
          <a:prstGeom prst="rect">
            <a:avLst/>
          </a:prstGeom>
          <a:noFill/>
        </p:spPr>
        <p:txBody>
          <a:bodyPr wrap="none" lIns="91440" tIns="45720" rIns="91440" bIns="45720">
            <a:spAutoFit/>
          </a:bodyPr>
          <a:lstStyle/>
          <a:p>
            <a:pPr algn="ctr"/>
            <a:r>
              <a:rPr lang="en-US" altLang="zh-CN" sz="5400" b="1" cap="none" spc="0" dirty="0" smtClean="0">
                <a:ln w="0"/>
                <a:solidFill>
                  <a:srgbClr val="FF0000"/>
                </a:solidFill>
                <a:effectLst>
                  <a:outerShdw blurRad="38100" dist="19050" dir="2700000" algn="tl" rotWithShape="0">
                    <a:schemeClr val="dk1">
                      <a:alpha val="40000"/>
                    </a:schemeClr>
                  </a:outerShdw>
                </a:effectLst>
              </a:rPr>
              <a:t>?</a:t>
            </a:r>
            <a:endParaRPr lang="zh-CN" altLang="en-US" sz="5400" b="1" cap="none" spc="0" dirty="0">
              <a:ln w="0"/>
              <a:solidFill>
                <a:srgbClr val="FF0000"/>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1055238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fill="hold"/>
                                        <p:tgtEl>
                                          <p:spTgt spid="5"/>
                                        </p:tgtEl>
                                        <p:attrNameLst>
                                          <p:attrName>ppt_x</p:attrName>
                                        </p:attrNameLst>
                                      </p:cBhvr>
                                      <p:tavLst>
                                        <p:tav tm="0">
                                          <p:val>
                                            <p:strVal val="#ppt_x"/>
                                          </p:val>
                                        </p:tav>
                                        <p:tav tm="100000">
                                          <p:val>
                                            <p:strVal val="#ppt_x"/>
                                          </p:val>
                                        </p:tav>
                                      </p:tavLst>
                                    </p:anim>
                                    <p:anim calcmode="lin" valueType="num">
                                      <p:cBhvr additive="base">
                                        <p:cTn id="15" dur="500" fill="hold"/>
                                        <p:tgtEl>
                                          <p:spTgt spid="5"/>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ppt_x"/>
                                          </p:val>
                                        </p:tav>
                                        <p:tav tm="100000">
                                          <p:val>
                                            <p:strVal val="#ppt_x"/>
                                          </p:val>
                                        </p:tav>
                                      </p:tavLst>
                                    </p:anim>
                                    <p:anim calcmode="lin" valueType="num">
                                      <p:cBhvr additive="base">
                                        <p:cTn id="19" dur="500" fill="hold"/>
                                        <p:tgtEl>
                                          <p:spTgt spid="7"/>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additive="base">
                                        <p:cTn id="22" dur="500" fill="hold"/>
                                        <p:tgtEl>
                                          <p:spTgt spid="15"/>
                                        </p:tgtEl>
                                        <p:attrNameLst>
                                          <p:attrName>ppt_x</p:attrName>
                                        </p:attrNameLst>
                                      </p:cBhvr>
                                      <p:tavLst>
                                        <p:tav tm="0">
                                          <p:val>
                                            <p:strVal val="#ppt_x"/>
                                          </p:val>
                                        </p:tav>
                                        <p:tav tm="100000">
                                          <p:val>
                                            <p:strVal val="#ppt_x"/>
                                          </p:val>
                                        </p:tav>
                                      </p:tavLst>
                                    </p:anim>
                                    <p:anim calcmode="lin" valueType="num">
                                      <p:cBhvr additive="base">
                                        <p:cTn id="23"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5"/>
          <p:cNvSpPr txBox="1"/>
          <p:nvPr/>
        </p:nvSpPr>
        <p:spPr>
          <a:xfrm>
            <a:off x="179512" y="260648"/>
            <a:ext cx="3406485" cy="646331"/>
          </a:xfrm>
          <a:prstGeom prst="rect">
            <a:avLst/>
          </a:prstGeom>
          <a:solidFill>
            <a:schemeClr val="accent6"/>
          </a:solidFill>
        </p:spPr>
        <p:txBody>
          <a:bodyPr wrap="square" rtlCol="0">
            <a:spAutoFit/>
          </a:bodyPr>
          <a:lstStyle/>
          <a:p>
            <a:pPr algn="ctr"/>
            <a:r>
              <a:rPr lang="en-US" altLang="zh-CN" sz="3600" b="1" dirty="0" smtClean="0">
                <a:latin typeface="Times New Roman" pitchFamily="18" charset="0"/>
                <a:ea typeface="黑体" pitchFamily="49" charset="-122"/>
                <a:cs typeface="Times New Roman" pitchFamily="18" charset="0"/>
              </a:rPr>
              <a:t>Listen &amp; Repeat</a:t>
            </a:r>
            <a:endParaRPr lang="zh-CN" altLang="en-US" sz="3600" b="1" dirty="0">
              <a:latin typeface="Times New Roman" pitchFamily="18" charset="0"/>
              <a:ea typeface="黑体" pitchFamily="49" charset="-122"/>
              <a:cs typeface="Times New Roman" pitchFamily="18" charset="0"/>
            </a:endParaRPr>
          </a:p>
        </p:txBody>
      </p:sp>
      <p:pic>
        <p:nvPicPr>
          <p:cNvPr id="3"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27984" y="204006"/>
            <a:ext cx="4559825" cy="5903961"/>
          </a:xfrm>
          <a:prstGeom prst="rect">
            <a:avLst/>
          </a:prstGeom>
        </p:spPr>
      </p:pic>
    </p:spTree>
    <p:extLst>
      <p:ext uri="{BB962C8B-B14F-4D97-AF65-F5344CB8AC3E}">
        <p14:creationId xmlns:p14="http://schemas.microsoft.com/office/powerpoint/2010/main" val="162558056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5"/>
          <p:cNvSpPr txBox="1"/>
          <p:nvPr/>
        </p:nvSpPr>
        <p:spPr>
          <a:xfrm>
            <a:off x="33849" y="188640"/>
            <a:ext cx="2376264" cy="646331"/>
          </a:xfrm>
          <a:prstGeom prst="rect">
            <a:avLst/>
          </a:prstGeom>
          <a:solidFill>
            <a:schemeClr val="accent6"/>
          </a:solidFill>
        </p:spPr>
        <p:txBody>
          <a:bodyPr wrap="square" rtlCol="0">
            <a:spAutoFit/>
          </a:bodyPr>
          <a:lstStyle/>
          <a:p>
            <a:pPr algn="ctr"/>
            <a:r>
              <a:rPr lang="en-US" altLang="zh-CN" sz="3600" b="1" dirty="0">
                <a:latin typeface="Times New Roman" pitchFamily="18" charset="0"/>
                <a:ea typeface="黑体" pitchFamily="49" charset="-122"/>
                <a:cs typeface="Times New Roman" pitchFamily="18" charset="0"/>
              </a:rPr>
              <a:t>Q</a:t>
            </a:r>
            <a:r>
              <a:rPr lang="en-US" altLang="zh-CN" sz="3600" b="1" dirty="0" smtClean="0">
                <a:latin typeface="Times New Roman" pitchFamily="18" charset="0"/>
                <a:ea typeface="黑体" pitchFamily="49" charset="-122"/>
                <a:cs typeface="Times New Roman" pitchFamily="18" charset="0"/>
              </a:rPr>
              <a:t>uiz Show</a:t>
            </a:r>
            <a:endParaRPr lang="zh-CN" altLang="en-US" sz="3600" b="1" dirty="0">
              <a:latin typeface="Times New Roman" pitchFamily="18" charset="0"/>
              <a:ea typeface="黑体" pitchFamily="49" charset="-122"/>
              <a:cs typeface="Times New Roman" pitchFamily="18" charset="0"/>
            </a:endParaRPr>
          </a:p>
        </p:txBody>
      </p:sp>
      <p:sp>
        <p:nvSpPr>
          <p:cNvPr id="3" name="矩形 2"/>
          <p:cNvSpPr/>
          <p:nvPr/>
        </p:nvSpPr>
        <p:spPr>
          <a:xfrm>
            <a:off x="899592" y="1484784"/>
            <a:ext cx="6054991" cy="641266"/>
          </a:xfrm>
          <a:prstGeom prst="rect">
            <a:avLst/>
          </a:prstGeom>
        </p:spPr>
        <p:txBody>
          <a:bodyPr wrap="none">
            <a:spAutoFit/>
          </a:bodyPr>
          <a:lstStyle/>
          <a:p>
            <a:pPr algn="just">
              <a:lnSpc>
                <a:spcPct val="120000"/>
              </a:lnSpc>
              <a:spcAft>
                <a:spcPts val="0"/>
              </a:spcAft>
            </a:pPr>
            <a:r>
              <a:rPr lang="en-US" altLang="zh-CN" sz="3200" b="1" kern="100" dirty="0">
                <a:latin typeface="Times New Roman" panose="02020603050405020304" pitchFamily="18" charset="0"/>
                <a:cs typeface="黑体" panose="02010609060101010101" pitchFamily="49" charset="-122"/>
              </a:rPr>
              <a:t>1. The hottest kind of star is red.  </a:t>
            </a:r>
            <a:endParaRPr lang="zh-CN" altLang="zh-CN" sz="3200" b="1" kern="100" dirty="0">
              <a:latin typeface="Calibri" panose="020F0502020204030204" pitchFamily="34" charset="0"/>
              <a:cs typeface="黑体" panose="02010609060101010101" pitchFamily="49" charset="-122"/>
            </a:endParaRPr>
          </a:p>
        </p:txBody>
      </p:sp>
      <p:pic>
        <p:nvPicPr>
          <p:cNvPr id="4"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773" y="2771750"/>
            <a:ext cx="8964488" cy="2790052"/>
          </a:xfrm>
          <a:prstGeom prst="rect">
            <a:avLst/>
          </a:prstGeom>
          <a:ln>
            <a:noFill/>
          </a:ln>
          <a:effectLst>
            <a:softEdge rad="112500"/>
          </a:effectLst>
        </p:spPr>
      </p:pic>
      <p:sp>
        <p:nvSpPr>
          <p:cNvPr id="5" name="文本框 4"/>
          <p:cNvSpPr txBox="1"/>
          <p:nvPr/>
        </p:nvSpPr>
        <p:spPr>
          <a:xfrm>
            <a:off x="6906013" y="1420696"/>
            <a:ext cx="1728192" cy="769441"/>
          </a:xfrm>
          <a:prstGeom prst="rect">
            <a:avLst/>
          </a:prstGeom>
          <a:noFill/>
        </p:spPr>
        <p:txBody>
          <a:bodyPr wrap="square" rtlCol="0">
            <a:spAutoFit/>
          </a:bodyPr>
          <a:lstStyle/>
          <a:p>
            <a:r>
              <a:rPr lang="en-US" altLang="zh-CN" sz="4400" b="1" dirty="0" smtClean="0">
                <a:latin typeface="Times New Roman" pitchFamily="18" charset="0"/>
                <a:cs typeface="Times New Roman" pitchFamily="18" charset="0"/>
              </a:rPr>
              <a:t>(</a:t>
            </a:r>
            <a:r>
              <a:rPr lang="en-US" altLang="zh-CN" sz="4400" b="1" dirty="0" smtClean="0">
                <a:solidFill>
                  <a:srgbClr val="FF0000"/>
                </a:solidFill>
                <a:latin typeface="Times New Roman" pitchFamily="18" charset="0"/>
                <a:cs typeface="Times New Roman" pitchFamily="18" charset="0"/>
              </a:rPr>
              <a:t>F</a:t>
            </a:r>
            <a:r>
              <a:rPr lang="en-US" altLang="zh-CN" sz="4400" b="1" dirty="0" smtClean="0">
                <a:latin typeface="Times New Roman" pitchFamily="18" charset="0"/>
                <a:cs typeface="Times New Roman" pitchFamily="18" charset="0"/>
              </a:rPr>
              <a:t>)</a:t>
            </a:r>
            <a:endParaRPr lang="zh-CN" altLang="en-US" sz="4400" b="1" dirty="0">
              <a:latin typeface="Times New Roman" pitchFamily="18" charset="0"/>
              <a:cs typeface="Times New Roman" pitchFamily="18" charset="0"/>
            </a:endParaRPr>
          </a:p>
        </p:txBody>
      </p:sp>
    </p:spTree>
    <p:extLst>
      <p:ext uri="{BB962C8B-B14F-4D97-AF65-F5344CB8AC3E}">
        <p14:creationId xmlns:p14="http://schemas.microsoft.com/office/powerpoint/2010/main" val="1861113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5"/>
          <p:cNvSpPr txBox="1"/>
          <p:nvPr/>
        </p:nvSpPr>
        <p:spPr>
          <a:xfrm>
            <a:off x="0" y="188640"/>
            <a:ext cx="2376264" cy="646331"/>
          </a:xfrm>
          <a:prstGeom prst="rect">
            <a:avLst/>
          </a:prstGeom>
          <a:solidFill>
            <a:schemeClr val="accent6"/>
          </a:solidFill>
        </p:spPr>
        <p:txBody>
          <a:bodyPr wrap="square" rtlCol="0">
            <a:spAutoFit/>
          </a:bodyPr>
          <a:lstStyle/>
          <a:p>
            <a:pPr algn="ctr"/>
            <a:r>
              <a:rPr lang="en-US" altLang="zh-CN" sz="3600" b="1" dirty="0">
                <a:latin typeface="Times New Roman" pitchFamily="18" charset="0"/>
                <a:ea typeface="黑体" pitchFamily="49" charset="-122"/>
                <a:cs typeface="Times New Roman" pitchFamily="18" charset="0"/>
              </a:rPr>
              <a:t>Q</a:t>
            </a:r>
            <a:r>
              <a:rPr lang="en-US" altLang="zh-CN" sz="3600" b="1" dirty="0" smtClean="0">
                <a:latin typeface="Times New Roman" pitchFamily="18" charset="0"/>
                <a:ea typeface="黑体" pitchFamily="49" charset="-122"/>
                <a:cs typeface="Times New Roman" pitchFamily="18" charset="0"/>
              </a:rPr>
              <a:t>uiz Show</a:t>
            </a:r>
            <a:endParaRPr lang="zh-CN" altLang="en-US" sz="3600" b="1" dirty="0">
              <a:latin typeface="Times New Roman" pitchFamily="18" charset="0"/>
              <a:ea typeface="黑体" pitchFamily="49" charset="-122"/>
              <a:cs typeface="Times New Roman" pitchFamily="18" charset="0"/>
            </a:endParaRPr>
          </a:p>
        </p:txBody>
      </p:sp>
      <p:sp>
        <p:nvSpPr>
          <p:cNvPr id="3" name="矩形 2"/>
          <p:cNvSpPr/>
          <p:nvPr/>
        </p:nvSpPr>
        <p:spPr>
          <a:xfrm>
            <a:off x="755577" y="1049851"/>
            <a:ext cx="7445978" cy="1274195"/>
          </a:xfrm>
          <a:prstGeom prst="rect">
            <a:avLst/>
          </a:prstGeom>
        </p:spPr>
        <p:txBody>
          <a:bodyPr wrap="square">
            <a:spAutoFit/>
          </a:bodyPr>
          <a:lstStyle/>
          <a:p>
            <a:pPr algn="just">
              <a:lnSpc>
                <a:spcPct val="120000"/>
              </a:lnSpc>
              <a:spcAft>
                <a:spcPts val="0"/>
              </a:spcAft>
            </a:pPr>
            <a:r>
              <a:rPr lang="en-US" altLang="zh-CN" sz="3200" b="1" dirty="0">
                <a:latin typeface="Times New Roman" pitchFamily="18" charset="0"/>
                <a:cs typeface="Times New Roman" pitchFamily="18" charset="0"/>
              </a:rPr>
              <a:t>2. When a star explodes, it always </a:t>
            </a:r>
            <a:r>
              <a:rPr lang="en-US" altLang="zh-CN" sz="3200" b="1" dirty="0" smtClean="0">
                <a:latin typeface="Times New Roman" pitchFamily="18" charset="0"/>
                <a:cs typeface="Times New Roman" pitchFamily="18" charset="0"/>
              </a:rPr>
              <a:t>makes</a:t>
            </a:r>
            <a:endParaRPr lang="en-US" altLang="zh-CN" sz="3200" b="1" dirty="0" smtClean="0">
              <a:latin typeface="Times New Roman" pitchFamily="18" charset="0"/>
              <a:cs typeface="Times New Roman" pitchFamily="18" charset="0"/>
            </a:endParaRPr>
          </a:p>
          <a:p>
            <a:pPr algn="just">
              <a:lnSpc>
                <a:spcPct val="120000"/>
              </a:lnSpc>
              <a:spcAft>
                <a:spcPts val="0"/>
              </a:spcAft>
            </a:pPr>
            <a:r>
              <a:rPr lang="en-US" altLang="zh-CN" sz="3200" b="1" dirty="0" smtClean="0">
                <a:latin typeface="Times New Roman" pitchFamily="18" charset="0"/>
                <a:cs typeface="Times New Roman" pitchFamily="18" charset="0"/>
              </a:rPr>
              <a:t> </a:t>
            </a:r>
            <a:r>
              <a:rPr lang="en-US" altLang="zh-CN" sz="3200" b="1" dirty="0">
                <a:latin typeface="Times New Roman" pitchFamily="18" charset="0"/>
                <a:cs typeface="Times New Roman" pitchFamily="18" charset="0"/>
              </a:rPr>
              <a:t>a black hole. </a:t>
            </a:r>
            <a:endParaRPr lang="zh-CN" altLang="zh-CN" sz="3200" b="1" kern="100" dirty="0">
              <a:latin typeface="Times New Roman" pitchFamily="18" charset="0"/>
              <a:cs typeface="Times New Roman" pitchFamily="18" charset="0"/>
            </a:endParaRPr>
          </a:p>
        </p:txBody>
      </p:sp>
      <p:sp>
        <p:nvSpPr>
          <p:cNvPr id="4" name="文本框 3"/>
          <p:cNvSpPr txBox="1"/>
          <p:nvPr/>
        </p:nvSpPr>
        <p:spPr>
          <a:xfrm>
            <a:off x="3563888" y="1669221"/>
            <a:ext cx="1008112" cy="769441"/>
          </a:xfrm>
          <a:prstGeom prst="rect">
            <a:avLst/>
          </a:prstGeom>
          <a:noFill/>
        </p:spPr>
        <p:txBody>
          <a:bodyPr wrap="square" rtlCol="0">
            <a:spAutoFit/>
          </a:bodyPr>
          <a:lstStyle/>
          <a:p>
            <a:r>
              <a:rPr lang="en-US" altLang="zh-CN" sz="4400" b="1" dirty="0" smtClean="0">
                <a:latin typeface="Times New Roman" pitchFamily="18" charset="0"/>
                <a:cs typeface="Times New Roman" pitchFamily="18" charset="0"/>
              </a:rPr>
              <a:t>(</a:t>
            </a:r>
            <a:r>
              <a:rPr lang="en-US" altLang="zh-CN" sz="4400" b="1" dirty="0" smtClean="0">
                <a:solidFill>
                  <a:srgbClr val="FF0000"/>
                </a:solidFill>
                <a:latin typeface="Times New Roman" pitchFamily="18" charset="0"/>
                <a:cs typeface="Times New Roman" pitchFamily="18" charset="0"/>
              </a:rPr>
              <a:t>F</a:t>
            </a:r>
            <a:r>
              <a:rPr lang="en-US" altLang="zh-CN" sz="4400" b="1" dirty="0" smtClean="0">
                <a:latin typeface="Times New Roman" pitchFamily="18" charset="0"/>
                <a:cs typeface="Times New Roman" pitchFamily="18" charset="0"/>
              </a:rPr>
              <a:t>)</a:t>
            </a:r>
            <a:endParaRPr lang="zh-CN" altLang="en-US" sz="4400" b="1" dirty="0">
              <a:latin typeface="Times New Roman" pitchFamily="18" charset="0"/>
              <a:cs typeface="Times New Roman" pitchFamily="18" charset="0"/>
            </a:endParaRPr>
          </a:p>
        </p:txBody>
      </p:sp>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8740" y="2852936"/>
            <a:ext cx="7659651" cy="2760006"/>
          </a:xfrm>
          <a:prstGeom prst="rect">
            <a:avLst/>
          </a:prstGeom>
        </p:spPr>
      </p:pic>
      <p:cxnSp>
        <p:nvCxnSpPr>
          <p:cNvPr id="6" name="直接连接符 5"/>
          <p:cNvCxnSpPr/>
          <p:nvPr/>
        </p:nvCxnSpPr>
        <p:spPr>
          <a:xfrm>
            <a:off x="1443356" y="3898119"/>
            <a:ext cx="1728967"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13774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a:extLst>
              <a:ext uri="{28A0092B-C50C-407E-A947-70E740481C1C}">
                <a14:useLocalDpi xmlns:a14="http://schemas.microsoft.com/office/drawing/2010/main" val="0"/>
              </a:ext>
            </a:extLst>
          </a:blip>
          <a:srcRect b="4851"/>
          <a:stretch/>
        </p:blipFill>
        <p:spPr>
          <a:xfrm>
            <a:off x="539552" y="116632"/>
            <a:ext cx="7992888" cy="5958335"/>
          </a:xfrm>
          <a:prstGeom prst="rect">
            <a:avLst/>
          </a:prstGeom>
        </p:spPr>
      </p:pic>
      <p:sp>
        <p:nvSpPr>
          <p:cNvPr id="3" name="文本框 2"/>
          <p:cNvSpPr txBox="1"/>
          <p:nvPr/>
        </p:nvSpPr>
        <p:spPr>
          <a:xfrm>
            <a:off x="899592" y="260648"/>
            <a:ext cx="2520280" cy="1200329"/>
          </a:xfrm>
          <a:prstGeom prst="rect">
            <a:avLst/>
          </a:prstGeom>
          <a:noFill/>
        </p:spPr>
        <p:txBody>
          <a:bodyPr wrap="square" rtlCol="0">
            <a:spAutoFit/>
          </a:bodyPr>
          <a:lstStyle/>
          <a:p>
            <a:r>
              <a:rPr lang="en-US" altLang="zh-CN" sz="7200" b="1" dirty="0" smtClean="0"/>
              <a:t>Earth</a:t>
            </a:r>
            <a:endParaRPr lang="zh-CN" altLang="en-US" sz="7200" b="1" dirty="0"/>
          </a:p>
        </p:txBody>
      </p:sp>
      <p:pic>
        <p:nvPicPr>
          <p:cNvPr id="4" name="图片 3" descr="https://img3.doubanio.com/view/note/l/public/p45263166.jpg"/>
          <p:cNvPicPr/>
          <p:nvPr/>
        </p:nvPicPr>
        <p:blipFill rotWithShape="1">
          <a:blip r:embed="rId4">
            <a:extLst>
              <a:ext uri="{28A0092B-C50C-407E-A947-70E740481C1C}">
                <a14:useLocalDpi xmlns:a14="http://schemas.microsoft.com/office/drawing/2010/main" val="0"/>
              </a:ext>
            </a:extLst>
          </a:blip>
          <a:srcRect l="-1880" t="-1545" r="1880" b="15637"/>
          <a:stretch/>
        </p:blipFill>
        <p:spPr bwMode="auto">
          <a:xfrm>
            <a:off x="108520" y="188640"/>
            <a:ext cx="9035480" cy="6048672"/>
          </a:xfrm>
          <a:prstGeom prst="rect">
            <a:avLst/>
          </a:prstGeom>
          <a:noFill/>
          <a:ln>
            <a:noFill/>
          </a:ln>
        </p:spPr>
      </p:pic>
      <p:sp>
        <p:nvSpPr>
          <p:cNvPr id="5" name="椭圆 4"/>
          <p:cNvSpPr/>
          <p:nvPr/>
        </p:nvSpPr>
        <p:spPr>
          <a:xfrm>
            <a:off x="1763688" y="2579840"/>
            <a:ext cx="576064" cy="792088"/>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6"/>
          <p:cNvPicPr>
            <a:picLocks noChangeAspect="1"/>
          </p:cNvPicPr>
          <p:nvPr/>
        </p:nvPicPr>
        <p:blipFill>
          <a:blip r:embed="rId5"/>
          <a:stretch>
            <a:fillRect/>
          </a:stretch>
        </p:blipFill>
        <p:spPr>
          <a:xfrm>
            <a:off x="108520" y="121931"/>
            <a:ext cx="9035480" cy="6025044"/>
          </a:xfrm>
          <a:prstGeom prst="rect">
            <a:avLst/>
          </a:prstGeom>
        </p:spPr>
      </p:pic>
      <p:pic>
        <p:nvPicPr>
          <p:cNvPr id="8" name="图片 7"/>
          <p:cNvPicPr>
            <a:picLocks noChangeAspect="1"/>
          </p:cNvPicPr>
          <p:nvPr/>
        </p:nvPicPr>
        <p:blipFill>
          <a:blip r:embed="rId6"/>
          <a:stretch>
            <a:fillRect/>
          </a:stretch>
        </p:blipFill>
        <p:spPr>
          <a:xfrm>
            <a:off x="-24465" y="1"/>
            <a:ext cx="9005052" cy="6232274"/>
          </a:xfrm>
          <a:prstGeom prst="rect">
            <a:avLst/>
          </a:prstGeom>
        </p:spPr>
      </p:pic>
      <p:pic>
        <p:nvPicPr>
          <p:cNvPr id="9" name="图片 8"/>
          <p:cNvPicPr>
            <a:picLocks noChangeAspect="1"/>
          </p:cNvPicPr>
          <p:nvPr/>
        </p:nvPicPr>
        <p:blipFill>
          <a:blip r:embed="rId5"/>
          <a:stretch>
            <a:fillRect/>
          </a:stretch>
        </p:blipFill>
        <p:spPr>
          <a:xfrm>
            <a:off x="1717477" y="3603078"/>
            <a:ext cx="2405877" cy="1604288"/>
          </a:xfrm>
          <a:prstGeom prst="rect">
            <a:avLst/>
          </a:prstGeom>
        </p:spPr>
      </p:pic>
      <p:sp>
        <p:nvSpPr>
          <p:cNvPr id="6" name="椭圆 5"/>
          <p:cNvSpPr/>
          <p:nvPr/>
        </p:nvSpPr>
        <p:spPr>
          <a:xfrm flipV="1">
            <a:off x="6660232" y="2780928"/>
            <a:ext cx="72008" cy="10279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1" name="直接箭头连接符 10"/>
          <p:cNvCxnSpPr/>
          <p:nvPr/>
        </p:nvCxnSpPr>
        <p:spPr>
          <a:xfrm flipH="1">
            <a:off x="3995936" y="2832323"/>
            <a:ext cx="2619598" cy="138876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533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additive="base">
                                        <p:cTn id="20" dur="500" fill="hold"/>
                                        <p:tgtEl>
                                          <p:spTgt spid="7"/>
                                        </p:tgtEl>
                                        <p:attrNameLst>
                                          <p:attrName>ppt_x</p:attrName>
                                        </p:attrNameLst>
                                      </p:cBhvr>
                                      <p:tavLst>
                                        <p:tav tm="0">
                                          <p:val>
                                            <p:strVal val="#ppt_x"/>
                                          </p:val>
                                        </p:tav>
                                        <p:tav tm="100000">
                                          <p:val>
                                            <p:strVal val="#ppt_x"/>
                                          </p:val>
                                        </p:tav>
                                      </p:tavLst>
                                    </p:anim>
                                    <p:anim calcmode="lin" valueType="num">
                                      <p:cBhvr additive="base">
                                        <p:cTn id="21"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additive="base">
                                        <p:cTn id="26" dur="500" fill="hold"/>
                                        <p:tgtEl>
                                          <p:spTgt spid="8"/>
                                        </p:tgtEl>
                                        <p:attrNameLst>
                                          <p:attrName>ppt_x</p:attrName>
                                        </p:attrNameLst>
                                      </p:cBhvr>
                                      <p:tavLst>
                                        <p:tav tm="0">
                                          <p:val>
                                            <p:strVal val="#ppt_x"/>
                                          </p:val>
                                        </p:tav>
                                        <p:tav tm="100000">
                                          <p:val>
                                            <p:strVal val="#ppt_x"/>
                                          </p:val>
                                        </p:tav>
                                      </p:tavLst>
                                    </p:anim>
                                    <p:anim calcmode="lin" valueType="num">
                                      <p:cBhvr additive="base">
                                        <p:cTn id="27" dur="500" fill="hold"/>
                                        <p:tgtEl>
                                          <p:spTgt spid="8"/>
                                        </p:tgtEl>
                                        <p:attrNameLst>
                                          <p:attrName>ppt_y</p:attrName>
                                        </p:attrNameLst>
                                      </p:cBhvr>
                                      <p:tavLst>
                                        <p:tav tm="0">
                                          <p:val>
                                            <p:strVal val="1+#ppt_h/2"/>
                                          </p:val>
                                        </p:tav>
                                        <p:tav tm="100000">
                                          <p:val>
                                            <p:strVal val="#ppt_y"/>
                                          </p:val>
                                        </p:tav>
                                      </p:tavLst>
                                    </p:anim>
                                  </p:childTnLst>
                                </p:cTn>
                              </p:par>
                              <p:par>
                                <p:cTn id="28" presetID="2" presetClass="entr" presetSubtype="4" fill="hold" nodeType="withEffect">
                                  <p:stCondLst>
                                    <p:cond delay="0"/>
                                  </p:stCondLst>
                                  <p:childTnLst>
                                    <p:set>
                                      <p:cBhvr>
                                        <p:cTn id="29" dur="1" fill="hold">
                                          <p:stCondLst>
                                            <p:cond delay="0"/>
                                          </p:stCondLst>
                                        </p:cTn>
                                        <p:tgtEl>
                                          <p:spTgt spid="9"/>
                                        </p:tgtEl>
                                        <p:attrNameLst>
                                          <p:attrName>style.visibility</p:attrName>
                                        </p:attrNameLst>
                                      </p:cBhvr>
                                      <p:to>
                                        <p:strVal val="visible"/>
                                      </p:to>
                                    </p:set>
                                    <p:anim calcmode="lin" valueType="num">
                                      <p:cBhvr additive="base">
                                        <p:cTn id="30" dur="500" fill="hold"/>
                                        <p:tgtEl>
                                          <p:spTgt spid="9"/>
                                        </p:tgtEl>
                                        <p:attrNameLst>
                                          <p:attrName>ppt_x</p:attrName>
                                        </p:attrNameLst>
                                      </p:cBhvr>
                                      <p:tavLst>
                                        <p:tav tm="0">
                                          <p:val>
                                            <p:strVal val="#ppt_x"/>
                                          </p:val>
                                        </p:tav>
                                        <p:tav tm="100000">
                                          <p:val>
                                            <p:strVal val="#ppt_x"/>
                                          </p:val>
                                        </p:tav>
                                      </p:tavLst>
                                    </p:anim>
                                    <p:anim calcmode="lin" valueType="num">
                                      <p:cBhvr additive="base">
                                        <p:cTn id="31" dur="500" fill="hold"/>
                                        <p:tgtEl>
                                          <p:spTgt spid="9"/>
                                        </p:tgtEl>
                                        <p:attrNameLst>
                                          <p:attrName>ppt_y</p:attrName>
                                        </p:attrNameLst>
                                      </p:cBhvr>
                                      <p:tavLst>
                                        <p:tav tm="0">
                                          <p:val>
                                            <p:strVal val="1+#ppt_h/2"/>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11"/>
                                        </p:tgtEl>
                                        <p:attrNameLst>
                                          <p:attrName>style.visibility</p:attrName>
                                        </p:attrNameLst>
                                      </p:cBhvr>
                                      <p:to>
                                        <p:strVal val="visible"/>
                                      </p:to>
                                    </p:set>
                                    <p:anim calcmode="lin" valueType="num">
                                      <p:cBhvr additive="base">
                                        <p:cTn id="34" dur="500" fill="hold"/>
                                        <p:tgtEl>
                                          <p:spTgt spid="11"/>
                                        </p:tgtEl>
                                        <p:attrNameLst>
                                          <p:attrName>ppt_x</p:attrName>
                                        </p:attrNameLst>
                                      </p:cBhvr>
                                      <p:tavLst>
                                        <p:tav tm="0">
                                          <p:val>
                                            <p:strVal val="#ppt_x"/>
                                          </p:val>
                                        </p:tav>
                                        <p:tav tm="100000">
                                          <p:val>
                                            <p:strVal val="#ppt_x"/>
                                          </p:val>
                                        </p:tav>
                                      </p:tavLst>
                                    </p:anim>
                                    <p:anim calcmode="lin" valueType="num">
                                      <p:cBhvr additive="base">
                                        <p:cTn id="35" dur="500" fill="hold"/>
                                        <p:tgtEl>
                                          <p:spTgt spid="11"/>
                                        </p:tgtEl>
                                        <p:attrNameLst>
                                          <p:attrName>ppt_y</p:attrName>
                                        </p:attrNameLst>
                                      </p:cBhvr>
                                      <p:tavLst>
                                        <p:tav tm="0">
                                          <p:val>
                                            <p:strVal val="1+#ppt_h/2"/>
                                          </p:val>
                                        </p:tav>
                                        <p:tav tm="100000">
                                          <p:val>
                                            <p:strVal val="#ppt_y"/>
                                          </p:val>
                                        </p:tav>
                                      </p:tavLst>
                                    </p:anim>
                                  </p:childTnLst>
                                </p:cTn>
                              </p:par>
                              <p:par>
                                <p:cTn id="36" presetID="2" presetClass="entr" presetSubtype="4" fill="hold" grpId="0" nodeType="withEffect">
                                  <p:stCondLst>
                                    <p:cond delay="0"/>
                                  </p:stCondLst>
                                  <p:childTnLst>
                                    <p:set>
                                      <p:cBhvr>
                                        <p:cTn id="37" dur="1" fill="hold">
                                          <p:stCondLst>
                                            <p:cond delay="0"/>
                                          </p:stCondLst>
                                        </p:cTn>
                                        <p:tgtEl>
                                          <p:spTgt spid="6"/>
                                        </p:tgtEl>
                                        <p:attrNameLst>
                                          <p:attrName>style.visibility</p:attrName>
                                        </p:attrNameLst>
                                      </p:cBhvr>
                                      <p:to>
                                        <p:strVal val="visible"/>
                                      </p:to>
                                    </p:set>
                                    <p:anim calcmode="lin" valueType="num">
                                      <p:cBhvr additive="base">
                                        <p:cTn id="38" dur="500" fill="hold"/>
                                        <p:tgtEl>
                                          <p:spTgt spid="6"/>
                                        </p:tgtEl>
                                        <p:attrNameLst>
                                          <p:attrName>ppt_x</p:attrName>
                                        </p:attrNameLst>
                                      </p:cBhvr>
                                      <p:tavLst>
                                        <p:tav tm="0">
                                          <p:val>
                                            <p:strVal val="#ppt_x"/>
                                          </p:val>
                                        </p:tav>
                                        <p:tav tm="100000">
                                          <p:val>
                                            <p:strVal val="#ppt_x"/>
                                          </p:val>
                                        </p:tav>
                                      </p:tavLst>
                                    </p:anim>
                                    <p:anim calcmode="lin" valueType="num">
                                      <p:cBhvr additive="base">
                                        <p:cTn id="39"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5"/>
          <p:cNvSpPr txBox="1"/>
          <p:nvPr/>
        </p:nvSpPr>
        <p:spPr>
          <a:xfrm>
            <a:off x="0" y="260648"/>
            <a:ext cx="2376264" cy="646331"/>
          </a:xfrm>
          <a:prstGeom prst="rect">
            <a:avLst/>
          </a:prstGeom>
          <a:solidFill>
            <a:schemeClr val="accent6"/>
          </a:solidFill>
        </p:spPr>
        <p:txBody>
          <a:bodyPr wrap="square" rtlCol="0">
            <a:spAutoFit/>
          </a:bodyPr>
          <a:lstStyle/>
          <a:p>
            <a:pPr algn="ctr"/>
            <a:r>
              <a:rPr lang="en-US" altLang="zh-CN" sz="3600" b="1" dirty="0">
                <a:latin typeface="Times New Roman" pitchFamily="18" charset="0"/>
                <a:ea typeface="黑体" pitchFamily="49" charset="-122"/>
                <a:cs typeface="Times New Roman" pitchFamily="18" charset="0"/>
              </a:rPr>
              <a:t>Q</a:t>
            </a:r>
            <a:r>
              <a:rPr lang="en-US" altLang="zh-CN" sz="3600" b="1" dirty="0" smtClean="0">
                <a:latin typeface="Times New Roman" pitchFamily="18" charset="0"/>
                <a:ea typeface="黑体" pitchFamily="49" charset="-122"/>
                <a:cs typeface="Times New Roman" pitchFamily="18" charset="0"/>
              </a:rPr>
              <a:t>uiz Show</a:t>
            </a:r>
            <a:endParaRPr lang="zh-CN" altLang="en-US" sz="3600" b="1" dirty="0">
              <a:latin typeface="Times New Roman" pitchFamily="18" charset="0"/>
              <a:ea typeface="黑体" pitchFamily="49" charset="-122"/>
              <a:cs typeface="Times New Roman" pitchFamily="18" charset="0"/>
            </a:endParaRPr>
          </a:p>
        </p:txBody>
      </p:sp>
      <p:sp>
        <p:nvSpPr>
          <p:cNvPr id="3" name="矩形 2"/>
          <p:cNvSpPr/>
          <p:nvPr/>
        </p:nvSpPr>
        <p:spPr>
          <a:xfrm>
            <a:off x="395537" y="1357336"/>
            <a:ext cx="7376956" cy="631711"/>
          </a:xfrm>
          <a:prstGeom prst="rect">
            <a:avLst/>
          </a:prstGeom>
        </p:spPr>
        <p:txBody>
          <a:bodyPr wrap="none">
            <a:spAutoFit/>
          </a:bodyPr>
          <a:lstStyle/>
          <a:p>
            <a:pPr algn="just">
              <a:lnSpc>
                <a:spcPct val="120000"/>
              </a:lnSpc>
              <a:spcAft>
                <a:spcPts val="0"/>
              </a:spcAft>
            </a:pPr>
            <a:r>
              <a:rPr lang="en-US" altLang="zh-CN" sz="3200" b="1" dirty="0">
                <a:latin typeface="Times New Roman" pitchFamily="18" charset="0"/>
                <a:cs typeface="Times New Roman" pitchFamily="18" charset="0"/>
              </a:rPr>
              <a:t>3. A supernova makes a very bright light.</a:t>
            </a:r>
            <a:endParaRPr lang="zh-CN" altLang="zh-CN" sz="3200" b="1" kern="100" dirty="0">
              <a:latin typeface="Times New Roman" pitchFamily="18" charset="0"/>
              <a:cs typeface="Times New Roman" pitchFamily="18" charset="0"/>
            </a:endParaRPr>
          </a:p>
        </p:txBody>
      </p:sp>
      <p:sp>
        <p:nvSpPr>
          <p:cNvPr id="4" name="文本框 3"/>
          <p:cNvSpPr txBox="1"/>
          <p:nvPr/>
        </p:nvSpPr>
        <p:spPr>
          <a:xfrm>
            <a:off x="7706708" y="1288470"/>
            <a:ext cx="1138962" cy="769441"/>
          </a:xfrm>
          <a:prstGeom prst="rect">
            <a:avLst/>
          </a:prstGeom>
          <a:noFill/>
        </p:spPr>
        <p:txBody>
          <a:bodyPr wrap="square" rtlCol="0">
            <a:spAutoFit/>
          </a:bodyPr>
          <a:lstStyle/>
          <a:p>
            <a:r>
              <a:rPr lang="en-US" altLang="zh-CN" sz="4400" b="1" dirty="0" smtClean="0">
                <a:latin typeface="Times New Roman" pitchFamily="18" charset="0"/>
                <a:cs typeface="Times New Roman" pitchFamily="18" charset="0"/>
              </a:rPr>
              <a:t>(</a:t>
            </a:r>
            <a:r>
              <a:rPr lang="en-US" altLang="zh-CN" sz="4400" b="1" dirty="0" smtClean="0">
                <a:solidFill>
                  <a:srgbClr val="FF0000"/>
                </a:solidFill>
                <a:latin typeface="Times New Roman" pitchFamily="18" charset="0"/>
                <a:cs typeface="Times New Roman" pitchFamily="18" charset="0"/>
              </a:rPr>
              <a:t>T</a:t>
            </a:r>
            <a:r>
              <a:rPr lang="en-US" altLang="zh-CN" sz="4400" b="1" dirty="0" smtClean="0">
                <a:latin typeface="Times New Roman" pitchFamily="18" charset="0"/>
                <a:cs typeface="Times New Roman" pitchFamily="18" charset="0"/>
              </a:rPr>
              <a:t>)</a:t>
            </a:r>
            <a:endParaRPr lang="zh-CN" altLang="en-US" sz="4400" b="1" dirty="0">
              <a:latin typeface="Times New Roman" pitchFamily="18" charset="0"/>
              <a:cs typeface="Times New Roman" pitchFamily="18" charset="0"/>
            </a:endParaRPr>
          </a:p>
        </p:txBody>
      </p:sp>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99792" y="2204864"/>
            <a:ext cx="3469668" cy="3686934"/>
          </a:xfrm>
          <a:prstGeom prst="rect">
            <a:avLst/>
          </a:prstGeom>
        </p:spPr>
      </p:pic>
    </p:spTree>
    <p:extLst>
      <p:ext uri="{BB962C8B-B14F-4D97-AF65-F5344CB8AC3E}">
        <p14:creationId xmlns:p14="http://schemas.microsoft.com/office/powerpoint/2010/main" val="4261244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5"/>
          <p:cNvSpPr txBox="1"/>
          <p:nvPr/>
        </p:nvSpPr>
        <p:spPr>
          <a:xfrm>
            <a:off x="0" y="332656"/>
            <a:ext cx="2376264" cy="646331"/>
          </a:xfrm>
          <a:prstGeom prst="rect">
            <a:avLst/>
          </a:prstGeom>
          <a:solidFill>
            <a:schemeClr val="accent6"/>
          </a:solidFill>
        </p:spPr>
        <p:txBody>
          <a:bodyPr wrap="square" rtlCol="0">
            <a:spAutoFit/>
          </a:bodyPr>
          <a:lstStyle/>
          <a:p>
            <a:pPr algn="ctr"/>
            <a:r>
              <a:rPr lang="en-US" altLang="zh-CN" sz="3600" b="1" dirty="0">
                <a:latin typeface="Times New Roman" pitchFamily="18" charset="0"/>
                <a:ea typeface="黑体" pitchFamily="49" charset="-122"/>
                <a:cs typeface="Times New Roman" pitchFamily="18" charset="0"/>
              </a:rPr>
              <a:t>Q</a:t>
            </a:r>
            <a:r>
              <a:rPr lang="en-US" altLang="zh-CN" sz="3600" b="1" dirty="0" smtClean="0">
                <a:latin typeface="Times New Roman" pitchFamily="18" charset="0"/>
                <a:ea typeface="黑体" pitchFamily="49" charset="-122"/>
                <a:cs typeface="Times New Roman" pitchFamily="18" charset="0"/>
              </a:rPr>
              <a:t>uiz Show</a:t>
            </a:r>
            <a:endParaRPr lang="zh-CN" altLang="en-US" sz="3600" b="1" dirty="0">
              <a:latin typeface="Times New Roman" pitchFamily="18" charset="0"/>
              <a:ea typeface="黑体" pitchFamily="49" charset="-122"/>
              <a:cs typeface="Times New Roman" pitchFamily="18" charset="0"/>
            </a:endParaRPr>
          </a:p>
        </p:txBody>
      </p:sp>
      <p:sp>
        <p:nvSpPr>
          <p:cNvPr id="3" name="矩形 2"/>
          <p:cNvSpPr/>
          <p:nvPr/>
        </p:nvSpPr>
        <p:spPr>
          <a:xfrm>
            <a:off x="827584" y="1196752"/>
            <a:ext cx="7139070" cy="1222642"/>
          </a:xfrm>
          <a:prstGeom prst="rect">
            <a:avLst/>
          </a:prstGeom>
        </p:spPr>
        <p:txBody>
          <a:bodyPr wrap="none">
            <a:spAutoFit/>
          </a:bodyPr>
          <a:lstStyle/>
          <a:p>
            <a:pPr algn="just">
              <a:lnSpc>
                <a:spcPct val="120000"/>
              </a:lnSpc>
              <a:spcAft>
                <a:spcPts val="0"/>
              </a:spcAft>
            </a:pPr>
            <a:r>
              <a:rPr lang="en-US" altLang="zh-CN" sz="3200" b="1" dirty="0">
                <a:latin typeface="Times New Roman" pitchFamily="18" charset="0"/>
                <a:cs typeface="Times New Roman" pitchFamily="18" charset="0"/>
              </a:rPr>
              <a:t>4. What goes into the black hole cannot </a:t>
            </a:r>
            <a:endParaRPr lang="en-US" altLang="zh-CN" sz="3200" b="1" dirty="0" smtClean="0">
              <a:latin typeface="Times New Roman" pitchFamily="18" charset="0"/>
              <a:cs typeface="Times New Roman" pitchFamily="18" charset="0"/>
            </a:endParaRPr>
          </a:p>
          <a:p>
            <a:pPr algn="just">
              <a:lnSpc>
                <a:spcPct val="120000"/>
              </a:lnSpc>
              <a:spcAft>
                <a:spcPts val="0"/>
              </a:spcAft>
            </a:pPr>
            <a:r>
              <a:rPr lang="en-US" altLang="zh-CN" sz="3200" b="1" dirty="0" smtClean="0">
                <a:latin typeface="Times New Roman" pitchFamily="18" charset="0"/>
                <a:cs typeface="Times New Roman" pitchFamily="18" charset="0"/>
              </a:rPr>
              <a:t>come </a:t>
            </a:r>
            <a:r>
              <a:rPr lang="en-US" altLang="zh-CN" sz="3200" b="1" dirty="0">
                <a:latin typeface="Times New Roman" pitchFamily="18" charset="0"/>
                <a:cs typeface="Times New Roman" pitchFamily="18" charset="0"/>
              </a:rPr>
              <a:t>out again. </a:t>
            </a:r>
            <a:endParaRPr lang="zh-CN" altLang="zh-CN" sz="3200" b="1" kern="100" dirty="0">
              <a:latin typeface="Times New Roman" pitchFamily="18" charset="0"/>
              <a:cs typeface="Times New Roman" pitchFamily="18" charset="0"/>
            </a:endParaRPr>
          </a:p>
        </p:txBody>
      </p:sp>
      <p:sp>
        <p:nvSpPr>
          <p:cNvPr id="5" name="文本框 4"/>
          <p:cNvSpPr txBox="1"/>
          <p:nvPr/>
        </p:nvSpPr>
        <p:spPr>
          <a:xfrm>
            <a:off x="3856014" y="1772816"/>
            <a:ext cx="992592" cy="769441"/>
          </a:xfrm>
          <a:prstGeom prst="rect">
            <a:avLst/>
          </a:prstGeom>
          <a:noFill/>
        </p:spPr>
        <p:txBody>
          <a:bodyPr wrap="square" rtlCol="0">
            <a:spAutoFit/>
          </a:bodyPr>
          <a:lstStyle/>
          <a:p>
            <a:r>
              <a:rPr lang="en-US" altLang="zh-CN" sz="4400" b="1" dirty="0" smtClean="0">
                <a:latin typeface="Times New Roman" pitchFamily="18" charset="0"/>
                <a:cs typeface="Times New Roman" pitchFamily="18" charset="0"/>
              </a:rPr>
              <a:t>(</a:t>
            </a:r>
            <a:r>
              <a:rPr lang="en-US" altLang="zh-CN" sz="4400" b="1" dirty="0" smtClean="0">
                <a:solidFill>
                  <a:srgbClr val="FF0000"/>
                </a:solidFill>
                <a:latin typeface="Times New Roman" pitchFamily="18" charset="0"/>
                <a:cs typeface="Times New Roman" pitchFamily="18" charset="0"/>
              </a:rPr>
              <a:t>T</a:t>
            </a:r>
            <a:r>
              <a:rPr lang="en-US" altLang="zh-CN" sz="4400" b="1" dirty="0" smtClean="0">
                <a:latin typeface="Times New Roman" pitchFamily="18" charset="0"/>
                <a:cs typeface="Times New Roman" pitchFamily="18" charset="0"/>
              </a:rPr>
              <a:t>)</a:t>
            </a:r>
            <a:endParaRPr lang="zh-CN" altLang="en-US" sz="4400" b="1" dirty="0">
              <a:latin typeface="Times New Roman" pitchFamily="18" charset="0"/>
              <a:cs typeface="Times New Roman" pitchFamily="18" charset="0"/>
            </a:endParaRPr>
          </a:p>
        </p:txBody>
      </p:sp>
      <p:pic>
        <p:nvPicPr>
          <p:cNvPr id="6" name="图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87862" y="2719609"/>
            <a:ext cx="3580307" cy="3173990"/>
          </a:xfrm>
          <a:prstGeom prst="rect">
            <a:avLst/>
          </a:prstGeom>
        </p:spPr>
      </p:pic>
    </p:spTree>
    <p:extLst>
      <p:ext uri="{BB962C8B-B14F-4D97-AF65-F5344CB8AC3E}">
        <p14:creationId xmlns:p14="http://schemas.microsoft.com/office/powerpoint/2010/main" val="2392252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5"/>
          <p:cNvSpPr txBox="1"/>
          <p:nvPr/>
        </p:nvSpPr>
        <p:spPr>
          <a:xfrm>
            <a:off x="-10599" y="260648"/>
            <a:ext cx="2376264" cy="646331"/>
          </a:xfrm>
          <a:prstGeom prst="rect">
            <a:avLst/>
          </a:prstGeom>
          <a:solidFill>
            <a:schemeClr val="accent6"/>
          </a:solidFill>
        </p:spPr>
        <p:txBody>
          <a:bodyPr wrap="square" rtlCol="0">
            <a:spAutoFit/>
          </a:bodyPr>
          <a:lstStyle/>
          <a:p>
            <a:pPr algn="ctr"/>
            <a:r>
              <a:rPr lang="en-US" altLang="zh-CN" sz="3600" b="1" dirty="0">
                <a:latin typeface="Times New Roman" pitchFamily="18" charset="0"/>
                <a:ea typeface="黑体" pitchFamily="49" charset="-122"/>
                <a:cs typeface="Times New Roman" pitchFamily="18" charset="0"/>
              </a:rPr>
              <a:t>Q</a:t>
            </a:r>
            <a:r>
              <a:rPr lang="en-US" altLang="zh-CN" sz="3600" b="1" dirty="0" smtClean="0">
                <a:latin typeface="Times New Roman" pitchFamily="18" charset="0"/>
                <a:ea typeface="黑体" pitchFamily="49" charset="-122"/>
                <a:cs typeface="Times New Roman" pitchFamily="18" charset="0"/>
              </a:rPr>
              <a:t>uiz Show</a:t>
            </a:r>
            <a:endParaRPr lang="zh-CN" altLang="en-US" sz="3600" b="1" dirty="0">
              <a:latin typeface="Times New Roman" pitchFamily="18" charset="0"/>
              <a:ea typeface="黑体" pitchFamily="49" charset="-122"/>
              <a:cs typeface="Times New Roman" pitchFamily="18" charset="0"/>
            </a:endParaRPr>
          </a:p>
        </p:txBody>
      </p:sp>
      <p:sp>
        <p:nvSpPr>
          <p:cNvPr id="3" name="矩形 2"/>
          <p:cNvSpPr/>
          <p:nvPr/>
        </p:nvSpPr>
        <p:spPr>
          <a:xfrm>
            <a:off x="179512" y="1268760"/>
            <a:ext cx="8121519" cy="584775"/>
          </a:xfrm>
          <a:prstGeom prst="rect">
            <a:avLst/>
          </a:prstGeom>
        </p:spPr>
        <p:txBody>
          <a:bodyPr wrap="none">
            <a:spAutoFit/>
          </a:bodyPr>
          <a:lstStyle/>
          <a:p>
            <a:r>
              <a:rPr lang="en-US" altLang="zh-CN" sz="3200" b="1" dirty="0">
                <a:latin typeface="Times New Roman" panose="02020603050405020304" pitchFamily="18" charset="0"/>
              </a:rPr>
              <a:t>5. We know everything about the stars above.</a:t>
            </a:r>
            <a:endParaRPr lang="zh-CN" altLang="en-US" sz="3200" b="1" dirty="0"/>
          </a:p>
        </p:txBody>
      </p:sp>
      <p:sp>
        <p:nvSpPr>
          <p:cNvPr id="4" name="文本框 3"/>
          <p:cNvSpPr txBox="1"/>
          <p:nvPr/>
        </p:nvSpPr>
        <p:spPr>
          <a:xfrm>
            <a:off x="8172400" y="1176426"/>
            <a:ext cx="792088" cy="769441"/>
          </a:xfrm>
          <a:prstGeom prst="rect">
            <a:avLst/>
          </a:prstGeom>
          <a:noFill/>
        </p:spPr>
        <p:txBody>
          <a:bodyPr wrap="square" rtlCol="0">
            <a:spAutoFit/>
          </a:bodyPr>
          <a:lstStyle/>
          <a:p>
            <a:r>
              <a:rPr lang="en-US" altLang="zh-CN" sz="4400" b="1" dirty="0" smtClean="0">
                <a:latin typeface="Times New Roman" pitchFamily="18" charset="0"/>
                <a:cs typeface="Times New Roman" pitchFamily="18" charset="0"/>
              </a:rPr>
              <a:t>(</a:t>
            </a:r>
            <a:r>
              <a:rPr lang="en-US" altLang="zh-CN" sz="4400" b="1" dirty="0" smtClean="0">
                <a:solidFill>
                  <a:srgbClr val="FF0000"/>
                </a:solidFill>
                <a:latin typeface="Times New Roman" pitchFamily="18" charset="0"/>
                <a:cs typeface="Times New Roman" pitchFamily="18" charset="0"/>
              </a:rPr>
              <a:t>F</a:t>
            </a:r>
            <a:r>
              <a:rPr lang="en-US" altLang="zh-CN" sz="4400" b="1" dirty="0" smtClean="0">
                <a:latin typeface="Times New Roman" pitchFamily="18" charset="0"/>
                <a:cs typeface="Times New Roman" pitchFamily="18" charset="0"/>
              </a:rPr>
              <a:t>)</a:t>
            </a:r>
            <a:endParaRPr lang="zh-CN" altLang="en-US" sz="4400" b="1" dirty="0">
              <a:latin typeface="Times New Roman" pitchFamily="18" charset="0"/>
              <a:cs typeface="Times New Roman" pitchFamily="18" charset="0"/>
            </a:endParaRPr>
          </a:p>
        </p:txBody>
      </p:sp>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35696" y="2964336"/>
            <a:ext cx="5571240" cy="1869297"/>
          </a:xfrm>
          <a:prstGeom prst="rect">
            <a:avLst/>
          </a:prstGeom>
        </p:spPr>
      </p:pic>
    </p:spTree>
    <p:extLst>
      <p:ext uri="{BB962C8B-B14F-4D97-AF65-F5344CB8AC3E}">
        <p14:creationId xmlns:p14="http://schemas.microsoft.com/office/powerpoint/2010/main" val="4291515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3" cstate="print">
            <a:extLst>
              <a:ext uri="{28A0092B-C50C-407E-A947-70E740481C1C}">
                <a14:useLocalDpi xmlns:a14="http://schemas.microsoft.com/office/drawing/2010/main" val="0"/>
              </a:ext>
            </a:extLst>
          </a:blip>
          <a:srcRect l="2994" t="4276" r="767" b="5731"/>
          <a:stretch/>
        </p:blipFill>
        <p:spPr>
          <a:xfrm>
            <a:off x="0" y="0"/>
            <a:ext cx="9144000" cy="6237312"/>
          </a:xfrm>
          <a:prstGeom prst="rect">
            <a:avLst/>
          </a:prstGeom>
        </p:spPr>
      </p:pic>
      <p:sp>
        <p:nvSpPr>
          <p:cNvPr id="2" name="TextBox 5"/>
          <p:cNvSpPr txBox="1"/>
          <p:nvPr/>
        </p:nvSpPr>
        <p:spPr>
          <a:xfrm>
            <a:off x="332510" y="908720"/>
            <a:ext cx="8496944" cy="1569660"/>
          </a:xfrm>
          <a:prstGeom prst="rect">
            <a:avLst/>
          </a:prstGeom>
          <a:solidFill>
            <a:schemeClr val="accent6"/>
          </a:solidFill>
        </p:spPr>
        <p:txBody>
          <a:bodyPr wrap="square" rtlCol="0">
            <a:spAutoFit/>
          </a:bodyPr>
          <a:lstStyle/>
          <a:p>
            <a:r>
              <a:rPr lang="en-US" altLang="zh-CN" sz="3200" b="1" dirty="0">
                <a:latin typeface="Times New Roman" pitchFamily="18" charset="0"/>
                <a:cs typeface="Times New Roman" pitchFamily="18" charset="0"/>
              </a:rPr>
              <a:t>C</a:t>
            </a:r>
            <a:r>
              <a:rPr lang="en-US" altLang="zh-CN" sz="3200" b="1" dirty="0" smtClean="0">
                <a:latin typeface="Times New Roman" pitchFamily="18" charset="0"/>
                <a:cs typeface="Times New Roman" pitchFamily="18" charset="0"/>
              </a:rPr>
              <a:t>hoose </a:t>
            </a:r>
            <a:r>
              <a:rPr lang="en-US" altLang="zh-CN" sz="3200" b="1" dirty="0">
                <a:latin typeface="Times New Roman" pitchFamily="18" charset="0"/>
                <a:cs typeface="Times New Roman" pitchFamily="18" charset="0"/>
              </a:rPr>
              <a:t>one object </a:t>
            </a:r>
            <a:r>
              <a:rPr lang="en-US" altLang="zh-CN" sz="3200" b="1" dirty="0" smtClean="0">
                <a:latin typeface="Times New Roman" pitchFamily="18" charset="0"/>
                <a:cs typeface="Times New Roman" pitchFamily="18" charset="0"/>
              </a:rPr>
              <a:t>in this book (e.g. black hole) you </a:t>
            </a:r>
            <a:r>
              <a:rPr lang="en-US" altLang="zh-CN" sz="3200" b="1" dirty="0">
                <a:latin typeface="Times New Roman" pitchFamily="18" charset="0"/>
                <a:cs typeface="Times New Roman" pitchFamily="18" charset="0"/>
              </a:rPr>
              <a:t>are interested </a:t>
            </a:r>
            <a:r>
              <a:rPr lang="en-US" altLang="zh-CN" sz="3200" b="1" dirty="0" smtClean="0">
                <a:latin typeface="Times New Roman" pitchFamily="18" charset="0"/>
                <a:cs typeface="Times New Roman" pitchFamily="18" charset="0"/>
              </a:rPr>
              <a:t>in and </a:t>
            </a:r>
            <a:r>
              <a:rPr lang="en-US" altLang="zh-CN" sz="3200" b="1" dirty="0">
                <a:latin typeface="Times New Roman" pitchFamily="18" charset="0"/>
                <a:cs typeface="Times New Roman" pitchFamily="18" charset="0"/>
              </a:rPr>
              <a:t>introduce </a:t>
            </a:r>
            <a:r>
              <a:rPr lang="en-US" altLang="zh-CN" sz="3200" b="1" dirty="0" smtClean="0">
                <a:latin typeface="Times New Roman" pitchFamily="18" charset="0"/>
                <a:cs typeface="Times New Roman" pitchFamily="18" charset="0"/>
              </a:rPr>
              <a:t>it to </a:t>
            </a:r>
            <a:r>
              <a:rPr lang="en-US" altLang="zh-CN" sz="3200" b="1" dirty="0">
                <a:latin typeface="Times New Roman" pitchFamily="18" charset="0"/>
                <a:cs typeface="Times New Roman" pitchFamily="18" charset="0"/>
              </a:rPr>
              <a:t>your partner.</a:t>
            </a:r>
            <a:endParaRPr lang="zh-CN" altLang="zh-CN" sz="3200" b="1" dirty="0">
              <a:latin typeface="Times New Roman" pitchFamily="18" charset="0"/>
              <a:cs typeface="Times New Roman" pitchFamily="18" charset="0"/>
            </a:endParaRPr>
          </a:p>
        </p:txBody>
      </p:sp>
      <p:pic>
        <p:nvPicPr>
          <p:cNvPr id="7" name="图片 6"/>
          <p:cNvPicPr>
            <a:picLocks noChangeAspect="1"/>
          </p:cNvPicPr>
          <p:nvPr/>
        </p:nvPicPr>
        <p:blipFill>
          <a:blip r:embed="rId4"/>
          <a:stretch>
            <a:fillRect/>
          </a:stretch>
        </p:blipFill>
        <p:spPr>
          <a:xfrm>
            <a:off x="2555776" y="2780928"/>
            <a:ext cx="4121162" cy="2461047"/>
          </a:xfrm>
          <a:prstGeom prst="rect">
            <a:avLst/>
          </a:prstGeom>
        </p:spPr>
      </p:pic>
    </p:spTree>
    <p:extLst>
      <p:ext uri="{BB962C8B-B14F-4D97-AF65-F5344CB8AC3E}">
        <p14:creationId xmlns:p14="http://schemas.microsoft.com/office/powerpoint/2010/main" val="371448144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cstate="print">
            <a:extLst>
              <a:ext uri="{28A0092B-C50C-407E-A947-70E740481C1C}">
                <a14:useLocalDpi xmlns:a14="http://schemas.microsoft.com/office/drawing/2010/main" val="0"/>
              </a:ext>
            </a:extLst>
          </a:blip>
          <a:srcRect l="2994" t="4276" r="767" b="5731"/>
          <a:stretch/>
        </p:blipFill>
        <p:spPr>
          <a:xfrm>
            <a:off x="25263" y="0"/>
            <a:ext cx="9111439" cy="6237312"/>
          </a:xfrm>
          <a:prstGeom prst="rect">
            <a:avLst/>
          </a:prstGeom>
        </p:spPr>
      </p:pic>
      <p:sp>
        <p:nvSpPr>
          <p:cNvPr id="3" name="AutoShape 2" descr="data:image/jpeg;base64,/9j/4AAQSkZJRgABAQAAAQABAAD/2wBDAAgGBgcGBQgHBwcJCQgKDBQNDAsLDBkSEw8UHRofHh0aHBwgJC4nICIsIxwcKDcpLDAxNDQ0Hyc5PTgyPC4zNDL/2wBDAQkJCQwLDBgNDRgyIRwhMjIyMjIyMjIyMjIyMjIyMjIyMjIyMjIyMjIyMjIyMjIyMjIyMjIyMjIyMjIyMjIyMjL/wAARCAGTAfQ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3+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JAGSeKACisi88UaJYsVm1GEuOqxEyEfULnFZMvxE0RDhVupPdYsfzIqHUgt2dNPB4iorwg38jraK44/EnRR1gvv+/Q/xpv/AAs7QO4ux9Yv/r0vbU+5p/Z2L/59v7js6K44fE3w6f47kf8AbGnD4l+HD/y2uB/2xNHtqfdC/s7F/wDPt/czr6K5L/hZPhv/AJ+Zv+/Df4Uo+JHho/8AL1N/34b/AAo9rT7oX1DFf8+5fczrKK5ZPiJ4ZY4N86+5gf8AwrRtPFWg3zBYNVtSx6K77CfwODTVSD2ZE8JiIK8oNfJmxRSAhgCCCD0Ipas5wooooAKKKKACiiigAooooAKKKKACiiigAooooAKKKKACiiigAooooAKKKKACiiigAooooAKKKKACiiigAooooAKKKKACiiigAooooAKKKKACiiigAooooAKKKKACiiigAopksiQxNJI6oiAlmY4AHqa8g8a/EiW8aTTtGcx233XnHDSfT0H+fas6lRQV2deEwdTFT5YbdX2Ox8S/ELTNC3QQMt1djjap+VT7nv8AQfpXlWteONY1p2Es5WI9I14Ufh0/PNc2zM7FmJJPc0lcM6sp7n1WFy+hh1eKu+7/AK0JXuZ5PvyufbPFR5PqaSlrI77scssicrIw+hqdb+YcPiQf7Q5qtRSsNSa2ZoJPDL0OxvQ9KcQRWbU8U7JweVqXHsbxrdJFuikBDDKnIoqTYWikooA0tN1/VdIYGxvpolH8G7KH/gJ4rvtC+KSOywa1biMnj7RCCR+K9R+GfpXl9FawrThszhxWXYbEr34691oz6TtrqC9t0uLaZJoXGVdGyDU1fP8A4e8T6h4cuvMtZC8DH95bsfkf/A+9e26Frtl4g09buzf2kjP3o29DXoUa6qep8dmGV1MG77x7/wCZp0UUVueYFFFFABRRRQAUUUUAFFFFABRRRQAUUUUAFFFFABRRRQAUUUUAFFFFABRRRQAUUUUAFFFFABRRRQAUUUUAFFFFABRRRQAUUUUAFFFFABRRRQAUUUUAFIzBVLMQAOST2pa8y+KHi82sR0GxkxNIubp1P3VPRfx7+31qJzUFdnRhsPLEVFTiYHxA8dPrE76XpshWwjOHdT/riP6en5/TgKMUtebKbk7s+1oUIUKapwWiEpaKKk2CilooGJS0UUAFLRRQA+KQxt7VdwGTevTv7Vn1YtZtj7W5U8EVMkbUp20ZNmkzSzp5T46qeQfUVHuqTa4/NGaj3UbqLBckzWp4f1+78Paml5bHK9JYieJF9D/Q9qxt9G+mm4u6M6kYVIOE1dM+lNL1O21jTob60fdDKuR6g9wfcVcrxP4deKTo+rjT7mTFleMF5PEcnQH8eh/D0r2yvVpVPaRufA5hg3hKzh06egUUUVqcIUUUUAFFFFABRRRQAUUUUAFFFFABRRRQAUUUUAFFFFABRRRQAUUUUAFFFFABRRRQAUUUUAFFFFABRRRQAUUUUAFFFFABRRRQAUUUUAFFFFAGR4m12Lw7oNxqEmC6jbEh/jc9B/X6A1843VzNe3Ut1cOXmlYu7HuTXb/FLxAdT14aZC+bax4bB4aQ9fy6fnXB15+Iqc0rLofXZThfY0eeW8vy6BRRS1gesJS0UUAFFLRQAUUUUAFFFFABSiiigZpRf6XYsnWSIbl9x3FZ+6p7Gc29yj9QDyPUdxSajALa8dV5Q/Mh9QelTY1Uroh3Um6o80maAuSbqN1R5pM0WFck3V9AeAvEH/CQeGYXlfdd2/7mfPUkdG/EY/HNfPea7X4Ya5/ZfilLWR8W9+PJOegf+A/nkf8AAq3w8+WfqeVm+H9vh21vHX/M93ooor0j4sKKKKACiiigAooooAKKKQkKpZiABySaAFqNpo1ON2T6Cs6W/Nw5WIlY/Xu1PiwBQBdE2eifmaXzSOq/rUStT8igB6yoxxnB9DT6quoNNScxHDnKevpQBcooBBGRyKKACiiigAooooAKKKKACiiigAooooAKKKKACiiigAooooAKKKKACiiigAooooAKy/EWrpoWgXmotjMUZ2A93PCj8yK1K8r+MGrn/QdGjbr/AKRKB+IX/wBm/SoqS5YtnVgqHt68YdOvoeWSSPNK8srFpHYszHqSepptFLXln3KVhKKWigYUUUUAFFFLQAlFLRQAUUUtAxKWiigBRwav3Y+06TFMOXgbY3+6eR/WqFaGmkSmW1bpMhUfXqP1pMpGPmjNDgqxU9QcU3NArjs0maTNJmmFx2adFK8MqSxsVkRgysOoI5BqOigT1Pp/QdUTWtBstRTH7+IMwHZujD8DkVo15n8HdW8/Sr3Snb5raQSxg/3W64+hH/j1emV6lOXNFM+DxdH2FeVPswoooqzmCiiigAooooAKwtbv/wB6tlGf9qTH6CtwkKpJ4AGTXn/2s3N1LOx5kYtQM24HAAq9HJWNDLx1q4k3vQI1FkqQSVnLN71MsvvQBcLVFIcio/MpGfigCxYz/MYGPTlf8KvVgibyrmOTPRhn6d63qACiiigAooooAKKKKACiiigAooooAKKKKACiiigAooooAKKKKACiiigAooooAK+cvF2qf2x4q1C7DZj80xx/7i/KPzxn8a928U6l/ZHhjUb0HDxwkIf9o/Kv6kV83CuTFS2ifQ5FR1lVfp/n+gUUUVxn0YUUtFACUtFFABRS0UDEpaKWgBKKWigAoopaAEqWCQxTK6nBByKjoHBpDWg/WIwl+zqPklAkX8aoVq3487TIJe8TGM/Q8j+tZNCCWjFopM0lMkXNGaSigR1vw31X+zPGtnubEV1m3f8A4F93/wAeC19C18oQzPbzxzRHbJGwdT6EHIr6k0u+TU9KtL6P7lxCko9sjNduFlo4nzWeUrVI1F10+4t0UUV1HghRRRQAUUUUAVtRYppd2w6iFyP++TXm1vNjFenzRiaCSJujqVP4ivIgzwyvE/DoxVh7jg0ho34p/ercc/vWBHP71cjuPemI3EmqwkvvWNHP71ZSegDVEvvSNLVAT+9I0/HWgCW4l+XjrXWDoK4qAm6v4IBzucZ+g5P6Cu1oAKKKKACiiigAooooAKKKKACiiigAooooAKKKKACiiigAooooAKKKKACiiigDzz4u6h5GgWlipw1zPuYeqoP8SteN13vxZvvtHiiG0BytrbgEejMST+m2uCrzq8rzZ9nlVL2eFj56hRS0ViekJRS0uKAExRilpyoW+lADaKjku7KJtr3cSt6bqkRklXdFIki+qnNAJp6JhRS4ooGJS0UUgCilooASlopaALUA86yuYO5TcPqOf5ZrFPWtiykEdyhPTOD9DwazLqIwXUsR/hYihDnsmRUUUVRkFFJRQAZr3r4Ual9u8GJbs2Xs5WhP0PzD/wBCx+FeC16X8GtS8nWr7TWb5biESKD/AHkP+DH8q2w8rTPMzal7TDN9tT2iiiivQPkAooooAKKKKACvNvGumtp+rfbUX9xdckjor9x+PX869Jqnqmmwatp8tncD5HHDDqp7Ee4oGmeRxz+9W45/eszULWfR9SmsbrHmRnqOjDsR9aSO496QM347j3q0lx71gJce9WFueOtMRt/afemPdYHWsk3YA61t6DoNxq7rcXCtHZDnJ4MnsPb3oA2/Ctkz79QlGA3yRZ9O5/p+ddPTURIo1jRQqKMKoHAFOoAKKKKACiiigAooooAKKKKACiiigAooooAKKKKACiiigAooooAKKKKACiiormZbe1lnb7saFz9AM0Alc+ePF959v8X6rPnI+0NGD7L8o/lWLT5JGmleVzlnYsT7mm15Mnd3P0GlDkpxj2QUUUUjQKKWigByJvbFYWtalJI5tbZisa8MR3rauJfs9i8g+8eFrnxb55PJqoLW7OfFTajyrqZK2jMeavWlrLBIHidkb1U4q8kIHarCRgVtc81Qs7ly1uGlULLjzB3H8VWKoquMEcEdDV1G3oG9axnGx6lCo5qz3FopaKg3CiiigYUUUtAApwwo1dMzxzjpKgJ+o4P8qKmul8/SQw+9A/6N/wDXFHUb1RkUUUVRiJRS0lACVs+EtU/sbxXpt8W2okwWQ/7DfK36E1jUU07O5nUipxcXsz60orA8F6v/AG34S0+8LbpfLEcp771+U/njP41v16id1c+EnBwk4vdBRRRTICiigkAZJ4oAK5rXPFS2IaKyQTSjgufur/jUGteIvOk+xWLfITh5R39h7e9Z72CvB93tQOxwmuX73073F0xac9XPWsGO/k+0xwrJGN7Bd7thVz3J7Cun1uyVGYEVyVpYxXeu29sxPlu53Y9ACf6UCNrVoNU0a8S0d7Oedl3FbeYvsB6ZO3Az6dami0jxLeWxltTaA9lct/OugufBIubaKfSZRDcowJRydki9wfQ46Gut0bS5LG0CTlTIeTjpQBi+CtGiTadds2a9zhS7ho8+y4/nn8K9IAwMDpWE8A2HA5rS0+6a5iIkx5icNjv70AW6KKKACiiigAooooAKKKKACiiigAooooAKKKKACiiigAooooAKKKKACiiigArF8XXBtfCGrSg4P2Z1B9yMD+dbVcn8SZfK8DXwBwZGjQf99qf6VM3aLZvho81aEe7X5ngwFLRS4ryT78SilxRigBKWlxSjqKAKmqtzBCPdjVILVjUm/wCJiB6Rj+ZqvvFaQ2OOvrJj1WpVFQCQU4TD1rQ5W0iwBU0JwxX15ql549aclyBIhz3pSV0XSqKM0aNFLRWB6gUUUUAFFFLigYlXLECVnt26TIU/Ht+tVKfG5RwwOCDkUhozHQo5UjBBwabWnrEIF0LhB8k6+YPY9x+dZ2KoyaG0GnYpMUyWhlFOxSYpks9U+DWtbJ73RJW4k/0iEH1GAw/LafwNev18t6Lqc2iazaalBy9vIGxn7w6EfiCR+NfTljewajYwXls4eCdA6N7Gu3DzvG3Y+WzjDuFb2i2l+ZYoooJAGTwK6DyBGZUUsxAUDJJ7VyOta099ut7YlbYcM3Qyf/Wp2q6q2pSm3t2ItVPLD/lof8KzZ1EcZxSHsZMbgagq+ldhAge3H0rgfOxqi89SRXeae2+2H0oBnBeNt1qyOPusSDXDWUjx6jFcLyyOG+tejeP0B0x89QwI/OvOF/dQbv4m+UUxHsOj6grwoyMCrDIroo5Q6g1534Qsb2a1WRQVhB+Ut3+ld5CpiUAnmgC2zfJRpjf6fIB02c/mKqS3CqhyavaFGTbyXLdZm4+g/wDr5oA1aKKKACiiigAooooAKKKKACiiigAooooAKKKKACiiigAooooAKKKKACiiigAriPipJs8Hhf79yi/zP9K7euE+LH/IqQf9faf+gtWdX4GdeA/3qn6o8Yoopa8s+8EopaKAEpR1FFFAGVrGU1AN2aMfzNZ5lNbGuQ7rS3uQPusY2/HkfyNYJrSGxxYlWkyTzTSeafWoqAK2R5s2ybzD60u8mmBaeFNUZq50VvJ5tvHJ3K8/WpKpaW2YGjP8JyPof8mr2K5JKzsfQUpc8FIKKWipNBKMUtFABRS0UAWQovNOeD/lpEfMj9x3H9ayNntWhFI0MiupwQaW4iRm82MfK3b0NF7FcvMZ+yjy6sbRS7RRcXIVvLo8urGKTFO5DgQ+X7V6P8NPGC6ZKNF1CTbaStmCRjxG5/hPsf0P1rz7FFaQm4O6OXE4aGIpunM+pK5rxJqh3f2bbt8zDMzDsOy/j/L61xHgz4h3NvB/ZeoI9ztQi3lB+YEDhW9R79R71r24eR2mlbdLISzMe5NejCamro+MxGGnhqjhMu26CNBVe+bCGrG/C1l6hPiM81Zzs5i4nEepRHPWQD8+K9H0Zt9qv0ryW/W6uJy9vGzbTnd2GK9N8NXayWinPvQIwfG0U9/dQ6ZaIZJ5TnA7AdSfQVZ0fwJp9oIptQH2qdOQp/1an6d/x/Kul+yQR39xegkyzBQSf4VA6D8cn8aSScDvQBL5iRKFRQoHAAqvLc4B5qrNeKoPNVbeO61a4MNomcffkP3U+p/pQBYj83UbxLWHJZup/ujuTXbQxLBCkSDCIoUfQVU0vSoNLt9kfzyNzJIRyx/oPar1ABRRRQAUUUUAFFFFABRRRQAUUUUAFFFFABRRRQAUUUUAFFFFABRRRQAUUUUAFcP8VULeEUI/hukJ/Jh/Wu4rkviTD5vgi7Yf8s3jb/x8D+tZ1fgZ1YF2xNN+aPC6KWivLPvhKXFFLigBKKXFFADjCLyzuLM/ekXMf++OR/h+NcifQjB9K6wEqQR1FY2s22y4+1IPklPzAdm7/nVRdmY14c0boy8U9VptPU1smeXOBIqCplSo0NTrVGfKWbE+XcAdmGK08VkKSpDDqDkVrgggEdDyKwqLW56eDleDj2FooorM7AooooAKKKKACnI+3g8qetNpaBp2EdMcryKjzUoJXpyPSh0QxSTZ2qg3NmkaXTRDmkqjJq1un3QW+pqs+sk/dCr+FUos5p1qa6mtTGkRerAfjWK2otIeWY/jinxzBj9xfx5rRQOSeJXQ73wbAlxPLcjkKdgP6n+leiRDCiuF8FMosB0BLHOK7qM5Wu+lG0UfJY+o6leTYkz7VNZKRi9vPLb/AFSjLH+lWNRuPKiYk4wK5S312T7WbWMENK/yvg4+ufbFaHGdLrV9a2ll9gsrZri6lHyxRLlm9/Ye54FZGg6hd6Wv2e/VI5ck7FbOB2BPr9K6OyuLHTrZmUruYZklc/M31NcjrV1catdY0XTJrlwf+Phv3cQ/E9fwBpiOxGsLIvDVUuNVVQfmrnbXTdcRALkQqe+wGrJtPJw08mW96ANCJ3vHy5Kx+g6mu98LhV06RY1CoJOAPXArzixvobu9Wztpowc4aRjhE+pr1fTLSGy0+KGFxIoGS4/iPc0AW6KKKACiiigAooooAKKKKACiiigAooooAKKKKACiiigAooooAKKKKACiiigAooooAKxvFlsbvwnqkIGSbd2A9wMj+VbNNkjWWJ43GVZSpHsaTV1YunLkmpLofMdJirF7atZX9xaP96CVoz9VJH9Kgrx3ofokWpJNBRRRQUFFFFABTJY0ljaNxlGGCKfRQBzN3avaTbG5U/db1FQiunngjniMci5Q/mPcVhXVjJZFTIcxuSEcd8e341pGRx1qPVESGrCGqw3fwxMfrxTx5/rGn61qjgkrFwGtK0fdbgd1+WsMIT9+Zz7DitHTGVHaMZwwzyc8ipqLQ2wk7VLdzSopaKwPVEpaKKACiiigAoopaBiVna/ceTYrEDgyHn6VpqMmuU8Q3Xm6gYwfljGPxqoq7Ma8+Sm2Zxek31AXpu+ulRPEnVLavzV23fJFZSNzWhanJFNoiM7s77wnfiFTET0ORXodneK6jmvGYLoWgEnmKrDnBOM102leKYnRf3g/OtqctLHmY2g1U5ujPTJTHKmMCue1HTSctCMOBwaht9ficD5x+dW11aF+rCtrnA4NFPR2s4Tu1FhNMD9xvuqfp3+tbk3i3Tbb92pDv2jiUs35DmqCW+l3km6aFWY9+ldFp2l6fGgEEKIP9kYoRLOcu9d1W9iY2OkyLxwZiE3fzP54rgL271i61AxaqslsAf8AUjjI+vf+Ve8pYQ44UVV1Hw5ZalbmG5gV17Hup9Qe1Mk850SWKFFRFCgdhXb6devFgwSsh7gHg/hXDavpE/hm/WNmMltJ/qpD/I+9aul6gG2/NQB6XZ6v5gC3CgH++vT8a1QQRkHIrj7GcOordsbjy2ETH5G+77GgDTooooAKKKKACiiigAooooAKKKKACiiigAooooAKKKKACiiigAooooAKKKKACiiigDw/4jacbDxdPIFxHdKsy/Xof1BP41yVewfFPSvtWiQaii5e0fDn/YbA/nt/OvIK8yvHlmz7jKq/tsLF9Vp93/AEopaSsT0QooooAKKKKAFAyaxNSuDJd7QeEGBWvPKIbd3PYVzJcsxY9ScmtKa1ucmLqWioofuJ70oNR5pwNbHmNkgNTwSeVKj/AN08/SqwNSA0McXZ3R0NFV7KXzLZQeq/KasVzNWZ7kZKSTQUUUtIoSloooAKKKKAEkkEMEkrdFUmvPbiYzTPIx5Zia6/xFc/Z9LKA4aU7fw71xLGuijHqeTmVazUEBarVlp13qDkW8RKjq54UfU1b0bRjfMJpwRADwP7/wD9auwigSKNUVQEXooGAPwqp1eXRGGFwLqrnqaIxLXwxAgBubtnb+7CnH5mtOLSdNiHEU59ywq7iiudzk92evTw9Kn8MUVJNLsZBhWeP6iqc2ibBujIYeq9a18UYxyDipTa2NJQhP4kc2z3lqf3crcdm5p8Xia4t2AnDAf3hyK27i2juVwwCv2YVz1/YNExV1/+vXRTrtaM8rF5XTkuaCsdfo3iBLnaVkBHsa9F0TUN4Ubq+ckkn0m6Fxbk7c/MnYivXfCGspe20UqNkEflXbCV1dHzGIoypvlkev2s25RV4HIrn9PuNyrzW5E2QK0OM5/xppR1Tw7dRouZo182LHXcvOB9eR+NeS6NqRyvzV73Mu5CK+e9bszoXiy+sgNsYk8yL02NyMfTOPwpMqOp6fo17vVea6iJt6YrzLQL/wC6M16DYTh0HNMTOms5/Og+Y/OvDf41YrIs5fKul5+WT5T9e3+fetegQUUUUAFFFFABRRRQAUUUUAFFFFABRRRQAUUUUAFFFFABRRRQAUUUUAFFFFAFbULKLUdPuLOYZjnjKN7ZHWvnS+s5dPv57OcYlhco31Br6Uryn4paF5N3DrUKfJNiKfHZx90/iOPwFc2JhePMuh7mR4r2dZ0pbS/M85opaSvPPrgooooAKKSgnapY9qBGXrM+FWIHr1rHzUl7P5107Z4HAqvurpgrI8bEVOebZIDTgaiDU4GqOe5ODUimoFNTwxvNMkUalpHYKqjqSeAKBpnVaL4bvLjwvfa+mfIt5VjK4+8P4m/AlfzPpVevoPw/4fg0jwpbaLIiugh2TjHDs33/AMyTXiPiTQ5fD2uT2EmTGDvhc/xxnofr2PuDU16XKlI1yvHqtOVKXy9DKpaSiuY9wWikpaAClHWkpGYRxs5OABmgDlPE9z5t+sIPyxLz9TWZpli2oXqxc7By59qbdym4uZZj1dia6jw5ZiCwEpHzynd+Hb/PvXU3yQPBjH61infY1YYlhjVEAAAwAKkoorlPdSsLRSUtAwooooAKR4Y7mPyZuAfut/dNLRQNHK6pp728rwyrgj9as+Bb9rHVpLN2wj/Og9+/+fauh1C0GpaYxAzc2wyP9pO/5VwzSNYalBdrx5bjP0711UJ62PBzXDLl5l0PovSbrci811VrLuUV5p4e1ASwRsG6gV3mnzblHNdyPlJKzNonIryb4uaUY3sNYjXofs8pHocsv67vzFesJyKxvFOirrnh+8sDjdLGdhPZxyp/MCmxJ2Z4zol4VZea9K0a+DIvNeQ6aZIZTFIpSRGKsp6gjqK7rR7woV5pIqSPTY28yLg89q27aYTwK/8AF0Yehrj9O1BdoDGtIaoLZt8RBz1U9DTIOkornf8AhJnPAtVz6l//AK1SR63cyH/VRD86AN6iqMOoFv8AWRY91OauqyuoZTkHvQAtFFFABRRRQAUUUUAFFFFABRRRQAUUUUAFFFFABRRSE4oAWjNRM+KjMtA7FjIqlq2n2+saXcWFwP3cybc91PYj3BwacZ6Tz6T10KjeLTW6PnrUbCfS9Qnsrlds0LlW9D6EexHNVa9V+IegDUrMarapm6t1xKo6vH/iP5Z9q8pry6tPklY+6wGLWJoqfXr6i0lGaTNZnYLVPUp/JtWweSKt5rn9ZuN8ojB4HJqoK7MMRU5KbZmFuc0m6o2NNL11JHhykThqkBqqHqVGp2IUi0pr0H4SaD/a/i5LyVc2+nL5zZ6F+iD88n/gNedqa+h/hnpg0LwjA0i7bm9P2iX1AP3R/wB84P1JqoRvIxxVXkpNLd6Holcx438LjxJo/wC5Ci/tsvbseN3qh9jj8wK1xeD1pwux610SSkrM8ilKdKanB6o+cWVo5GjkRkdCVZWGCpHBBHrSV6j488I/2kX1jS483gH7+BR/rgP4h/tD9fr18tBzXmVKbg7H2+CxkMVT5lv1QtFJRWZ2C1n65ceRpjgH5pPlH41oDrXNeI7jfcxwA8IMn61cFeRhians6TZhrGXdUHViAK76GMRQoijhQAK4rT136jbj/poP513ArSu9kcOVx0lIWiiisD1gooooAWikooAWiiigZNbTGCdJBzg8j1HcVyniWwW2vZo0/wBW3zIfY8iumFZ3iKPzbKCX+JMxn6dRVQdpGGJpqdNlzwJqhe0SFm+aM7TXr+iz7wvNfPXha5NrrbRZ4cZ/EV7joU/yoc16kXdHweIhyyaPQIFyop8ijbzVO2ucoKmaXdVnOed+KPAcl9qz6lpRRZJTmaJzgMf7wPqe/wCdQ2Xg3WowN0cIPp5lekAjNTxClYd2cGdK1ayTMlqxUd0Ib+VQrdseCTXpOBtxXO69oyXCNcQKFnXnj+P2+tMDBimJPWtazk5FYEDVrWr4xQI6aBgVFTRz/Z5Rk/u2+97e9ZttOMdakuLlAhyRQB0FFV7CQy2EDnug/GrFABRRRQAUUUUAFFFFABRRRQAUUUUAFFFFABSMMilooArSAiqcjEVqMobrVaW23DilYtNGW85Heq7XeO9WbmzcZwKyLmORM8GkXYsNe4715f4r0VdPvDdWq4tJm+6P+Wben0Pb8q7OeZkznNZV5Ok8LwyqGjcYZT3rOpBTVmduCxUsNU51t1R59mjNT39qbK4KglomPyN/Q+9Vc150ouLsz7GlWhVgpwejGzyCOIk+lcpcyGSVnPc1tarPti2A8mufc1rTXU4MbUu+UjY1EWpXNQs2K6EjyJyH78VKkvvVVQ7n5EZvoKsRafdSEcBB71XK2c7rRR0XhjTxq+u2tq4zCW3y/wC4OT+fT8a9/XUlAABAA6AV4d4YdtFZ3UBpJBtZj1x6Cuzt9dLgZyKuMbHPXq+0aPQ11If3qkXUR61w8eqbv46tJfk/xVZgdkuo+9cl4o8MRam73+nBY7w8yR9Fm9/Zvfv39act8fWp1vj61MoqSszWhXnQnz03Znmjq8cjRyIySIcMjDBU+hFJXe6tptnrKbpP3dwBhZlHP0PqPb+VcVfWFzpsuy5T5ScLKvKt+Pr7GuCpRlDXofV4LMqeIXK9Jdv8iuW2qSe1cPfT/aLyWXPVuPpXWapceRp8jA8kYFcWQWIABJPQCqoR6meZ1dFAtaa2NRtz/wBNBXbiuf0fwb4ivpI54NNlSNSG3zYjBxzxnk/gK3lYFQR0IoxC1TFlM04yj5j6KSiuc9cdRSUUDFopKWgApaSigBaq6sN2lyD0INWqju4zNYyoOpHFC3CSvFo4rTX8vX7cjuSK9y0N/wBxGfavEYbG6i1e3lML7FfkgdBXsWi3SfZo8MOlepSd0fC46LjUd0d5az/KOavLLmuctbtcDmtKO6XHWtTzzXRsmraNgVkR3K+tWVuR60AaW+oZWBU1Se+SMZZgKotqrXMhitI3nk9IxnH19KAMy60XUZr+aSxtDLAWzkOowe45IqaHRtbXrp5H1lT/ABrrtItZrazxcYErsXZQc7fb9Kv0AcjDpOskAeRDH/vzf4A1ft/DjO4fULnzQOfKjG1fxPU/pW/RQAiqFUKoAAGAB2paKKACiiigAooooAKKKKACiiigAooooAKKKKACiiigApCcUtMagaGMQeoqrLBFJ1UVZaomFSzSJj3Wj28wPauevvDDsCYXH0Ndoy5qFo6RpY8j1fw7qEcbBrdnT/Z5rip99rKYpgVI6bhjNfRTw56is+80axvV23VnBMPSSMN/Os6lNTWp2YTGVMM9NV2PmW9nNxcFYwXI4woyaZHpGoT9LcoD3c4r6NPhTSVGI7GGMeiLioH8KWJ+7HilGkkOrjp1HfY8CTwxM3Msh+ijFWY/DkcfPlZPq3Ne1v4Tg/hqtJ4VUdBWiVjklNy3Z5MukleiY/Cpl04r/DXpUnhkr/D+lVZPDrD+H9KZN0cMlqy9qtRoy10z6Gy/w1WfSnX+GgRmRuy96tR3BHenNYuvaozA69qALaXZHerC3p9aySGWm+Ywpisby3o9ae1xFNG0cqq6MMFWGQa577Qwo+1kd6A21RYm8MaRdSAytOYs58kSYX+Wf1rZ06x0zSwPsVlBC399V+Y/8CPP61gC/I709dSI71Kilsi51alT45XOxW9968+1CEW2pXEIGFDkr/unkfoa1V1XHes7VZluJI5x97Gxvp2/r+dZYiPNC/Y9DKK/ssRyvaWn+RTopuaXNeefXi0tNpaAFzS02lzQAtLTc0tAxacW2xE0yoryXy4gPWi1xOXKmyGRxmiO6liP7uV0/wB1sVRabnrTfOrdXR5k3GT1RvweINQg+7csR6MAavJ4y1KMc+S31U/41yglpRIWIAySeAB3qlOa6mMsNhpbwR3+i+KdY1fVrXTraCEyzuFB5wo7k+wGT+Fesr4bH/LS/nI/2FVf5g1zPw28InQbM6lfpjUbhcBD1hT0+p7/AID1r0EODXZT5re8fN410vaWoqyRlxeHNNQ7pImnb1mcsPy6fpWnHFHCgSKNY0HRVGAKdkGlrQ4wooooAKKKKACiiigAooooAKKKKACiiigAooooAKKKKACiiigAooooAKQjNLRQBGVphWp6QrSsUpFYpTClWilNKUrFKZUMVRmGrxSmmOixXMUDCPSmGH2rQ8ummP2oHczjD7U0w+1aJippipAZpgB7VG1oh/hFahippi9qAMZ9Pjb+GqsmkRt2FdAYvamGL2oA5WbQ1PRazp9CPPy13Bh9qjaAHtQB51PorD+Gs6bS3X+GvT3s0bqoqpLpcT/w0AeWyWDr2NVXtXHY16dNoUb5wtUJvDeei0Bc83kiZe1VmDiu9ufDjDPyVjXWiyJnCH8qAOZyw701pBtKscg1fuLGRM/KazZoXXsaBp2d0LFJuGCeRUuazCzxPuHb9auRTrKuQa4KtLkemx9dl+OWIhaXxL+rk+aXNMzS5rE9G4/NFMzS5pDuPopuaXNAx2cDNY1/dh5iAeBxU+o36wRFQfmNc5Jdckk1rTg3qcGLxKj7qLjT+9M+0c9azGui5wgJrd0Mackoe+tpLg9lLYUfgOv410qk2eLUx0Ism0ywvtWnENjbvM/faOF+p6D8a9c8HeC7XQ5Evr9kub8coB9yI+2ep9/y9ay9L12ySFIoEWFB0RVAA/AV0FvqauBtcGtI00tTirY2dRcq0R2kd4D3q0lz71ycN6T3q9FdmtThOmScHvU6yZrn4rrPer0VzmgTRrBgaWqaTZ71OsmaZDRLRSBgaWmIKKKKACiiigAooooAKKKKACiiigAooooAKKKKACiiigAooooAKKKKACiiigApMClooAbtFJsp9FA7kZSkKVLRSsF2QFKaUqzikwKLD5isY6aYvare0UmwUWK5ykYqaYavFKaUpWHzlEwUwwD0q+Y6aY6LD5kZzQ+1RtB7VpmP2phi9qB6GQ9uD/DVWXT436oK3jAKYbf2pDsjkrnw9bTA5TFYd54LSQExkA/SvRWtvaomtfagfKeM6h4KvY8lI949q5e70q8sJCxidSOuRX0U1oD2qtNpkMykSRI4PZhmk7NWZcHKElKLsz53ivkZtj/I/oatBwe9eval4B0LUQfOsEUn+KP5T+lcxd/CZUJOnatcQ+iTKJF/oa5pYf8AlPboZu0rVV80cVupd1bN18PfFNtnyWsroDph2Qn8CD/OsS78O+MLfIbR/wAVfcP0rL2Ezt/tbDW3/AcZFUcmsu/1qG2UqrBn9BUE+jeIpSVuIZYh3Crimw+GLgHLRNn1IrWGG6yOHEZ1dWor5sxZbi4u5C2Dz3NPh055CC+TXTxeHpF/gP5Vdi0V1/grpUUtjxKlWpUd5MwrXSV4yK2rXTUGMLWlDpbjHy1ow6ewx8tMhIqW1jtxitq1hZcYJp8FmwxxWjBbkdqAJrYyDHJrVgkcYzVSGEjtV6KMimJl+GQ1oQuKzI1Iq3GDQSakbj1q0j1lxk1bjJpkmgr1MpzVJGNWUNAmTUUCimSFFFFABRRRQAUUUUAFFFFABRRRQAUUUUAFFFFABRRRQAUUUUAFFFFABRRRQAUUUUAFFFFABRRRQAUUUUAFFFFABSYFLRQAm0U0oKfRQO5H5dIYqlopWDmZAYqaYas0UWHzsqGH2phg9qvYpMD0osV7RlA249KYbYelaW0UmwUuUftWZZtB6U02SntWr5Yo8sUco/amI+mRP96NT9RVSXw9ZydbdPyrpfKFHlCiwudHISeE7NukWPpVdvCEH8Irt/JFHkiiwc5wh8JhegpP+EaZf4a7vyRR5I9qLC5zhl0Jl/hqVdIZf4a7TyEPYUn2aM9qdg5jkl04j+GplsWHaum+yx+lL9mj9KLC5jnktCO1TLbEdq3Ps6DtS+QnpRYVzJSAjtU6REVoeUvpSiNR2oC5VSM1Oq4qTaB2paBXAUUUUx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9k="/>
          <p:cNvSpPr>
            <a:spLocks noChangeAspect="1" noChangeArrowheads="1"/>
          </p:cNvSpPr>
          <p:nvPr/>
        </p:nvSpPr>
        <p:spPr bwMode="auto">
          <a:xfrm>
            <a:off x="4445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pic>
        <p:nvPicPr>
          <p:cNvPr id="4" name="图片 3"/>
          <p:cNvPicPr>
            <a:picLocks noChangeAspect="1"/>
          </p:cNvPicPr>
          <p:nvPr/>
        </p:nvPicPr>
        <p:blipFill rotWithShape="1">
          <a:blip r:embed="rId4" cstate="print">
            <a:extLst>
              <a:ext uri="{28A0092B-C50C-407E-A947-70E740481C1C}">
                <a14:useLocalDpi xmlns:a14="http://schemas.microsoft.com/office/drawing/2010/main" val="0"/>
              </a:ext>
            </a:extLst>
          </a:blip>
          <a:srcRect l="11120" t="13251" r="11963" b="11150"/>
          <a:stretch/>
        </p:blipFill>
        <p:spPr>
          <a:xfrm>
            <a:off x="179994" y="160338"/>
            <a:ext cx="2311023" cy="1828502"/>
          </a:xfrm>
          <a:prstGeom prst="rect">
            <a:avLst/>
          </a:prstGeom>
          <a:ln>
            <a:noFill/>
          </a:ln>
          <a:effectLst>
            <a:softEdge rad="112500"/>
          </a:effectLst>
        </p:spPr>
      </p:pic>
      <p:sp>
        <p:nvSpPr>
          <p:cNvPr id="5" name="文本框 4"/>
          <p:cNvSpPr txBox="1"/>
          <p:nvPr/>
        </p:nvSpPr>
        <p:spPr>
          <a:xfrm>
            <a:off x="539552" y="2132856"/>
            <a:ext cx="8441201" cy="3539430"/>
          </a:xfrm>
          <a:prstGeom prst="rect">
            <a:avLst/>
          </a:prstGeom>
          <a:noFill/>
        </p:spPr>
        <p:txBody>
          <a:bodyPr wrap="square" rtlCol="0">
            <a:spAutoFit/>
          </a:bodyPr>
          <a:lstStyle/>
          <a:p>
            <a:pPr lvl="0"/>
            <a:r>
              <a:rPr lang="en-US" altLang="zh-CN" sz="3200" b="1" dirty="0">
                <a:solidFill>
                  <a:schemeClr val="bg1"/>
                </a:solidFill>
                <a:latin typeface="Times New Roman" pitchFamily="18" charset="0"/>
                <a:cs typeface="Times New Roman" pitchFamily="18" charset="0"/>
              </a:rPr>
              <a:t>Read the nursery rhyme out loud </a:t>
            </a:r>
            <a:r>
              <a:rPr lang="en-US" altLang="zh-CN" sz="3200" b="1" dirty="0" smtClean="0">
                <a:solidFill>
                  <a:schemeClr val="bg1"/>
                </a:solidFill>
                <a:latin typeface="Times New Roman" pitchFamily="18" charset="0"/>
                <a:cs typeface="Times New Roman" pitchFamily="18" charset="0"/>
              </a:rPr>
              <a:t>together.</a:t>
            </a:r>
          </a:p>
          <a:p>
            <a:pPr lvl="0"/>
            <a:r>
              <a:rPr lang="en-US" altLang="zh-CN" sz="3200" b="1" dirty="0" smtClean="0">
                <a:solidFill>
                  <a:schemeClr val="bg1"/>
                </a:solidFill>
                <a:latin typeface="Times New Roman" pitchFamily="18" charset="0"/>
                <a:cs typeface="Times New Roman" pitchFamily="18" charset="0"/>
              </a:rPr>
              <a:t>Why </a:t>
            </a:r>
            <a:r>
              <a:rPr lang="en-US" altLang="zh-CN" sz="3200" b="1" dirty="0">
                <a:solidFill>
                  <a:schemeClr val="bg1"/>
                </a:solidFill>
                <a:latin typeface="Times New Roman" pitchFamily="18" charset="0"/>
                <a:cs typeface="Times New Roman" pitchFamily="18" charset="0"/>
              </a:rPr>
              <a:t>do you think people wonder about the stars? What would you really like to know </a:t>
            </a:r>
            <a:r>
              <a:rPr lang="en-US" altLang="zh-CN" sz="3200" b="1" dirty="0" smtClean="0">
                <a:solidFill>
                  <a:schemeClr val="bg1"/>
                </a:solidFill>
                <a:latin typeface="Times New Roman" pitchFamily="18" charset="0"/>
                <a:cs typeface="Times New Roman" pitchFamily="18" charset="0"/>
              </a:rPr>
              <a:t>about the </a:t>
            </a:r>
            <a:r>
              <a:rPr lang="en-US" altLang="zh-CN" sz="3200" b="1" dirty="0">
                <a:solidFill>
                  <a:schemeClr val="bg1"/>
                </a:solidFill>
                <a:latin typeface="Times New Roman" pitchFamily="18" charset="0"/>
                <a:cs typeface="Times New Roman" pitchFamily="18" charset="0"/>
              </a:rPr>
              <a:t>stars that you don’t know now</a:t>
            </a:r>
            <a:r>
              <a:rPr lang="en-US" altLang="zh-CN" sz="3200" b="1" dirty="0" smtClean="0">
                <a:solidFill>
                  <a:schemeClr val="bg1"/>
                </a:solidFill>
                <a:latin typeface="Times New Roman" pitchFamily="18" charset="0"/>
                <a:cs typeface="Times New Roman" pitchFamily="18" charset="0"/>
              </a:rPr>
              <a:t>?</a:t>
            </a:r>
          </a:p>
          <a:p>
            <a:pPr lvl="0"/>
            <a:endParaRPr lang="en-US" altLang="zh-CN" sz="3200" b="1" dirty="0">
              <a:solidFill>
                <a:schemeClr val="bg1"/>
              </a:solidFill>
              <a:latin typeface="Times New Roman" pitchFamily="18" charset="0"/>
              <a:cs typeface="Times New Roman" pitchFamily="18" charset="0"/>
            </a:endParaRPr>
          </a:p>
          <a:p>
            <a:r>
              <a:rPr lang="en-US" altLang="zh-CN" sz="3200" b="1" dirty="0">
                <a:solidFill>
                  <a:schemeClr val="bg1"/>
                </a:solidFill>
                <a:latin typeface="Times New Roman" pitchFamily="18" charset="0"/>
                <a:cs typeface="Times New Roman" pitchFamily="18" charset="0"/>
              </a:rPr>
              <a:t>If one day, the Earth </a:t>
            </a:r>
            <a:r>
              <a:rPr lang="en-US" altLang="zh-CN" sz="3200" b="1" dirty="0" smtClean="0">
                <a:solidFill>
                  <a:schemeClr val="bg1"/>
                </a:solidFill>
                <a:latin typeface="Times New Roman" pitchFamily="18" charset="0"/>
                <a:cs typeface="Times New Roman" pitchFamily="18" charset="0"/>
              </a:rPr>
              <a:t>was </a:t>
            </a:r>
            <a:r>
              <a:rPr lang="en-US" altLang="zh-CN" sz="3200" b="1" dirty="0">
                <a:solidFill>
                  <a:schemeClr val="bg1"/>
                </a:solidFill>
                <a:latin typeface="Times New Roman" pitchFamily="18" charset="0"/>
                <a:cs typeface="Times New Roman" pitchFamily="18" charset="0"/>
              </a:rPr>
              <a:t>destroyed, where could we live? Why? </a:t>
            </a:r>
            <a:endParaRPr lang="en-US" altLang="zh-CN" sz="3200" b="1" dirty="0" smtClean="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196757025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2" cstate="print">
            <a:extLst>
              <a:ext uri="{28A0092B-C50C-407E-A947-70E740481C1C}">
                <a14:useLocalDpi xmlns:a14="http://schemas.microsoft.com/office/drawing/2010/main" val="0"/>
              </a:ext>
            </a:extLst>
          </a:blip>
          <a:srcRect l="2994" t="4276" r="767" b="5731"/>
          <a:stretch/>
        </p:blipFill>
        <p:spPr>
          <a:xfrm>
            <a:off x="16241" y="0"/>
            <a:ext cx="9111439" cy="6237312"/>
          </a:xfrm>
          <a:prstGeom prst="rect">
            <a:avLst/>
          </a:prstGeom>
        </p:spPr>
      </p:pic>
      <p:sp>
        <p:nvSpPr>
          <p:cNvPr id="3" name="TextBox 5"/>
          <p:cNvSpPr txBox="1"/>
          <p:nvPr/>
        </p:nvSpPr>
        <p:spPr>
          <a:xfrm>
            <a:off x="16241" y="0"/>
            <a:ext cx="9111439" cy="2062103"/>
          </a:xfrm>
          <a:prstGeom prst="rect">
            <a:avLst/>
          </a:prstGeom>
          <a:solidFill>
            <a:schemeClr val="accent6"/>
          </a:solidFill>
        </p:spPr>
        <p:txBody>
          <a:bodyPr wrap="square" rtlCol="0">
            <a:spAutoFit/>
          </a:bodyPr>
          <a:lstStyle/>
          <a:p>
            <a:r>
              <a:rPr lang="en-US" altLang="zh-CN" sz="3200" b="1" dirty="0" smtClean="0">
                <a:latin typeface="Times New Roman" pitchFamily="18" charset="0"/>
                <a:ea typeface="黑体" pitchFamily="49" charset="-122"/>
                <a:cs typeface="Times New Roman" pitchFamily="18" charset="0"/>
              </a:rPr>
              <a:t>Homework</a:t>
            </a:r>
          </a:p>
          <a:p>
            <a:r>
              <a:rPr lang="en-US" altLang="zh-CN" sz="3200" b="1" dirty="0" smtClean="0">
                <a:latin typeface="Times New Roman" pitchFamily="18" charset="0"/>
                <a:cs typeface="Times New Roman" pitchFamily="18" charset="0"/>
              </a:rPr>
              <a:t>Draw </a:t>
            </a:r>
            <a:r>
              <a:rPr lang="en-US" altLang="zh-CN" sz="3200" b="1" dirty="0">
                <a:latin typeface="Times New Roman" pitchFamily="18" charset="0"/>
                <a:cs typeface="Times New Roman" pitchFamily="18" charset="0"/>
              </a:rPr>
              <a:t>your </a:t>
            </a:r>
            <a:r>
              <a:rPr lang="en-US" altLang="zh-CN" sz="3200" b="1" dirty="0" err="1" smtClean="0">
                <a:latin typeface="Times New Roman" pitchFamily="18" charset="0"/>
                <a:cs typeface="Times New Roman" pitchFamily="18" charset="0"/>
              </a:rPr>
              <a:t>favourite</a:t>
            </a:r>
            <a:r>
              <a:rPr lang="en-US" altLang="zh-CN" sz="3200" b="1" dirty="0" smtClean="0">
                <a:latin typeface="Times New Roman" pitchFamily="18" charset="0"/>
                <a:cs typeface="Times New Roman" pitchFamily="18" charset="0"/>
              </a:rPr>
              <a:t> </a:t>
            </a:r>
            <a:r>
              <a:rPr lang="en-US" altLang="zh-CN" sz="3200" b="1" dirty="0">
                <a:latin typeface="Times New Roman" pitchFamily="18" charset="0"/>
                <a:cs typeface="Times New Roman" pitchFamily="18" charset="0"/>
              </a:rPr>
              <a:t>object </a:t>
            </a:r>
            <a:r>
              <a:rPr lang="en-US" altLang="zh-CN" sz="3200" b="1" dirty="0" smtClean="0">
                <a:latin typeface="Times New Roman" pitchFamily="18" charset="0"/>
                <a:cs typeface="Times New Roman" pitchFamily="18" charset="0"/>
              </a:rPr>
              <a:t>in this book and </a:t>
            </a:r>
            <a:r>
              <a:rPr lang="en-US" altLang="zh-CN" sz="3200" b="1" dirty="0">
                <a:latin typeface="Times New Roman" pitchFamily="18" charset="0"/>
                <a:cs typeface="Times New Roman" pitchFamily="18" charset="0"/>
              </a:rPr>
              <a:t>write something about it. Then introduce it to your friends</a:t>
            </a:r>
            <a:r>
              <a:rPr lang="en-US" altLang="zh-CN" sz="3200" b="1" dirty="0" smtClean="0">
                <a:latin typeface="Times New Roman" pitchFamily="18" charset="0"/>
                <a:cs typeface="Times New Roman" pitchFamily="18" charset="0"/>
              </a:rPr>
              <a:t>.</a:t>
            </a:r>
            <a:endParaRPr lang="zh-CN" altLang="zh-CN" sz="3200" dirty="0">
              <a:latin typeface="Times New Roman" pitchFamily="18" charset="0"/>
              <a:cs typeface="Times New Roman" pitchFamily="18" charset="0"/>
            </a:endParaRPr>
          </a:p>
        </p:txBody>
      </p:sp>
      <p:pic>
        <p:nvPicPr>
          <p:cNvPr id="4" name="图片 3"/>
          <p:cNvPicPr>
            <a:picLocks noChangeAspect="1"/>
          </p:cNvPicPr>
          <p:nvPr/>
        </p:nvPicPr>
        <p:blipFill rotWithShape="1">
          <a:blip r:embed="rId3"/>
          <a:srcRect t="14291"/>
          <a:stretch/>
        </p:blipFill>
        <p:spPr>
          <a:xfrm>
            <a:off x="1424597" y="2062103"/>
            <a:ext cx="6099732" cy="4311644"/>
          </a:xfrm>
          <a:prstGeom prst="rect">
            <a:avLst/>
          </a:prstGeom>
          <a:ln>
            <a:noFill/>
          </a:ln>
          <a:effectLst>
            <a:softEdge rad="112500"/>
          </a:effectLst>
        </p:spPr>
      </p:pic>
    </p:spTree>
    <p:extLst>
      <p:ext uri="{BB962C8B-B14F-4D97-AF65-F5344CB8AC3E}">
        <p14:creationId xmlns:p14="http://schemas.microsoft.com/office/powerpoint/2010/main" val="57487657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570" y="116630"/>
            <a:ext cx="4464496" cy="5928799"/>
          </a:xfrm>
          <a:prstGeom prst="rect">
            <a:avLst/>
          </a:prstGeom>
        </p:spPr>
      </p:pic>
      <p:sp>
        <p:nvSpPr>
          <p:cNvPr id="3" name="TextBox 5"/>
          <p:cNvSpPr txBox="1"/>
          <p:nvPr/>
        </p:nvSpPr>
        <p:spPr>
          <a:xfrm>
            <a:off x="4788024" y="1700808"/>
            <a:ext cx="3960440" cy="1077218"/>
          </a:xfrm>
          <a:prstGeom prst="rect">
            <a:avLst/>
          </a:prstGeom>
          <a:solidFill>
            <a:schemeClr val="accent6"/>
          </a:solidFill>
        </p:spPr>
        <p:txBody>
          <a:bodyPr wrap="square" rtlCol="0">
            <a:spAutoFit/>
          </a:bodyPr>
          <a:lstStyle/>
          <a:p>
            <a:r>
              <a:rPr lang="en-US" altLang="zh-CN" sz="3200" b="1" dirty="0" smtClean="0">
                <a:latin typeface="Times New Roman" pitchFamily="18" charset="0"/>
                <a:ea typeface="黑体" pitchFamily="49" charset="-122"/>
                <a:cs typeface="Times New Roman" pitchFamily="18" charset="0"/>
              </a:rPr>
              <a:t>What</a:t>
            </a:r>
            <a:r>
              <a:rPr lang="zh-CN" altLang="en-US" sz="3200" b="1" dirty="0">
                <a:latin typeface="Times New Roman" pitchFamily="18" charset="0"/>
                <a:ea typeface="黑体" pitchFamily="49" charset="-122"/>
                <a:cs typeface="Times New Roman" pitchFamily="18" charset="0"/>
              </a:rPr>
              <a:t> </a:t>
            </a:r>
            <a:r>
              <a:rPr lang="en-US" altLang="zh-CN" sz="3200" b="1" dirty="0" smtClean="0">
                <a:latin typeface="Times New Roman" pitchFamily="18" charset="0"/>
                <a:ea typeface="黑体" pitchFamily="49" charset="-122"/>
                <a:cs typeface="Times New Roman" pitchFamily="18" charset="0"/>
              </a:rPr>
              <a:t>can you know from the cover?</a:t>
            </a:r>
            <a:endParaRPr lang="zh-CN" altLang="en-US" sz="3200" b="1" dirty="0">
              <a:latin typeface="Times New Roman" pitchFamily="18" charset="0"/>
              <a:ea typeface="黑体" pitchFamily="49" charset="-122"/>
              <a:cs typeface="Times New Roman" pitchFamily="18" charset="0"/>
            </a:endParaRPr>
          </a:p>
        </p:txBody>
      </p:sp>
      <p:cxnSp>
        <p:nvCxnSpPr>
          <p:cNvPr id="5" name="直接连接符 4"/>
          <p:cNvCxnSpPr/>
          <p:nvPr/>
        </p:nvCxnSpPr>
        <p:spPr>
          <a:xfrm>
            <a:off x="1396722" y="2239417"/>
            <a:ext cx="172819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a:off x="1324714" y="5283796"/>
            <a:ext cx="187220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2994" t="4276" r="767" b="5731"/>
          <a:stretch/>
        </p:blipFill>
        <p:spPr>
          <a:xfrm>
            <a:off x="0" y="1"/>
            <a:ext cx="9144000" cy="6137918"/>
          </a:xfrm>
          <a:prstGeom prst="rect">
            <a:avLst/>
          </a:prstGeom>
        </p:spPr>
      </p:pic>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pic>
        <p:nvPicPr>
          <p:cNvPr id="3" name="图片 2"/>
          <p:cNvPicPr>
            <a:picLocks noChangeAspect="1"/>
          </p:cNvPicPr>
          <p:nvPr/>
        </p:nvPicPr>
        <p:blipFill rotWithShape="1">
          <a:blip r:embed="rId4"/>
          <a:srcRect l="8717"/>
          <a:stretch/>
        </p:blipFill>
        <p:spPr>
          <a:xfrm>
            <a:off x="6773767" y="628161"/>
            <a:ext cx="1630009" cy="1598515"/>
          </a:xfrm>
          <a:prstGeom prst="ellipse">
            <a:avLst/>
          </a:prstGeom>
          <a:ln>
            <a:noFill/>
          </a:ln>
          <a:effectLst>
            <a:softEdge rad="112500"/>
          </a:effectLst>
        </p:spPr>
      </p:pic>
      <p:pic>
        <p:nvPicPr>
          <p:cNvPr id="4" name="图片 3"/>
          <p:cNvPicPr>
            <a:picLocks noChangeAspect="1"/>
          </p:cNvPicPr>
          <p:nvPr/>
        </p:nvPicPr>
        <p:blipFill>
          <a:blip r:embed="rId5"/>
          <a:stretch>
            <a:fillRect/>
          </a:stretch>
        </p:blipFill>
        <p:spPr>
          <a:xfrm>
            <a:off x="2574674" y="188640"/>
            <a:ext cx="1520019" cy="1550419"/>
          </a:xfrm>
          <a:prstGeom prst="ellipse">
            <a:avLst/>
          </a:prstGeom>
          <a:ln>
            <a:noFill/>
          </a:ln>
          <a:effectLst>
            <a:softEdge rad="112500"/>
          </a:effectLst>
        </p:spPr>
      </p:pic>
      <p:pic>
        <p:nvPicPr>
          <p:cNvPr id="5" name="图片 4"/>
          <p:cNvPicPr>
            <a:picLocks noChangeAspect="1"/>
          </p:cNvPicPr>
          <p:nvPr/>
        </p:nvPicPr>
        <p:blipFill>
          <a:blip r:embed="rId6"/>
          <a:stretch>
            <a:fillRect/>
          </a:stretch>
        </p:blipFill>
        <p:spPr>
          <a:xfrm>
            <a:off x="637704" y="4374976"/>
            <a:ext cx="1762869" cy="1744881"/>
          </a:xfrm>
          <a:prstGeom prst="ellipse">
            <a:avLst/>
          </a:prstGeom>
          <a:ln>
            <a:noFill/>
          </a:ln>
          <a:effectLst>
            <a:softEdge rad="112500"/>
          </a:effectLst>
        </p:spPr>
      </p:pic>
      <p:pic>
        <p:nvPicPr>
          <p:cNvPr id="9" name="图片 8"/>
          <p:cNvPicPr>
            <a:picLocks noChangeAspect="1"/>
          </p:cNvPicPr>
          <p:nvPr/>
        </p:nvPicPr>
        <p:blipFill rotWithShape="1">
          <a:blip r:embed="rId7"/>
          <a:srcRect t="5559" r="4546" b="6259"/>
          <a:stretch/>
        </p:blipFill>
        <p:spPr>
          <a:xfrm>
            <a:off x="4153045" y="4389396"/>
            <a:ext cx="1578828" cy="1578828"/>
          </a:xfrm>
          <a:prstGeom prst="ellipse">
            <a:avLst/>
          </a:prstGeom>
          <a:ln>
            <a:noFill/>
          </a:ln>
          <a:effectLst>
            <a:softEdge rad="112500"/>
          </a:effectLst>
        </p:spPr>
      </p:pic>
      <p:pic>
        <p:nvPicPr>
          <p:cNvPr id="10" name="图片 9"/>
          <p:cNvPicPr>
            <a:picLocks noChangeAspect="1"/>
          </p:cNvPicPr>
          <p:nvPr/>
        </p:nvPicPr>
        <p:blipFill rotWithShape="1">
          <a:blip r:embed="rId8"/>
          <a:srcRect l="6311" t="1851" r="6975" b="-1"/>
          <a:stretch/>
        </p:blipFill>
        <p:spPr>
          <a:xfrm>
            <a:off x="7046534" y="4478352"/>
            <a:ext cx="1728193" cy="1728192"/>
          </a:xfrm>
          <a:prstGeom prst="ellipse">
            <a:avLst/>
          </a:prstGeom>
          <a:ln>
            <a:noFill/>
          </a:ln>
          <a:effectLst>
            <a:softEdge rad="112500"/>
          </a:effectLst>
        </p:spPr>
      </p:pic>
      <p:cxnSp>
        <p:nvCxnSpPr>
          <p:cNvPr id="12" name="直接箭头连接符 11"/>
          <p:cNvCxnSpPr/>
          <p:nvPr/>
        </p:nvCxnSpPr>
        <p:spPr>
          <a:xfrm>
            <a:off x="5508104" y="1033098"/>
            <a:ext cx="1296144" cy="235662"/>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直接箭头连接符 12"/>
          <p:cNvCxnSpPr/>
          <p:nvPr/>
        </p:nvCxnSpPr>
        <p:spPr>
          <a:xfrm flipH="1" flipV="1">
            <a:off x="3806463" y="1421685"/>
            <a:ext cx="672192" cy="506013"/>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直接箭头连接符 17"/>
          <p:cNvCxnSpPr/>
          <p:nvPr/>
        </p:nvCxnSpPr>
        <p:spPr>
          <a:xfrm flipH="1">
            <a:off x="2061907" y="4282311"/>
            <a:ext cx="853478" cy="45362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直接箭头连接符 19"/>
          <p:cNvCxnSpPr/>
          <p:nvPr/>
        </p:nvCxnSpPr>
        <p:spPr>
          <a:xfrm>
            <a:off x="4815251" y="3966041"/>
            <a:ext cx="145761" cy="512311"/>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直接箭头连接符 23"/>
          <p:cNvCxnSpPr>
            <a:endCxn id="10" idx="1"/>
          </p:cNvCxnSpPr>
          <p:nvPr/>
        </p:nvCxnSpPr>
        <p:spPr>
          <a:xfrm>
            <a:off x="7063547" y="4374976"/>
            <a:ext cx="236075" cy="356464"/>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5"/>
          <p:cNvSpPr txBox="1"/>
          <p:nvPr/>
        </p:nvSpPr>
        <p:spPr>
          <a:xfrm>
            <a:off x="1694933" y="2330052"/>
            <a:ext cx="6205248" cy="1077218"/>
          </a:xfrm>
          <a:prstGeom prst="rect">
            <a:avLst/>
          </a:prstGeom>
          <a:solidFill>
            <a:schemeClr val="accent6"/>
          </a:solidFill>
        </p:spPr>
        <p:txBody>
          <a:bodyPr wrap="square" rtlCol="0">
            <a:spAutoFit/>
          </a:bodyPr>
          <a:lstStyle/>
          <a:p>
            <a:r>
              <a:rPr lang="en-US" altLang="zh-CN" sz="3200" b="1" dirty="0">
                <a:latin typeface="Times New Roman" pitchFamily="18" charset="0"/>
                <a:cs typeface="Times New Roman" pitchFamily="18" charset="0"/>
              </a:rPr>
              <a:t>P</a:t>
            </a:r>
            <a:r>
              <a:rPr lang="en-US" altLang="zh-CN" sz="3200" b="1" dirty="0" smtClean="0">
                <a:latin typeface="Times New Roman" pitchFamily="18" charset="0"/>
                <a:cs typeface="Times New Roman" pitchFamily="18" charset="0"/>
              </a:rPr>
              <a:t>ut </a:t>
            </a:r>
            <a:r>
              <a:rPr lang="en-US" altLang="zh-CN" sz="3200" b="1" dirty="0">
                <a:latin typeface="Times New Roman" pitchFamily="18" charset="0"/>
                <a:cs typeface="Times New Roman" pitchFamily="18" charset="0"/>
              </a:rPr>
              <a:t>the stars in order according to how hot they are.</a:t>
            </a:r>
            <a:endParaRPr lang="zh-CN" altLang="en-US" sz="3200" b="1" dirty="0">
              <a:solidFill>
                <a:schemeClr val="tx2"/>
              </a:solidFill>
              <a:latin typeface="Times New Roman" pitchFamily="18" charset="0"/>
              <a:ea typeface="黑体" pitchFamily="49" charset="-122"/>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cstate="print">
            <a:extLst>
              <a:ext uri="{28A0092B-C50C-407E-A947-70E740481C1C}">
                <a14:useLocalDpi xmlns:a14="http://schemas.microsoft.com/office/drawing/2010/main" val="0"/>
              </a:ext>
            </a:extLst>
          </a:blip>
          <a:srcRect l="2994" t="4276" r="767" b="5731"/>
          <a:stretch/>
        </p:blipFill>
        <p:spPr>
          <a:xfrm>
            <a:off x="0" y="0"/>
            <a:ext cx="9143999" cy="6146965"/>
          </a:xfrm>
          <a:prstGeom prst="rect">
            <a:avLst/>
          </a:prstGeom>
        </p:spPr>
      </p:pic>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5262" y="548680"/>
            <a:ext cx="3958550" cy="5388568"/>
          </a:xfrm>
          <a:prstGeom prst="rect">
            <a:avLst/>
          </a:prstGeom>
        </p:spPr>
      </p:pic>
      <p:pic>
        <p:nvPicPr>
          <p:cNvPr id="5" name="图片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27984" y="531797"/>
            <a:ext cx="3956823" cy="5388568"/>
          </a:xfrm>
          <a:prstGeom prst="rect">
            <a:avLst/>
          </a:prstGeom>
        </p:spPr>
      </p:pic>
    </p:spTree>
    <p:extLst>
      <p:ext uri="{BB962C8B-B14F-4D97-AF65-F5344CB8AC3E}">
        <p14:creationId xmlns:p14="http://schemas.microsoft.com/office/powerpoint/2010/main" val="131952462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cstate="print">
            <a:extLst>
              <a:ext uri="{28A0092B-C50C-407E-A947-70E740481C1C}">
                <a14:useLocalDpi xmlns:a14="http://schemas.microsoft.com/office/drawing/2010/main" val="0"/>
              </a:ext>
            </a:extLst>
          </a:blip>
          <a:srcRect l="2994" t="4276" r="767" b="5731"/>
          <a:stretch/>
        </p:blipFill>
        <p:spPr>
          <a:xfrm>
            <a:off x="86312" y="38113"/>
            <a:ext cx="9003935" cy="6163720"/>
          </a:xfrm>
          <a:prstGeom prst="rect">
            <a:avLst/>
          </a:prstGeom>
        </p:spPr>
      </p:pic>
      <p:sp>
        <p:nvSpPr>
          <p:cNvPr id="3" name="TextBox 5"/>
          <p:cNvSpPr txBox="1"/>
          <p:nvPr/>
        </p:nvSpPr>
        <p:spPr>
          <a:xfrm>
            <a:off x="86312" y="116632"/>
            <a:ext cx="3456384" cy="646331"/>
          </a:xfrm>
          <a:prstGeom prst="rect">
            <a:avLst/>
          </a:prstGeom>
          <a:solidFill>
            <a:schemeClr val="accent6"/>
          </a:solidFill>
        </p:spPr>
        <p:txBody>
          <a:bodyPr wrap="square" rtlCol="0">
            <a:spAutoFit/>
          </a:bodyPr>
          <a:lstStyle/>
          <a:p>
            <a:pPr algn="ctr"/>
            <a:r>
              <a:rPr lang="en-US" altLang="zh-CN" sz="3600" b="1" dirty="0" smtClean="0">
                <a:latin typeface="Times New Roman" pitchFamily="18" charset="0"/>
                <a:ea typeface="黑体" pitchFamily="49" charset="-122"/>
                <a:cs typeface="Times New Roman" pitchFamily="18" charset="0"/>
              </a:rPr>
              <a:t> Read and Write</a:t>
            </a:r>
            <a:endParaRPr lang="zh-CN" altLang="en-US" sz="3600" b="1" dirty="0">
              <a:latin typeface="Times New Roman" pitchFamily="18" charset="0"/>
              <a:ea typeface="黑体" pitchFamily="49" charset="-122"/>
              <a:cs typeface="Times New Roman" pitchFamily="18" charset="0"/>
            </a:endParaRPr>
          </a:p>
        </p:txBody>
      </p:sp>
      <p:pic>
        <p:nvPicPr>
          <p:cNvPr id="4" name="图片 3"/>
          <p:cNvPicPr>
            <a:picLocks noChangeAspect="1"/>
          </p:cNvPicPr>
          <p:nvPr/>
        </p:nvPicPr>
        <p:blipFill>
          <a:blip r:embed="rId4"/>
          <a:stretch>
            <a:fillRect/>
          </a:stretch>
        </p:blipFill>
        <p:spPr>
          <a:xfrm>
            <a:off x="735852" y="908720"/>
            <a:ext cx="7704856" cy="5164049"/>
          </a:xfrm>
          <a:prstGeom prst="rect">
            <a:avLst/>
          </a:prstGeom>
        </p:spPr>
      </p:pic>
    </p:spTree>
    <p:extLst>
      <p:ext uri="{BB962C8B-B14F-4D97-AF65-F5344CB8AC3E}">
        <p14:creationId xmlns:p14="http://schemas.microsoft.com/office/powerpoint/2010/main" val="422184687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2" cstate="print">
            <a:extLst>
              <a:ext uri="{28A0092B-C50C-407E-A947-70E740481C1C}">
                <a14:useLocalDpi xmlns:a14="http://schemas.microsoft.com/office/drawing/2010/main" val="0"/>
              </a:ext>
            </a:extLst>
          </a:blip>
          <a:srcRect l="2994" t="4276" r="767" b="5731"/>
          <a:stretch/>
        </p:blipFill>
        <p:spPr>
          <a:xfrm>
            <a:off x="25263" y="0"/>
            <a:ext cx="9111439" cy="6237312"/>
          </a:xfrm>
          <a:prstGeom prst="rect">
            <a:avLst/>
          </a:prstGeom>
        </p:spPr>
      </p:pic>
      <p:pic>
        <p:nvPicPr>
          <p:cNvPr id="3" name="图片 2"/>
          <p:cNvPicPr>
            <a:picLocks noChangeAspect="1"/>
          </p:cNvPicPr>
          <p:nvPr/>
        </p:nvPicPr>
        <p:blipFill>
          <a:blip r:embed="rId3"/>
          <a:stretch>
            <a:fillRect/>
          </a:stretch>
        </p:blipFill>
        <p:spPr>
          <a:xfrm>
            <a:off x="286624" y="176590"/>
            <a:ext cx="8568952" cy="5884129"/>
          </a:xfrm>
          <a:prstGeom prst="rect">
            <a:avLst/>
          </a:prstGeom>
        </p:spPr>
      </p:pic>
      <p:sp>
        <p:nvSpPr>
          <p:cNvPr id="4" name="文本框 3"/>
          <p:cNvSpPr txBox="1"/>
          <p:nvPr/>
        </p:nvSpPr>
        <p:spPr>
          <a:xfrm>
            <a:off x="1115616" y="1665095"/>
            <a:ext cx="1080120" cy="523220"/>
          </a:xfrm>
          <a:prstGeom prst="rect">
            <a:avLst/>
          </a:prstGeom>
          <a:noFill/>
        </p:spPr>
        <p:txBody>
          <a:bodyPr wrap="square" rtlCol="0">
            <a:spAutoFit/>
          </a:bodyPr>
          <a:lstStyle/>
          <a:p>
            <a:r>
              <a:rPr lang="en-US" altLang="zh-CN" sz="2800" b="1" dirty="0" smtClean="0">
                <a:latin typeface="Times New Roman" pitchFamily="18" charset="0"/>
                <a:cs typeface="Times New Roman" pitchFamily="18" charset="0"/>
              </a:rPr>
              <a:t>born</a:t>
            </a:r>
            <a:endParaRPr lang="zh-CN" altLang="en-US" sz="2800" b="1" dirty="0">
              <a:latin typeface="Times New Roman" pitchFamily="18" charset="0"/>
              <a:cs typeface="Times New Roman" pitchFamily="18" charset="0"/>
            </a:endParaRPr>
          </a:p>
        </p:txBody>
      </p:sp>
      <p:sp>
        <p:nvSpPr>
          <p:cNvPr id="6" name="文本框 5"/>
          <p:cNvSpPr txBox="1"/>
          <p:nvPr/>
        </p:nvSpPr>
        <p:spPr>
          <a:xfrm>
            <a:off x="4031275" y="1665782"/>
            <a:ext cx="1548837" cy="523220"/>
          </a:xfrm>
          <a:prstGeom prst="rect">
            <a:avLst/>
          </a:prstGeom>
          <a:noFill/>
        </p:spPr>
        <p:txBody>
          <a:bodyPr wrap="square" rtlCol="0">
            <a:spAutoFit/>
          </a:bodyPr>
          <a:lstStyle/>
          <a:p>
            <a:r>
              <a:rPr lang="en-US" altLang="zh-CN" sz="2800" b="1" dirty="0">
                <a:latin typeface="Times New Roman" pitchFamily="18" charset="0"/>
                <a:cs typeface="Times New Roman" pitchFamily="18" charset="0"/>
              </a:rPr>
              <a:t>g</a:t>
            </a:r>
            <a:r>
              <a:rPr lang="en-US" altLang="zh-CN" sz="2800" b="1" dirty="0" smtClean="0">
                <a:latin typeface="Times New Roman" pitchFamily="18" charset="0"/>
                <a:cs typeface="Times New Roman" pitchFamily="18" charset="0"/>
              </a:rPr>
              <a:t>et older</a:t>
            </a:r>
            <a:endParaRPr lang="zh-CN" altLang="en-US" sz="2800" b="1" dirty="0">
              <a:latin typeface="Times New Roman" pitchFamily="18" charset="0"/>
              <a:cs typeface="Times New Roman" pitchFamily="18" charset="0"/>
            </a:endParaRPr>
          </a:p>
        </p:txBody>
      </p:sp>
      <p:sp>
        <p:nvSpPr>
          <p:cNvPr id="7" name="文本框 6"/>
          <p:cNvSpPr txBox="1"/>
          <p:nvPr/>
        </p:nvSpPr>
        <p:spPr>
          <a:xfrm>
            <a:off x="6876256" y="1404172"/>
            <a:ext cx="1441490" cy="523220"/>
          </a:xfrm>
          <a:prstGeom prst="rect">
            <a:avLst/>
          </a:prstGeom>
          <a:noFill/>
        </p:spPr>
        <p:txBody>
          <a:bodyPr wrap="square" rtlCol="0">
            <a:spAutoFit/>
          </a:bodyPr>
          <a:lstStyle/>
          <a:p>
            <a:r>
              <a:rPr lang="en-US" altLang="zh-CN" sz="2800" b="1" dirty="0" smtClean="0">
                <a:latin typeface="Times New Roman" pitchFamily="18" charset="0"/>
                <a:cs typeface="Times New Roman" pitchFamily="18" charset="0"/>
              </a:rPr>
              <a:t>explode</a:t>
            </a:r>
            <a:endParaRPr lang="zh-CN" altLang="en-US" sz="2800" b="1" dirty="0">
              <a:latin typeface="Times New Roman" pitchFamily="18" charset="0"/>
              <a:cs typeface="Times New Roman" pitchFamily="18" charset="0"/>
            </a:endParaRPr>
          </a:p>
        </p:txBody>
      </p:sp>
      <p:sp>
        <p:nvSpPr>
          <p:cNvPr id="8" name="文本框 7"/>
          <p:cNvSpPr txBox="1"/>
          <p:nvPr/>
        </p:nvSpPr>
        <p:spPr>
          <a:xfrm>
            <a:off x="4858702" y="3284984"/>
            <a:ext cx="793418" cy="523220"/>
          </a:xfrm>
          <a:prstGeom prst="rect">
            <a:avLst/>
          </a:prstGeom>
          <a:noFill/>
        </p:spPr>
        <p:txBody>
          <a:bodyPr wrap="square" rtlCol="0">
            <a:spAutoFit/>
          </a:bodyPr>
          <a:lstStyle/>
          <a:p>
            <a:r>
              <a:rPr lang="en-US" altLang="zh-CN" sz="2800" b="1" dirty="0" smtClean="0">
                <a:latin typeface="Times New Roman" pitchFamily="18" charset="0"/>
                <a:cs typeface="Times New Roman" pitchFamily="18" charset="0"/>
              </a:rPr>
              <a:t>die</a:t>
            </a:r>
            <a:endParaRPr lang="zh-CN" altLang="en-US" sz="2800" b="1" dirty="0">
              <a:latin typeface="Times New Roman" pitchFamily="18" charset="0"/>
              <a:cs typeface="Times New Roman" pitchFamily="18" charset="0"/>
            </a:endParaRPr>
          </a:p>
        </p:txBody>
      </p:sp>
    </p:spTree>
    <p:extLst>
      <p:ext uri="{BB962C8B-B14F-4D97-AF65-F5344CB8AC3E}">
        <p14:creationId xmlns:p14="http://schemas.microsoft.com/office/powerpoint/2010/main" val="406298183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194114" y="116632"/>
            <a:ext cx="8611756" cy="5949280"/>
            <a:chOff x="251520" y="116632"/>
            <a:chExt cx="8611756" cy="5949280"/>
          </a:xfrm>
        </p:grpSpPr>
        <p:pic>
          <p:nvPicPr>
            <p:cNvPr id="10" name="图片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520" y="116632"/>
              <a:ext cx="4361368" cy="5949280"/>
            </a:xfrm>
            <a:prstGeom prst="rect">
              <a:avLst/>
            </a:prstGeom>
          </p:spPr>
        </p:pic>
        <p:pic>
          <p:nvPicPr>
            <p:cNvPr id="13" name="图片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99992" y="116632"/>
              <a:ext cx="4363284" cy="5949280"/>
            </a:xfrm>
            <a:prstGeom prst="rect">
              <a:avLst/>
            </a:prstGeom>
          </p:spPr>
        </p:pic>
      </p:grpSp>
      <p:cxnSp>
        <p:nvCxnSpPr>
          <p:cNvPr id="3" name="直接连接符 2"/>
          <p:cNvCxnSpPr/>
          <p:nvPr/>
        </p:nvCxnSpPr>
        <p:spPr>
          <a:xfrm>
            <a:off x="2879811" y="1204908"/>
            <a:ext cx="684076"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 name="直接连接符 3"/>
          <p:cNvCxnSpPr/>
          <p:nvPr/>
        </p:nvCxnSpPr>
        <p:spPr>
          <a:xfrm>
            <a:off x="641532" y="1451027"/>
            <a:ext cx="2922355"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a:off x="641533" y="1681873"/>
            <a:ext cx="1461177"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TextBox 5"/>
          <p:cNvSpPr txBox="1"/>
          <p:nvPr/>
        </p:nvSpPr>
        <p:spPr>
          <a:xfrm>
            <a:off x="4499992" y="4653136"/>
            <a:ext cx="4248472" cy="1077218"/>
          </a:xfrm>
          <a:prstGeom prst="rect">
            <a:avLst/>
          </a:prstGeom>
          <a:solidFill>
            <a:schemeClr val="accent6"/>
          </a:solidFill>
        </p:spPr>
        <p:txBody>
          <a:bodyPr wrap="square" rtlCol="0">
            <a:spAutoFit/>
          </a:bodyPr>
          <a:lstStyle/>
          <a:p>
            <a:r>
              <a:rPr lang="en-US" altLang="zh-CN" sz="3200" b="1" dirty="0">
                <a:latin typeface="Times New Roman" pitchFamily="18" charset="0"/>
                <a:cs typeface="Times New Roman" pitchFamily="18" charset="0"/>
              </a:rPr>
              <a:t>What </a:t>
            </a:r>
            <a:r>
              <a:rPr lang="en-US" altLang="zh-CN" sz="3200" b="1" dirty="0" smtClean="0">
                <a:latin typeface="Times New Roman" pitchFamily="18" charset="0"/>
                <a:cs typeface="Times New Roman" pitchFamily="18" charset="0"/>
              </a:rPr>
              <a:t>will happen </a:t>
            </a:r>
            <a:r>
              <a:rPr lang="en-US" altLang="zh-CN" sz="3200" b="1" dirty="0">
                <a:latin typeface="Times New Roman" pitchFamily="18" charset="0"/>
                <a:cs typeface="Times New Roman" pitchFamily="18" charset="0"/>
              </a:rPr>
              <a:t>to the star as it gets older</a:t>
            </a:r>
            <a:r>
              <a:rPr lang="en-US" altLang="zh-CN" sz="3200" b="1" dirty="0" smtClean="0">
                <a:latin typeface="Times New Roman" pitchFamily="18" charset="0"/>
                <a:ea typeface="黑体" pitchFamily="49" charset="-122"/>
                <a:cs typeface="Times New Roman" pitchFamily="18" charset="0"/>
              </a:rPr>
              <a:t>?</a:t>
            </a:r>
            <a:endParaRPr lang="zh-CN" altLang="en-US" sz="3200" b="1" dirty="0">
              <a:latin typeface="Times New Roman" pitchFamily="18" charset="0"/>
              <a:ea typeface="黑体" pitchFamily="49" charset="-122"/>
              <a:cs typeface="Times New Roman" pitchFamily="18" charset="0"/>
            </a:endParaRPr>
          </a:p>
        </p:txBody>
      </p:sp>
      <p:sp>
        <p:nvSpPr>
          <p:cNvPr id="12" name="椭圆 11"/>
          <p:cNvSpPr/>
          <p:nvPr/>
        </p:nvSpPr>
        <p:spPr>
          <a:xfrm>
            <a:off x="2717793" y="1628800"/>
            <a:ext cx="1008112" cy="432048"/>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56429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3" cstate="print">
            <a:extLst>
              <a:ext uri="{28A0092B-C50C-407E-A947-70E740481C1C}">
                <a14:useLocalDpi xmlns:a14="http://schemas.microsoft.com/office/drawing/2010/main" val="0"/>
              </a:ext>
            </a:extLst>
          </a:blip>
          <a:srcRect l="2994" t="4276" r="767" b="5731"/>
          <a:stretch/>
        </p:blipFill>
        <p:spPr>
          <a:xfrm>
            <a:off x="0" y="-11179"/>
            <a:ext cx="9144000" cy="6213012"/>
          </a:xfrm>
          <a:prstGeom prst="rect">
            <a:avLst/>
          </a:prstGeom>
        </p:spPr>
      </p:pic>
      <p:grpSp>
        <p:nvGrpSpPr>
          <p:cNvPr id="9" name="组合 8"/>
          <p:cNvGrpSpPr/>
          <p:nvPr/>
        </p:nvGrpSpPr>
        <p:grpSpPr>
          <a:xfrm>
            <a:off x="327905" y="173824"/>
            <a:ext cx="8488190" cy="5876562"/>
            <a:chOff x="177738" y="203291"/>
            <a:chExt cx="8488190" cy="5876562"/>
          </a:xfrm>
        </p:grpSpPr>
        <p:pic>
          <p:nvPicPr>
            <p:cNvPr id="2" name="图片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7738" y="203291"/>
              <a:ext cx="4322254" cy="5876562"/>
            </a:xfrm>
            <a:prstGeom prst="rect">
              <a:avLst/>
            </a:prstGeom>
          </p:spPr>
        </p:pic>
        <p:pic>
          <p:nvPicPr>
            <p:cNvPr id="5" name="图片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55976" y="203291"/>
              <a:ext cx="4309952" cy="5876562"/>
            </a:xfrm>
            <a:prstGeom prst="rect">
              <a:avLst/>
            </a:prstGeom>
          </p:spPr>
        </p:pic>
      </p:grpSp>
      <p:sp>
        <p:nvSpPr>
          <p:cNvPr id="6" name="椭圆 5"/>
          <p:cNvSpPr/>
          <p:nvPr/>
        </p:nvSpPr>
        <p:spPr>
          <a:xfrm>
            <a:off x="1331640" y="705785"/>
            <a:ext cx="1080120" cy="316104"/>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圆角矩形 6"/>
          <p:cNvSpPr/>
          <p:nvPr/>
        </p:nvSpPr>
        <p:spPr>
          <a:xfrm>
            <a:off x="755576" y="2780928"/>
            <a:ext cx="3089726" cy="2433756"/>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下箭头 7"/>
          <p:cNvSpPr/>
          <p:nvPr/>
        </p:nvSpPr>
        <p:spPr>
          <a:xfrm rot="815217">
            <a:off x="995537" y="898553"/>
            <a:ext cx="292239" cy="2077725"/>
          </a:xfrm>
          <a:prstGeom prst="downArrow">
            <a:avLst/>
          </a:prstGeom>
          <a:solidFill>
            <a:srgbClr val="FF0000"/>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TextBox 5"/>
          <p:cNvSpPr txBox="1"/>
          <p:nvPr/>
        </p:nvSpPr>
        <p:spPr>
          <a:xfrm>
            <a:off x="4686311" y="3645024"/>
            <a:ext cx="4129784" cy="1569660"/>
          </a:xfrm>
          <a:prstGeom prst="rect">
            <a:avLst/>
          </a:prstGeom>
          <a:solidFill>
            <a:schemeClr val="accent6"/>
          </a:solidFill>
        </p:spPr>
        <p:txBody>
          <a:bodyPr wrap="square" rtlCol="0">
            <a:spAutoFit/>
          </a:bodyPr>
          <a:lstStyle/>
          <a:p>
            <a:r>
              <a:rPr lang="en-US" altLang="zh-CN" sz="3200" b="1" dirty="0">
                <a:latin typeface="Times New Roman" pitchFamily="18" charset="0"/>
                <a:cs typeface="Times New Roman" pitchFamily="18" charset="0"/>
              </a:rPr>
              <a:t>What is something you can guess about a supernova</a:t>
            </a:r>
            <a:r>
              <a:rPr lang="en-US" altLang="zh-CN" sz="3200" b="1" dirty="0" smtClean="0">
                <a:latin typeface="Times New Roman" pitchFamily="18" charset="0"/>
                <a:ea typeface="黑体" pitchFamily="49" charset="-122"/>
                <a:cs typeface="Times New Roman" pitchFamily="18" charset="0"/>
              </a:rPr>
              <a:t>?</a:t>
            </a:r>
            <a:endParaRPr lang="zh-CN" altLang="en-US" sz="3200" b="1" dirty="0">
              <a:latin typeface="Times New Roman" pitchFamily="18" charset="0"/>
              <a:ea typeface="黑体" pitchFamily="49" charset="-122"/>
              <a:cs typeface="Times New Roman" pitchFamily="18" charset="0"/>
            </a:endParaRPr>
          </a:p>
        </p:txBody>
      </p:sp>
      <p:cxnSp>
        <p:nvCxnSpPr>
          <p:cNvPr id="11" name="直接连接符 10"/>
          <p:cNvCxnSpPr/>
          <p:nvPr/>
        </p:nvCxnSpPr>
        <p:spPr>
          <a:xfrm>
            <a:off x="1331640" y="2420888"/>
            <a:ext cx="108012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TextBox 5"/>
          <p:cNvSpPr txBox="1"/>
          <p:nvPr/>
        </p:nvSpPr>
        <p:spPr>
          <a:xfrm>
            <a:off x="4974344" y="1746895"/>
            <a:ext cx="3841751" cy="1569660"/>
          </a:xfrm>
          <a:prstGeom prst="rect">
            <a:avLst/>
          </a:prstGeom>
          <a:solidFill>
            <a:schemeClr val="accent6"/>
          </a:solidFill>
        </p:spPr>
        <p:txBody>
          <a:bodyPr wrap="square" rtlCol="0">
            <a:spAutoFit/>
          </a:bodyPr>
          <a:lstStyle/>
          <a:p>
            <a:r>
              <a:rPr lang="en-US" altLang="zh-CN" sz="3200" b="1" dirty="0">
                <a:latin typeface="Times New Roman" pitchFamily="18" charset="0"/>
                <a:cs typeface="Times New Roman" pitchFamily="18" charset="0"/>
              </a:rPr>
              <a:t>How do you know the explosion is the end of the star</a:t>
            </a:r>
            <a:r>
              <a:rPr lang="en-US" altLang="zh-CN" sz="3200" b="1" dirty="0" smtClean="0">
                <a:latin typeface="Times New Roman" pitchFamily="18" charset="0"/>
                <a:ea typeface="黑体" pitchFamily="49" charset="-122"/>
                <a:cs typeface="Times New Roman" pitchFamily="18" charset="0"/>
              </a:rPr>
              <a:t>?</a:t>
            </a:r>
            <a:endParaRPr lang="zh-CN" altLang="en-US" sz="3200" b="1" dirty="0">
              <a:latin typeface="Times New Roman" pitchFamily="18" charset="0"/>
              <a:ea typeface="黑体" pitchFamily="49" charset="-122"/>
              <a:cs typeface="Times New Roman" pitchFamily="18" charset="0"/>
            </a:endParaRPr>
          </a:p>
        </p:txBody>
      </p:sp>
    </p:spTree>
    <p:extLst>
      <p:ext uri="{BB962C8B-B14F-4D97-AF65-F5344CB8AC3E}">
        <p14:creationId xmlns:p14="http://schemas.microsoft.com/office/powerpoint/2010/main" val="3387957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up)">
                                      <p:cBhvr>
                                        <p:cTn id="12" dur="500"/>
                                        <p:tgtEl>
                                          <p:spTgt spid="8"/>
                                        </p:tgtEl>
                                      </p:cBhvr>
                                    </p:animEffect>
                                  </p:childTnLst>
                                </p:cTn>
                              </p:par>
                            </p:childTnLst>
                          </p:cTn>
                        </p:par>
                        <p:par>
                          <p:cTn id="13" fill="hold">
                            <p:stCondLst>
                              <p:cond delay="500"/>
                            </p:stCondLst>
                            <p:childTnLst>
                              <p:par>
                                <p:cTn id="14" presetID="16" presetClass="entr" presetSubtype="21"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inVertical)">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fill="hold"/>
                                        <p:tgtEl>
                                          <p:spTgt spid="11"/>
                                        </p:tgtEl>
                                        <p:attrNameLst>
                                          <p:attrName>ppt_x</p:attrName>
                                        </p:attrNameLst>
                                      </p:cBhvr>
                                      <p:tavLst>
                                        <p:tav tm="0">
                                          <p:val>
                                            <p:strVal val="#ppt_x"/>
                                          </p:val>
                                        </p:tav>
                                        <p:tav tm="100000">
                                          <p:val>
                                            <p:strVal val="#ppt_x"/>
                                          </p:val>
                                        </p:tav>
                                      </p:tavLst>
                                    </p:anim>
                                    <p:anim calcmode="lin" valueType="num">
                                      <p:cBhvr additive="base">
                                        <p:cTn id="2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ppt_x"/>
                                          </p:val>
                                        </p:tav>
                                        <p:tav tm="100000">
                                          <p:val>
                                            <p:strVal val="#ppt_x"/>
                                          </p:val>
                                        </p:tav>
                                      </p:tavLst>
                                    </p:anim>
                                    <p:anim calcmode="lin" valueType="num">
                                      <p:cBhvr additive="base">
                                        <p:cTn id="2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anim calcmode="lin" valueType="num">
                                      <p:cBhvr additive="base">
                                        <p:cTn id="33" dur="500" fill="hold"/>
                                        <p:tgtEl>
                                          <p:spTgt spid="14"/>
                                        </p:tgtEl>
                                        <p:attrNameLst>
                                          <p:attrName>ppt_x</p:attrName>
                                        </p:attrNameLst>
                                      </p:cBhvr>
                                      <p:tavLst>
                                        <p:tav tm="0">
                                          <p:val>
                                            <p:strVal val="#ppt_x"/>
                                          </p:val>
                                        </p:tav>
                                        <p:tav tm="100000">
                                          <p:val>
                                            <p:strVal val="#ppt_x"/>
                                          </p:val>
                                        </p:tav>
                                      </p:tavLst>
                                    </p:anim>
                                    <p:anim calcmode="lin" valueType="num">
                                      <p:cBhvr additive="base">
                                        <p:cTn id="3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10" grpId="0" animBg="1"/>
      <p:bldP spid="14" grpId="0" animBg="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1373</TotalTime>
  <Words>856</Words>
  <Application>Microsoft Office PowerPoint</Application>
  <PresentationFormat>全屏显示(4:3)</PresentationFormat>
  <Paragraphs>95</Paragraphs>
  <Slides>25</Slides>
  <Notes>15</Notes>
  <HiddenSlides>0</HiddenSlides>
  <MMClips>0</MMClips>
  <ScaleCrop>false</ScaleCrop>
  <HeadingPairs>
    <vt:vector size="4" baseType="variant">
      <vt:variant>
        <vt:lpstr>主题</vt:lpstr>
      </vt:variant>
      <vt:variant>
        <vt:i4>1</vt:i4>
      </vt:variant>
      <vt:variant>
        <vt:lpstr>幻灯片标题</vt:lpstr>
      </vt:variant>
      <vt:variant>
        <vt:i4>25</vt:i4>
      </vt:variant>
    </vt:vector>
  </HeadingPairs>
  <TitlesOfParts>
    <vt:vector size="26" baseType="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Home for Ted Ted 的家</dc:title>
  <dc:creator>Administrator</dc:creator>
  <cp:lastModifiedBy>fltrp</cp:lastModifiedBy>
  <cp:revision>564</cp:revision>
  <dcterms:created xsi:type="dcterms:W3CDTF">2016-11-14T01:17:00Z</dcterms:created>
  <dcterms:modified xsi:type="dcterms:W3CDTF">2019-01-24T01:13:38Z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2052-10.1.0.7223</vt:lpwstr>
  </property>
</Properties>
</file>