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23.jpg" ContentType="image/png"/>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5" r:id="rId4"/>
    <p:sldId id="258" r:id="rId5"/>
    <p:sldId id="267" r:id="rId6"/>
    <p:sldId id="266" r:id="rId7"/>
    <p:sldId id="268" r:id="rId8"/>
    <p:sldId id="259" r:id="rId9"/>
    <p:sldId id="260" r:id="rId10"/>
    <p:sldId id="261" r:id="rId11"/>
    <p:sldId id="264" r:id="rId1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0074" autoAdjust="0"/>
  </p:normalViewPr>
  <p:slideViewPr>
    <p:cSldViewPr>
      <p:cViewPr>
        <p:scale>
          <a:sx n="100" d="100"/>
          <a:sy n="100" d="100"/>
        </p:scale>
        <p:origin x="-979" y="2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83D725-609C-4E11-BED5-33BA18502165}" type="datetimeFigureOut">
              <a:rPr lang="zh-CN" altLang="en-US" smtClean="0"/>
              <a:t>2019/1/24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30D8EB-D124-4B16-8DAC-8EEF027E59EE}" type="slidenum">
              <a:rPr lang="zh-CN" altLang="en-US" smtClean="0"/>
              <a:t>‹#›</a:t>
            </a:fld>
            <a:endParaRPr lang="zh-CN" altLang="en-US"/>
          </a:p>
        </p:txBody>
      </p:sp>
    </p:spTree>
    <p:extLst>
      <p:ext uri="{BB962C8B-B14F-4D97-AF65-F5344CB8AC3E}">
        <p14:creationId xmlns:p14="http://schemas.microsoft.com/office/powerpoint/2010/main" val="984867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学生阅读书图书封面并回答老师提出的问题。</a:t>
            </a:r>
          </a:p>
          <a:p>
            <a:r>
              <a:rPr lang="zh-CN" altLang="en-US" dirty="0" smtClean="0"/>
              <a:t>提问建议：</a:t>
            </a:r>
          </a:p>
          <a:p>
            <a:r>
              <a:rPr lang="en-US" altLang="zh-CN" dirty="0" smtClean="0"/>
              <a:t>1. What can you see on the cover?</a:t>
            </a:r>
          </a:p>
          <a:p>
            <a:r>
              <a:rPr lang="en-US" altLang="zh-CN" dirty="0" smtClean="0"/>
              <a:t>2. What is the girl doing? </a:t>
            </a:r>
          </a:p>
          <a:p>
            <a:r>
              <a:rPr lang="en-US" altLang="zh-CN" dirty="0" smtClean="0"/>
              <a:t>3. Why is she playing swing in her bedroom?</a:t>
            </a:r>
          </a:p>
          <a:p>
            <a:endParaRPr lang="zh-CN" altLang="en-US" dirty="0"/>
          </a:p>
        </p:txBody>
      </p:sp>
      <p:sp>
        <p:nvSpPr>
          <p:cNvPr id="4" name="灯片编号占位符 3"/>
          <p:cNvSpPr>
            <a:spLocks noGrp="1"/>
          </p:cNvSpPr>
          <p:nvPr>
            <p:ph type="sldNum" sz="quarter" idx="10"/>
          </p:nvPr>
        </p:nvSpPr>
        <p:spPr/>
        <p:txBody>
          <a:bodyPr/>
          <a:lstStyle/>
          <a:p>
            <a:fld id="{4130D8EB-D124-4B16-8DAC-8EEF027E59EE}" type="slidenum">
              <a:rPr lang="zh-CN" altLang="en-US" smtClean="0"/>
              <a:t>2</a:t>
            </a:fld>
            <a:endParaRPr lang="zh-CN" altLang="en-US"/>
          </a:p>
        </p:txBody>
      </p:sp>
    </p:spTree>
    <p:extLst>
      <p:ext uri="{BB962C8B-B14F-4D97-AF65-F5344CB8AC3E}">
        <p14:creationId xmlns:p14="http://schemas.microsoft.com/office/powerpoint/2010/main" val="3979582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学生自主阅读全书，完成表格。并在小组内交流所填表格。</a:t>
            </a:r>
            <a:endParaRPr lang="zh-CN" altLang="en-US" dirty="0"/>
          </a:p>
        </p:txBody>
      </p:sp>
      <p:sp>
        <p:nvSpPr>
          <p:cNvPr id="4" name="灯片编号占位符 3"/>
          <p:cNvSpPr>
            <a:spLocks noGrp="1"/>
          </p:cNvSpPr>
          <p:nvPr>
            <p:ph type="sldNum" sz="quarter" idx="10"/>
          </p:nvPr>
        </p:nvSpPr>
        <p:spPr/>
        <p:txBody>
          <a:bodyPr/>
          <a:lstStyle/>
          <a:p>
            <a:fld id="{4130D8EB-D124-4B16-8DAC-8EEF027E59EE}" type="slidenum">
              <a:rPr lang="zh-CN" altLang="en-US" smtClean="0"/>
              <a:t>4</a:t>
            </a:fld>
            <a:endParaRPr lang="zh-CN" altLang="en-US"/>
          </a:p>
        </p:txBody>
      </p:sp>
    </p:spTree>
    <p:extLst>
      <p:ext uri="{BB962C8B-B14F-4D97-AF65-F5344CB8AC3E}">
        <p14:creationId xmlns:p14="http://schemas.microsoft.com/office/powerpoint/2010/main" val="2729151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引导学生推断和分析女孩心情有所变化的主要原因。</a:t>
            </a:r>
            <a:endParaRPr lang="zh-CN" altLang="en-US" dirty="0"/>
          </a:p>
        </p:txBody>
      </p:sp>
      <p:sp>
        <p:nvSpPr>
          <p:cNvPr id="4" name="灯片编号占位符 3"/>
          <p:cNvSpPr>
            <a:spLocks noGrp="1"/>
          </p:cNvSpPr>
          <p:nvPr>
            <p:ph type="sldNum" sz="quarter" idx="10"/>
          </p:nvPr>
        </p:nvSpPr>
        <p:spPr/>
        <p:txBody>
          <a:bodyPr/>
          <a:lstStyle/>
          <a:p>
            <a:fld id="{4130D8EB-D124-4B16-8DAC-8EEF027E59EE}" type="slidenum">
              <a:rPr lang="zh-CN" altLang="en-US" smtClean="0"/>
              <a:t>6</a:t>
            </a:fld>
            <a:endParaRPr lang="zh-CN" altLang="en-US"/>
          </a:p>
        </p:txBody>
      </p:sp>
    </p:spTree>
    <p:extLst>
      <p:ext uri="{BB962C8B-B14F-4D97-AF65-F5344CB8AC3E}">
        <p14:creationId xmlns:p14="http://schemas.microsoft.com/office/powerpoint/2010/main" val="846391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学生利用自己填的表格口头讲述故事。 </a:t>
            </a:r>
            <a:endParaRPr lang="zh-CN" altLang="en-US" dirty="0"/>
          </a:p>
        </p:txBody>
      </p:sp>
      <p:sp>
        <p:nvSpPr>
          <p:cNvPr id="4" name="灯片编号占位符 3"/>
          <p:cNvSpPr>
            <a:spLocks noGrp="1"/>
          </p:cNvSpPr>
          <p:nvPr>
            <p:ph type="sldNum" sz="quarter" idx="10"/>
          </p:nvPr>
        </p:nvSpPr>
        <p:spPr/>
        <p:txBody>
          <a:bodyPr/>
          <a:lstStyle/>
          <a:p>
            <a:fld id="{4130D8EB-D124-4B16-8DAC-8EEF027E59EE}" type="slidenum">
              <a:rPr lang="zh-CN" altLang="en-US" smtClean="0"/>
              <a:t>8</a:t>
            </a:fld>
            <a:endParaRPr lang="zh-CN" altLang="en-US"/>
          </a:p>
        </p:txBody>
      </p:sp>
    </p:spTree>
    <p:extLst>
      <p:ext uri="{BB962C8B-B14F-4D97-AF65-F5344CB8AC3E}">
        <p14:creationId xmlns:p14="http://schemas.microsoft.com/office/powerpoint/2010/main" val="2302491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学生根据教师创设的情境和任务选择自己在阅读圈活动中的角色和任务。</a:t>
            </a:r>
            <a:endParaRPr lang="en-US" altLang="zh-CN" dirty="0" smtClean="0"/>
          </a:p>
          <a:p>
            <a:r>
              <a:rPr lang="zh-CN" altLang="en-US" dirty="0" smtClean="0"/>
              <a:t>学生四人一组为单位，每个人承担阅读圈活动中的一个角色，在小组内进行交流；之后，所有同样角色的学生聚在一起，形成专家组进行讨论；最后进行阅读圈的小组展示。</a:t>
            </a:r>
          </a:p>
          <a:p>
            <a:endParaRPr lang="zh-CN" altLang="en-US" dirty="0"/>
          </a:p>
        </p:txBody>
      </p:sp>
      <p:sp>
        <p:nvSpPr>
          <p:cNvPr id="4" name="灯片编号占位符 3"/>
          <p:cNvSpPr>
            <a:spLocks noGrp="1"/>
          </p:cNvSpPr>
          <p:nvPr>
            <p:ph type="sldNum" sz="quarter" idx="10"/>
          </p:nvPr>
        </p:nvSpPr>
        <p:spPr/>
        <p:txBody>
          <a:bodyPr/>
          <a:lstStyle/>
          <a:p>
            <a:fld id="{4130D8EB-D124-4B16-8DAC-8EEF027E59EE}" type="slidenum">
              <a:rPr lang="zh-CN" altLang="en-US" smtClean="0"/>
              <a:t>9</a:t>
            </a:fld>
            <a:endParaRPr lang="zh-CN" altLang="en-US"/>
          </a:p>
        </p:txBody>
      </p:sp>
    </p:spTree>
    <p:extLst>
      <p:ext uri="{BB962C8B-B14F-4D97-AF65-F5344CB8AC3E}">
        <p14:creationId xmlns:p14="http://schemas.microsoft.com/office/powerpoint/2010/main" val="3311325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学生在教师的引导下总结在学校生活中如果发现自己闯祸之后该如何向父母解释。</a:t>
            </a:r>
            <a:endParaRPr lang="zh-CN" altLang="en-US" dirty="0"/>
          </a:p>
        </p:txBody>
      </p:sp>
      <p:sp>
        <p:nvSpPr>
          <p:cNvPr id="4" name="灯片编号占位符 3"/>
          <p:cNvSpPr>
            <a:spLocks noGrp="1"/>
          </p:cNvSpPr>
          <p:nvPr>
            <p:ph type="sldNum" sz="quarter" idx="10"/>
          </p:nvPr>
        </p:nvSpPr>
        <p:spPr/>
        <p:txBody>
          <a:bodyPr/>
          <a:lstStyle/>
          <a:p>
            <a:fld id="{4130D8EB-D124-4B16-8DAC-8EEF027E59EE}" type="slidenum">
              <a:rPr lang="zh-CN" altLang="en-US" smtClean="0"/>
              <a:t>10</a:t>
            </a:fld>
            <a:endParaRPr lang="zh-CN" altLang="en-US"/>
          </a:p>
        </p:txBody>
      </p:sp>
    </p:spTree>
    <p:extLst>
      <p:ext uri="{BB962C8B-B14F-4D97-AF65-F5344CB8AC3E}">
        <p14:creationId xmlns:p14="http://schemas.microsoft.com/office/powerpoint/2010/main" val="2656800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2019/1/24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2019/1/24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2019/1/24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2019/1/24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2019/1/24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2019/1/24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2019/1/24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2019/1/24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2019/1/24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0688"/>
            <a:ext cx="9144000" cy="6408712"/>
          </a:xfrm>
          <a:prstGeom prst="rect">
            <a:avLst/>
          </a:prstGeom>
        </p:spPr>
      </p:pic>
      <p:sp>
        <p:nvSpPr>
          <p:cNvPr id="3" name="Rectangle 3"/>
          <p:cNvSpPr txBox="1">
            <a:spLocks noChangeArrowheads="1"/>
          </p:cNvSpPr>
          <p:nvPr/>
        </p:nvSpPr>
        <p:spPr>
          <a:xfrm>
            <a:off x="4746885" y="5503440"/>
            <a:ext cx="4312792" cy="576319"/>
          </a:xfrm>
          <a:prstGeom prst="rect">
            <a:avLst/>
          </a:prstGeom>
          <a:solidFill>
            <a:schemeClr val="accent4">
              <a:lumMod val="75000"/>
            </a:schemeClr>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zh-CN" altLang="en-US" sz="2800" b="1" dirty="0" smtClean="0">
                <a:solidFill>
                  <a:schemeClr val="bg1"/>
                </a:solidFill>
                <a:latin typeface="+mn-ea"/>
              </a:rPr>
              <a:t>选自</a:t>
            </a:r>
            <a:r>
              <a:rPr lang="en-US" altLang="zh-CN" sz="2800" b="1" dirty="0" smtClean="0">
                <a:solidFill>
                  <a:schemeClr val="bg1"/>
                </a:solidFill>
                <a:latin typeface="+mn-ea"/>
              </a:rPr>
              <a:t>《</a:t>
            </a:r>
            <a:r>
              <a:rPr lang="zh-CN" altLang="en-US" sz="2800" b="1" dirty="0" smtClean="0">
                <a:solidFill>
                  <a:schemeClr val="bg1"/>
                </a:solidFill>
                <a:latin typeface="+mn-ea"/>
              </a:rPr>
              <a:t>多维阅读第</a:t>
            </a:r>
            <a:r>
              <a:rPr lang="en-US" altLang="zh-CN" sz="2800" b="1" dirty="0" smtClean="0">
                <a:solidFill>
                  <a:schemeClr val="bg1"/>
                </a:solidFill>
                <a:latin typeface="+mn-ea"/>
              </a:rPr>
              <a:t>10</a:t>
            </a:r>
            <a:r>
              <a:rPr lang="zh-CN" altLang="en-US" sz="2800" b="1" dirty="0">
                <a:solidFill>
                  <a:schemeClr val="bg1"/>
                </a:solidFill>
                <a:latin typeface="+mn-ea"/>
              </a:rPr>
              <a:t>级</a:t>
            </a:r>
            <a:r>
              <a:rPr lang="en-US" altLang="zh-CN" sz="2800" b="1" dirty="0" smtClean="0">
                <a:solidFill>
                  <a:schemeClr val="bg1"/>
                </a:solidFill>
                <a:latin typeface="+mn-ea"/>
              </a:rPr>
              <a:t>》</a:t>
            </a:r>
            <a:endParaRPr lang="zh-CN" altLang="zh-CN" sz="2800" b="1" dirty="0" smtClean="0">
              <a:solidFill>
                <a:schemeClr val="bg1"/>
              </a:solidFill>
              <a:latin typeface="+mn-ea"/>
            </a:endParaRPr>
          </a:p>
        </p:txBody>
      </p:sp>
      <p:sp>
        <p:nvSpPr>
          <p:cNvPr id="4" name="Rectangle 3"/>
          <p:cNvSpPr txBox="1">
            <a:spLocks noChangeArrowheads="1"/>
          </p:cNvSpPr>
          <p:nvPr/>
        </p:nvSpPr>
        <p:spPr>
          <a:xfrm>
            <a:off x="749517" y="188640"/>
            <a:ext cx="7644965" cy="2444160"/>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altLang="zh-CN" sz="6600" b="1" dirty="0" smtClean="0">
                <a:solidFill>
                  <a:schemeClr val="tx1">
                    <a:lumMod val="95000"/>
                    <a:lumOff val="5000"/>
                  </a:schemeClr>
                </a:solidFill>
                <a:effectLst>
                  <a:outerShdw blurRad="38100" dist="38100" dir="2700000" algn="tl">
                    <a:srgbClr val="000000">
                      <a:alpha val="43137"/>
                    </a:srgbClr>
                  </a:outerShdw>
                </a:effectLst>
                <a:latin typeface="+mn-ea"/>
              </a:rPr>
              <a:t>The Bedroom Swing</a:t>
            </a:r>
          </a:p>
          <a:p>
            <a:pPr marL="0" indent="0" algn="ctr">
              <a:buNone/>
              <a:defRPr/>
            </a:pPr>
            <a:r>
              <a:rPr lang="zh-CN" altLang="en-US" sz="6600" b="1" dirty="0">
                <a:solidFill>
                  <a:schemeClr val="tx1">
                    <a:lumMod val="95000"/>
                    <a:lumOff val="5000"/>
                  </a:schemeClr>
                </a:solidFill>
                <a:effectLst>
                  <a:outerShdw blurRad="38100" dist="38100" dir="2700000" algn="tl">
                    <a:srgbClr val="000000">
                      <a:alpha val="43137"/>
                    </a:srgbClr>
                  </a:outerShdw>
                </a:effectLst>
                <a:latin typeface="+mn-ea"/>
              </a:rPr>
              <a:t>卧室</a:t>
            </a:r>
            <a:r>
              <a:rPr lang="zh-CN" altLang="en-US" sz="6600" b="1" dirty="0" smtClean="0">
                <a:solidFill>
                  <a:schemeClr val="tx1">
                    <a:lumMod val="95000"/>
                    <a:lumOff val="5000"/>
                  </a:schemeClr>
                </a:solidFill>
                <a:effectLst>
                  <a:outerShdw blurRad="38100" dist="38100" dir="2700000" algn="tl">
                    <a:srgbClr val="000000">
                      <a:alpha val="43137"/>
                    </a:srgbClr>
                  </a:outerShdw>
                </a:effectLst>
                <a:latin typeface="+mn-ea"/>
              </a:rPr>
              <a:t>里的秋千</a:t>
            </a:r>
            <a:endParaRPr lang="zh-CN" altLang="zh-CN" sz="6600" b="1" dirty="0" smtClean="0">
              <a:solidFill>
                <a:schemeClr val="tx1">
                  <a:lumMod val="95000"/>
                  <a:lumOff val="5000"/>
                </a:schemeClr>
              </a:solidFill>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3384192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132856"/>
            <a:ext cx="4818819" cy="3284941"/>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775326"/>
            <a:ext cx="4176464" cy="2869997"/>
          </a:xfrm>
          <a:prstGeom prst="rect">
            <a:avLst/>
          </a:prstGeom>
        </p:spPr>
      </p:pic>
      <p:sp>
        <p:nvSpPr>
          <p:cNvPr id="5" name="矩形 4"/>
          <p:cNvSpPr/>
          <p:nvPr/>
        </p:nvSpPr>
        <p:spPr>
          <a:xfrm>
            <a:off x="755576" y="1178749"/>
            <a:ext cx="7920880" cy="95410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sz="2800" b="1" dirty="0">
                <a:latin typeface="Times New Roman" pitchFamily="18" charset="0"/>
                <a:cs typeface="Times New Roman" pitchFamily="18" charset="0"/>
              </a:rPr>
              <a:t>How </a:t>
            </a:r>
            <a:r>
              <a:rPr lang="en-US" altLang="zh-CN" sz="2800" b="1" dirty="0" smtClean="0">
                <a:latin typeface="Times New Roman" pitchFamily="18" charset="0"/>
                <a:cs typeface="Times New Roman" pitchFamily="18" charset="0"/>
              </a:rPr>
              <a:t>can </a:t>
            </a:r>
            <a:r>
              <a:rPr lang="en-US" altLang="zh-CN" sz="2800" b="1" dirty="0">
                <a:latin typeface="Times New Roman" pitchFamily="18" charset="0"/>
                <a:cs typeface="Times New Roman" pitchFamily="18" charset="0"/>
              </a:rPr>
              <a:t>you explain to your </a:t>
            </a:r>
            <a:r>
              <a:rPr lang="en-US" altLang="zh-CN" sz="2800" b="1" dirty="0" smtClean="0">
                <a:latin typeface="Times New Roman" pitchFamily="18" charset="0"/>
                <a:cs typeface="Times New Roman" pitchFamily="18" charset="0"/>
              </a:rPr>
              <a:t>parents </a:t>
            </a:r>
            <a:r>
              <a:rPr lang="en-US" altLang="zh-CN" sz="2800" b="1" dirty="0">
                <a:latin typeface="Times New Roman" pitchFamily="18" charset="0"/>
                <a:cs typeface="Times New Roman" pitchFamily="18" charset="0"/>
              </a:rPr>
              <a:t>when you make </a:t>
            </a:r>
            <a:r>
              <a:rPr lang="en-US" altLang="zh-CN" sz="2800" b="1" dirty="0" smtClean="0">
                <a:latin typeface="Times New Roman" pitchFamily="18" charset="0"/>
                <a:cs typeface="Times New Roman" pitchFamily="18" charset="0"/>
              </a:rPr>
              <a:t>troubles </a:t>
            </a:r>
            <a:r>
              <a:rPr lang="en-US" altLang="zh-CN" sz="2800" b="1" dirty="0" smtClean="0">
                <a:latin typeface="Times New Roman" pitchFamily="18" charset="0"/>
                <a:cs typeface="Times New Roman" pitchFamily="18" charset="0"/>
              </a:rPr>
              <a:t>at </a:t>
            </a:r>
            <a:r>
              <a:rPr lang="en-US" altLang="zh-CN" sz="2800" b="1" dirty="0" smtClean="0">
                <a:latin typeface="Times New Roman" pitchFamily="18" charset="0"/>
                <a:cs typeface="Times New Roman" pitchFamily="18" charset="0"/>
              </a:rPr>
              <a:t>school?</a:t>
            </a:r>
            <a:endParaRPr lang="zh-CN" altLang="en-US" sz="2800" b="1" dirty="0">
              <a:latin typeface="Times New Roman" pitchFamily="18" charset="0"/>
              <a:cs typeface="Times New Roman" pitchFamily="18" charset="0"/>
            </a:endParaRPr>
          </a:p>
        </p:txBody>
      </p:sp>
      <p:sp>
        <p:nvSpPr>
          <p:cNvPr id="6" name="TextBox 5"/>
          <p:cNvSpPr txBox="1"/>
          <p:nvPr/>
        </p:nvSpPr>
        <p:spPr>
          <a:xfrm>
            <a:off x="0" y="0"/>
            <a:ext cx="1763688"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altLang="zh-CN" sz="3600" b="1" dirty="0" smtClean="0">
                <a:latin typeface="Times New Roman" pitchFamily="18" charset="0"/>
                <a:cs typeface="Times New Roman" pitchFamily="18" charset="0"/>
              </a:rPr>
              <a:t>Discuss</a:t>
            </a:r>
            <a:endParaRPr lang="zh-CN" alt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2012175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p2.so.qhimgs1.com/bdr/_240_/t017eb1751b8b6077f2.jpg"/>
          <p:cNvPicPr>
            <a:picLocks noChangeAspect="1" noChangeArrowheads="1"/>
          </p:cNvPicPr>
          <p:nvPr/>
        </p:nvPicPr>
        <p:blipFill rotWithShape="1">
          <a:blip r:embed="rId2">
            <a:extLst>
              <a:ext uri="{28A0092B-C50C-407E-A947-70E740481C1C}">
                <a14:useLocalDpi xmlns:a14="http://schemas.microsoft.com/office/drawing/2010/main" val="0"/>
              </a:ext>
            </a:extLst>
          </a:blip>
          <a:srcRect b="7519"/>
          <a:stretch/>
        </p:blipFill>
        <p:spPr bwMode="auto">
          <a:xfrm>
            <a:off x="6300192" y="41107"/>
            <a:ext cx="2848718" cy="230777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467544" y="2636912"/>
            <a:ext cx="8202218" cy="206210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sz="3200" b="1" dirty="0" smtClean="0">
                <a:latin typeface="Times New Roman" panose="02020603050405020304" pitchFamily="18" charset="0"/>
                <a:cs typeface="Times New Roman" panose="02020603050405020304" pitchFamily="18" charset="0"/>
              </a:rPr>
              <a:t>1. Write </a:t>
            </a:r>
            <a:r>
              <a:rPr lang="en-US" altLang="zh-CN" sz="3200" b="1" dirty="0">
                <a:latin typeface="Times New Roman" panose="02020603050405020304" pitchFamily="18" charset="0"/>
                <a:cs typeface="Times New Roman" panose="02020603050405020304" pitchFamily="18" charset="0"/>
              </a:rPr>
              <a:t>down what we should do if we </a:t>
            </a:r>
            <a:r>
              <a:rPr lang="en-US" altLang="zh-CN" sz="3200" b="1" dirty="0" smtClean="0">
                <a:latin typeface="Times New Roman" panose="02020603050405020304" pitchFamily="18" charset="0"/>
                <a:cs typeface="Times New Roman" panose="02020603050405020304" pitchFamily="18" charset="0"/>
              </a:rPr>
              <a:t>cause </a:t>
            </a:r>
            <a:r>
              <a:rPr lang="en-US" altLang="zh-CN" sz="3200" b="1" dirty="0" smtClean="0">
                <a:latin typeface="Times New Roman" panose="02020603050405020304" pitchFamily="18" charset="0"/>
                <a:cs typeface="Times New Roman" panose="02020603050405020304" pitchFamily="18" charset="0"/>
              </a:rPr>
              <a:t>troubles </a:t>
            </a:r>
            <a:r>
              <a:rPr lang="en-US" altLang="zh-CN" sz="3200" b="1">
                <a:latin typeface="Times New Roman" panose="02020603050405020304" pitchFamily="18" charset="0"/>
                <a:cs typeface="Times New Roman" panose="02020603050405020304" pitchFamily="18" charset="0"/>
              </a:rPr>
              <a:t>or </a:t>
            </a:r>
            <a:r>
              <a:rPr lang="en-US" altLang="zh-CN" sz="3200" b="1" smtClean="0">
                <a:latin typeface="Times New Roman" panose="02020603050405020304" pitchFamily="18" charset="0"/>
                <a:cs typeface="Times New Roman" panose="02020603050405020304" pitchFamily="18" charset="0"/>
              </a:rPr>
              <a:t>make </a:t>
            </a:r>
            <a:r>
              <a:rPr lang="en-US" altLang="zh-CN" sz="3200" b="1" dirty="0" smtClean="0">
                <a:latin typeface="Times New Roman" panose="02020603050405020304" pitchFamily="18" charset="0"/>
                <a:cs typeface="Times New Roman" panose="02020603050405020304" pitchFamily="18" charset="0"/>
              </a:rPr>
              <a:t>mistakes.</a:t>
            </a:r>
          </a:p>
          <a:p>
            <a:pPr marL="514350" indent="-514350">
              <a:buAutoNum type="arabicPeriod"/>
            </a:pPr>
            <a:endParaRPr lang="en-US" altLang="zh-CN" sz="3200" b="1" dirty="0">
              <a:latin typeface="Times New Roman" panose="02020603050405020304" pitchFamily="18" charset="0"/>
              <a:cs typeface="Times New Roman" panose="02020603050405020304" pitchFamily="18" charset="0"/>
            </a:endParaRPr>
          </a:p>
          <a:p>
            <a:r>
              <a:rPr lang="en-US" altLang="zh-CN" sz="3200" b="1" dirty="0" smtClean="0">
                <a:latin typeface="Times New Roman" panose="02020603050405020304" pitchFamily="18" charset="0"/>
                <a:cs typeface="Times New Roman" panose="02020603050405020304" pitchFamily="18" charset="0"/>
              </a:rPr>
              <a:t>2. Find </a:t>
            </a:r>
            <a:r>
              <a:rPr lang="en-US" altLang="zh-CN" sz="3200" b="1" dirty="0">
                <a:latin typeface="Times New Roman" panose="02020603050405020304" pitchFamily="18" charset="0"/>
                <a:cs typeface="Times New Roman" panose="02020603050405020304" pitchFamily="18" charset="0"/>
              </a:rPr>
              <a:t>some sayings about HONSETY.</a:t>
            </a:r>
          </a:p>
        </p:txBody>
      </p:sp>
      <p:sp>
        <p:nvSpPr>
          <p:cNvPr id="4" name="TextBox 3"/>
          <p:cNvSpPr txBox="1"/>
          <p:nvPr/>
        </p:nvSpPr>
        <p:spPr>
          <a:xfrm>
            <a:off x="0" y="16699"/>
            <a:ext cx="2376264"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3600" b="1" dirty="0">
                <a:latin typeface="Times New Roman" pitchFamily="18" charset="0"/>
                <a:cs typeface="Times New Roman" pitchFamily="18" charset="0"/>
              </a:rPr>
              <a:t>H</a:t>
            </a:r>
            <a:r>
              <a:rPr lang="en-US" altLang="zh-CN" sz="3600" b="1" dirty="0" smtClean="0">
                <a:latin typeface="Times New Roman" pitchFamily="18" charset="0"/>
                <a:cs typeface="Times New Roman" pitchFamily="18" charset="0"/>
              </a:rPr>
              <a:t>omework</a:t>
            </a:r>
            <a:endParaRPr lang="zh-CN" alt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2116881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2459732"/>
            <a:ext cx="6624736" cy="4398268"/>
          </a:xfrm>
          <a:prstGeom prst="rect">
            <a:avLst/>
          </a:prstGeom>
        </p:spPr>
      </p:pic>
      <p:sp>
        <p:nvSpPr>
          <p:cNvPr id="3" name="矩形 2"/>
          <p:cNvSpPr/>
          <p:nvPr/>
        </p:nvSpPr>
        <p:spPr>
          <a:xfrm>
            <a:off x="899592" y="757883"/>
            <a:ext cx="6408712" cy="138499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sz="2800" dirty="0">
                <a:latin typeface="Times New Roman" panose="02020603050405020304" pitchFamily="18" charset="0"/>
                <a:cs typeface="Times New Roman" panose="02020603050405020304" pitchFamily="18" charset="0"/>
              </a:rPr>
              <a:t>What can you see </a:t>
            </a:r>
            <a:r>
              <a:rPr lang="en-US" altLang="zh-CN" sz="2800" dirty="0" smtClean="0">
                <a:latin typeface="Times New Roman" panose="02020603050405020304" pitchFamily="18" charset="0"/>
                <a:cs typeface="Times New Roman" panose="02020603050405020304" pitchFamily="18" charset="0"/>
              </a:rPr>
              <a:t>from </a:t>
            </a:r>
            <a:r>
              <a:rPr lang="en-US" altLang="zh-CN" sz="2800" dirty="0">
                <a:latin typeface="Times New Roman" panose="02020603050405020304" pitchFamily="18" charset="0"/>
                <a:cs typeface="Times New Roman" panose="02020603050405020304" pitchFamily="18" charset="0"/>
              </a:rPr>
              <a:t>the cover</a:t>
            </a:r>
            <a:r>
              <a:rPr lang="en-US" altLang="zh-CN" sz="2800" dirty="0" smtClean="0">
                <a:latin typeface="Times New Roman" panose="02020603050405020304" pitchFamily="18" charset="0"/>
                <a:cs typeface="Times New Roman" panose="02020603050405020304" pitchFamily="18" charset="0"/>
              </a:rPr>
              <a:t>? </a:t>
            </a:r>
          </a:p>
          <a:p>
            <a:r>
              <a:rPr lang="en-US" altLang="zh-CN" sz="2800" dirty="0" smtClean="0">
                <a:latin typeface="Times New Roman" panose="02020603050405020304" pitchFamily="18" charset="0"/>
                <a:cs typeface="Times New Roman" panose="02020603050405020304" pitchFamily="18" charset="0"/>
              </a:rPr>
              <a:t>What </a:t>
            </a:r>
            <a:r>
              <a:rPr lang="en-US" altLang="zh-CN" sz="2800" dirty="0">
                <a:latin typeface="Times New Roman" panose="02020603050405020304" pitchFamily="18" charset="0"/>
                <a:cs typeface="Times New Roman" panose="02020603050405020304" pitchFamily="18" charset="0"/>
              </a:rPr>
              <a:t>is the girl doing? </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Why </a:t>
            </a:r>
            <a:r>
              <a:rPr lang="en-US" altLang="zh-CN" sz="2800" dirty="0">
                <a:latin typeface="Times New Roman" panose="02020603050405020304" pitchFamily="18" charset="0"/>
                <a:cs typeface="Times New Roman" panose="02020603050405020304" pitchFamily="18" charset="0"/>
              </a:rPr>
              <a:t>is she playing swing in her bedroom</a:t>
            </a:r>
            <a:r>
              <a:rPr lang="en-US" altLang="zh-CN" sz="2800" dirty="0" smtClean="0">
                <a:latin typeface="Times New Roman" panose="02020603050405020304" pitchFamily="18" charset="0"/>
                <a:cs typeface="Times New Roman" panose="02020603050405020304" pitchFamily="18" charset="0"/>
              </a:rPr>
              <a:t>? </a:t>
            </a:r>
            <a:endParaRPr lang="en-US" altLang="zh-CN" sz="2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 y="0"/>
            <a:ext cx="3059832"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altLang="zh-CN" sz="3600" dirty="0" smtClean="0">
                <a:latin typeface="Times New Roman" pitchFamily="18" charset="0"/>
                <a:cs typeface="Times New Roman" pitchFamily="18" charset="0"/>
              </a:rPr>
              <a:t>Read the Cover </a:t>
            </a:r>
            <a:endParaRPr lang="zh-CN" alt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982930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805"/>
            <a:ext cx="3563888"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altLang="zh-CN" sz="3600" dirty="0" smtClean="0">
                <a:latin typeface="Times New Roman" pitchFamily="18" charset="0"/>
                <a:cs typeface="Times New Roman" pitchFamily="18" charset="0"/>
              </a:rPr>
              <a:t>Read and Answer</a:t>
            </a:r>
            <a:endParaRPr lang="zh-CN" altLang="en-US" sz="3600" dirty="0">
              <a:latin typeface="Times New Roman" pitchFamily="18" charset="0"/>
              <a:cs typeface="Times New Roman" pitchFamily="18" charset="0"/>
            </a:endParaRPr>
          </a:p>
        </p:txBody>
      </p:sp>
      <p:sp>
        <p:nvSpPr>
          <p:cNvPr id="6" name="矩形 5"/>
          <p:cNvSpPr/>
          <p:nvPr/>
        </p:nvSpPr>
        <p:spPr>
          <a:xfrm>
            <a:off x="683568" y="908720"/>
            <a:ext cx="6912768" cy="95410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sz="2800" dirty="0" smtClean="0">
                <a:latin typeface="Times New Roman" pitchFamily="18" charset="0"/>
                <a:cs typeface="Times New Roman" pitchFamily="18" charset="0"/>
              </a:rPr>
              <a:t>What did </a:t>
            </a:r>
            <a:r>
              <a:rPr lang="en-US" altLang="zh-CN" sz="2800" dirty="0">
                <a:latin typeface="Times New Roman" pitchFamily="18" charset="0"/>
                <a:cs typeface="Times New Roman" pitchFamily="18" charset="0"/>
              </a:rPr>
              <a:t>the girl think of cleaning the house</a:t>
            </a:r>
            <a:r>
              <a:rPr lang="en-US" altLang="zh-CN" sz="2800" dirty="0" smtClean="0">
                <a:latin typeface="Times New Roman" pitchFamily="18" charset="0"/>
                <a:cs typeface="Times New Roman" pitchFamily="18" charset="0"/>
              </a:rPr>
              <a:t>?</a:t>
            </a:r>
            <a:endParaRPr lang="zh-CN" altLang="zh-CN" sz="2800" dirty="0">
              <a:latin typeface="Times New Roman" pitchFamily="18" charset="0"/>
              <a:cs typeface="Times New Roman" pitchFamily="18" charset="0"/>
            </a:endParaRPr>
          </a:p>
          <a:p>
            <a:r>
              <a:rPr lang="en-US" altLang="zh-CN" sz="2800" dirty="0">
                <a:latin typeface="Times New Roman" pitchFamily="18" charset="0"/>
                <a:cs typeface="Times New Roman" pitchFamily="18" charset="0"/>
              </a:rPr>
              <a:t>Can you guess what the girl </a:t>
            </a:r>
            <a:r>
              <a:rPr lang="en-US" altLang="zh-CN" sz="2800" dirty="0" smtClean="0">
                <a:latin typeface="Times New Roman" pitchFamily="18" charset="0"/>
                <a:cs typeface="Times New Roman" pitchFamily="18" charset="0"/>
              </a:rPr>
              <a:t>would </a:t>
            </a:r>
            <a:r>
              <a:rPr lang="en-US" altLang="zh-CN" sz="2800" dirty="0">
                <a:latin typeface="Times New Roman" pitchFamily="18" charset="0"/>
                <a:cs typeface="Times New Roman" pitchFamily="18" charset="0"/>
              </a:rPr>
              <a:t>do later</a:t>
            </a:r>
            <a:r>
              <a:rPr lang="en-US" altLang="zh-CN" sz="2800" dirty="0" smtClean="0">
                <a:latin typeface="Times New Roman" pitchFamily="18" charset="0"/>
                <a:cs typeface="Times New Roman" pitchFamily="18" charset="0"/>
              </a:rPr>
              <a:t>?</a:t>
            </a:r>
            <a:endParaRPr lang="zh-CN" altLang="zh-CN" sz="2800" dirty="0">
              <a:latin typeface="Times New Roman" pitchFamily="18" charset="0"/>
              <a:cs typeface="Times New Roman" pitchFamily="18" charset="0"/>
            </a:endParaRPr>
          </a:p>
        </p:txBody>
      </p:sp>
      <p:grpSp>
        <p:nvGrpSpPr>
          <p:cNvPr id="8" name="组合 7"/>
          <p:cNvGrpSpPr/>
          <p:nvPr/>
        </p:nvGrpSpPr>
        <p:grpSpPr>
          <a:xfrm>
            <a:off x="709092" y="2132856"/>
            <a:ext cx="7197728" cy="4725144"/>
            <a:chOff x="1003005" y="1988840"/>
            <a:chExt cx="6833960" cy="4725144"/>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005" y="1988840"/>
              <a:ext cx="3461311" cy="4725144"/>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9962" y="1988840"/>
              <a:ext cx="3467003" cy="4725144"/>
            </a:xfrm>
            <a:prstGeom prst="rect">
              <a:avLst/>
            </a:prstGeom>
          </p:spPr>
        </p:pic>
      </p:grpSp>
    </p:spTree>
    <p:extLst>
      <p:ext uri="{BB962C8B-B14F-4D97-AF65-F5344CB8AC3E}">
        <p14:creationId xmlns:p14="http://schemas.microsoft.com/office/powerpoint/2010/main" val="3058530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5079" y="903152"/>
            <a:ext cx="5437858" cy="5730548"/>
          </a:xfrm>
          <a:prstGeom prst="rect">
            <a:avLst/>
          </a:prstGeom>
        </p:spPr>
      </p:pic>
      <p:sp>
        <p:nvSpPr>
          <p:cNvPr id="3" name="TextBox 2"/>
          <p:cNvSpPr txBox="1"/>
          <p:nvPr/>
        </p:nvSpPr>
        <p:spPr>
          <a:xfrm>
            <a:off x="-1" y="0"/>
            <a:ext cx="7362937"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altLang="zh-CN" sz="3600" dirty="0" smtClean="0">
                <a:latin typeface="Times New Roman" pitchFamily="18" charset="0"/>
                <a:cs typeface="Times New Roman" pitchFamily="18" charset="0"/>
              </a:rPr>
              <a:t>Read and Finish the House Graphic.</a:t>
            </a:r>
            <a:endParaRPr lang="zh-CN"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2095393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16631"/>
            <a:ext cx="4572000" cy="3165095"/>
            <a:chOff x="827584" y="1978163"/>
            <a:chExt cx="5399333" cy="3723063"/>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978163"/>
              <a:ext cx="2735036" cy="3723062"/>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1978163"/>
              <a:ext cx="2735037" cy="3723063"/>
            </a:xfrm>
            <a:prstGeom prst="rect">
              <a:avLst/>
            </a:prstGeom>
          </p:spPr>
        </p:pic>
      </p:grpSp>
      <p:grpSp>
        <p:nvGrpSpPr>
          <p:cNvPr id="7" name="组合 6"/>
          <p:cNvGrpSpPr/>
          <p:nvPr/>
        </p:nvGrpSpPr>
        <p:grpSpPr>
          <a:xfrm>
            <a:off x="4572000" y="116632"/>
            <a:ext cx="4572000" cy="3168352"/>
            <a:chOff x="2699792" y="2488761"/>
            <a:chExt cx="5802190" cy="4022227"/>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9792" y="2492896"/>
              <a:ext cx="2946924" cy="4018092"/>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6646" y="2488761"/>
              <a:ext cx="2955336" cy="4018092"/>
            </a:xfrm>
            <a:prstGeom prst="rect">
              <a:avLst/>
            </a:prstGeom>
          </p:spPr>
        </p:pic>
      </p:grpSp>
      <p:grpSp>
        <p:nvGrpSpPr>
          <p:cNvPr id="10" name="组合 9"/>
          <p:cNvGrpSpPr/>
          <p:nvPr/>
        </p:nvGrpSpPr>
        <p:grpSpPr>
          <a:xfrm>
            <a:off x="0" y="3356992"/>
            <a:ext cx="4427983" cy="3369611"/>
            <a:chOff x="251520" y="2996952"/>
            <a:chExt cx="5400513" cy="3717032"/>
          </a:xfrm>
        </p:grpSpPr>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2996952"/>
              <a:ext cx="2726123" cy="3717032"/>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1427" y="2996952"/>
              <a:ext cx="2730606" cy="3717032"/>
            </a:xfrm>
            <a:prstGeom prst="rect">
              <a:avLst/>
            </a:prstGeom>
          </p:spPr>
        </p:pic>
      </p:grpSp>
      <p:grpSp>
        <p:nvGrpSpPr>
          <p:cNvPr id="13" name="组合 12"/>
          <p:cNvGrpSpPr/>
          <p:nvPr/>
        </p:nvGrpSpPr>
        <p:grpSpPr>
          <a:xfrm>
            <a:off x="4427983" y="3284984"/>
            <a:ext cx="4608511" cy="3441619"/>
            <a:chOff x="3707904" y="3036746"/>
            <a:chExt cx="5129320" cy="3553102"/>
          </a:xfrm>
        </p:grpSpPr>
        <p:pic>
          <p:nvPicPr>
            <p:cNvPr id="11" name="图片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07904" y="3036746"/>
              <a:ext cx="2609041" cy="3553102"/>
            </a:xfrm>
            <a:prstGeom prst="rect">
              <a:avLst/>
            </a:prstGeom>
          </p:spPr>
        </p:pic>
        <p:pic>
          <p:nvPicPr>
            <p:cNvPr id="12" name="图片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8183" y="3036746"/>
              <a:ext cx="2609041" cy="3553102"/>
            </a:xfrm>
            <a:prstGeom prst="rect">
              <a:avLst/>
            </a:prstGeom>
          </p:spPr>
        </p:pic>
      </p:grpSp>
    </p:spTree>
    <p:extLst>
      <p:ext uri="{BB962C8B-B14F-4D97-AF65-F5344CB8AC3E}">
        <p14:creationId xmlns:p14="http://schemas.microsoft.com/office/powerpoint/2010/main" val="3930007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47" y="0"/>
            <a:ext cx="3985990"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altLang="zh-CN" sz="3600" dirty="0" smtClean="0">
                <a:latin typeface="Times New Roman" pitchFamily="18" charset="0"/>
                <a:cs typeface="Times New Roman" pitchFamily="18" charset="0"/>
              </a:rPr>
              <a:t>Discuss and Answer</a:t>
            </a:r>
            <a:endParaRPr lang="zh-CN" altLang="en-US" dirty="0">
              <a:latin typeface="Times New Roman" pitchFamily="18" charset="0"/>
              <a:cs typeface="Times New Roman" pitchFamily="18" charset="0"/>
            </a:endParaRPr>
          </a:p>
        </p:txBody>
      </p:sp>
      <p:sp>
        <p:nvSpPr>
          <p:cNvPr id="6" name="矩形 5"/>
          <p:cNvSpPr/>
          <p:nvPr/>
        </p:nvSpPr>
        <p:spPr>
          <a:xfrm>
            <a:off x="251521" y="1052736"/>
            <a:ext cx="8424936" cy="95410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sz="2800" dirty="0" smtClean="0">
                <a:latin typeface="Times New Roman" pitchFamily="18" charset="0"/>
                <a:cs typeface="Times New Roman" pitchFamily="18" charset="0"/>
              </a:rPr>
              <a:t>1. What did </a:t>
            </a:r>
            <a:r>
              <a:rPr lang="en-US" altLang="zh-CN" sz="2800" dirty="0">
                <a:latin typeface="Times New Roman" pitchFamily="18" charset="0"/>
                <a:cs typeface="Times New Roman" pitchFamily="18" charset="0"/>
              </a:rPr>
              <a:t>the girl think after she </a:t>
            </a:r>
            <a:r>
              <a:rPr lang="en-US" altLang="zh-CN" sz="2800" dirty="0" smtClean="0">
                <a:latin typeface="Times New Roman" pitchFamily="18" charset="0"/>
                <a:cs typeface="Times New Roman" pitchFamily="18" charset="0"/>
              </a:rPr>
              <a:t>fell </a:t>
            </a:r>
            <a:r>
              <a:rPr lang="en-US" altLang="zh-CN" sz="2800" dirty="0">
                <a:latin typeface="Times New Roman" pitchFamily="18" charset="0"/>
                <a:cs typeface="Times New Roman" pitchFamily="18" charset="0"/>
              </a:rPr>
              <a:t>down on the floor</a:t>
            </a:r>
            <a:r>
              <a:rPr lang="en-US" altLang="zh-CN" sz="2800" dirty="0" smtClean="0">
                <a:latin typeface="Times New Roman" pitchFamily="18" charset="0"/>
                <a:cs typeface="Times New Roman" pitchFamily="18" charset="0"/>
              </a:rPr>
              <a:t>?</a:t>
            </a:r>
            <a:r>
              <a:rPr lang="zh-CN" altLang="en-US" sz="2800" dirty="0" smtClean="0">
                <a:latin typeface="Times New Roman" pitchFamily="18" charset="0"/>
                <a:cs typeface="Times New Roman" pitchFamily="18" charset="0"/>
              </a:rPr>
              <a:t> </a:t>
            </a:r>
            <a:endParaRPr lang="en-US" altLang="zh-CN" sz="2800" dirty="0" smtClean="0">
              <a:latin typeface="Times New Roman" pitchFamily="18" charset="0"/>
              <a:cs typeface="Times New Roman" pitchFamily="18" charset="0"/>
            </a:endParaRPr>
          </a:p>
          <a:p>
            <a:r>
              <a:rPr lang="en-US" altLang="zh-CN" sz="2800" dirty="0" smtClean="0">
                <a:latin typeface="Times New Roman" pitchFamily="18" charset="0"/>
                <a:cs typeface="Times New Roman" pitchFamily="18" charset="0"/>
              </a:rPr>
              <a:t>2. What did she do?</a:t>
            </a:r>
            <a:endParaRPr lang="en-US" altLang="zh-CN" sz="2800" dirty="0">
              <a:latin typeface="Times New Roman" pitchFamily="18" charset="0"/>
              <a:cs typeface="Times New Roman" pitchFamily="18" charset="0"/>
            </a:endParaRPr>
          </a:p>
        </p:txBody>
      </p:sp>
      <p:grpSp>
        <p:nvGrpSpPr>
          <p:cNvPr id="8" name="组合 7"/>
          <p:cNvGrpSpPr/>
          <p:nvPr/>
        </p:nvGrpSpPr>
        <p:grpSpPr>
          <a:xfrm>
            <a:off x="9946" y="2636912"/>
            <a:ext cx="4634062" cy="3384376"/>
            <a:chOff x="1115616" y="1988840"/>
            <a:chExt cx="6726536" cy="4653136"/>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1988840"/>
              <a:ext cx="3418287" cy="4653136"/>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984" y="1988840"/>
              <a:ext cx="3414168" cy="4653136"/>
            </a:xfrm>
            <a:prstGeom prst="rect">
              <a:avLst/>
            </a:prstGeom>
          </p:spPr>
        </p:pic>
      </p:grpSp>
      <p:grpSp>
        <p:nvGrpSpPr>
          <p:cNvPr id="11" name="组合 10"/>
          <p:cNvGrpSpPr/>
          <p:nvPr/>
        </p:nvGrpSpPr>
        <p:grpSpPr>
          <a:xfrm>
            <a:off x="4644008" y="2636913"/>
            <a:ext cx="4499992" cy="3384376"/>
            <a:chOff x="2195736" y="2780928"/>
            <a:chExt cx="5697612" cy="3933056"/>
          </a:xfrm>
        </p:grpSpPr>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5736" y="2780928"/>
              <a:ext cx="2889302" cy="3933056"/>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4047" y="2780928"/>
              <a:ext cx="2889301" cy="3933056"/>
            </a:xfrm>
            <a:prstGeom prst="rect">
              <a:avLst/>
            </a:prstGeom>
          </p:spPr>
        </p:pic>
      </p:grpSp>
    </p:spTree>
    <p:extLst>
      <p:ext uri="{BB962C8B-B14F-4D97-AF65-F5344CB8AC3E}">
        <p14:creationId xmlns:p14="http://schemas.microsoft.com/office/powerpoint/2010/main" val="738434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99593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altLang="zh-CN" sz="3600" dirty="0" smtClean="0">
                <a:latin typeface="Times New Roman" pitchFamily="18" charset="0"/>
                <a:cs typeface="Times New Roman" pitchFamily="18" charset="0"/>
              </a:rPr>
              <a:t>Discuss and Answer</a:t>
            </a:r>
            <a:endParaRPr lang="zh-CN" altLang="en-US" dirty="0">
              <a:latin typeface="Times New Roman" pitchFamily="18" charset="0"/>
              <a:cs typeface="Times New Roman" pitchFamily="18" charset="0"/>
            </a:endParaRPr>
          </a:p>
        </p:txBody>
      </p:sp>
      <p:sp>
        <p:nvSpPr>
          <p:cNvPr id="3" name="矩形 2"/>
          <p:cNvSpPr/>
          <p:nvPr/>
        </p:nvSpPr>
        <p:spPr>
          <a:xfrm>
            <a:off x="467544" y="834525"/>
            <a:ext cx="7704856"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sz="2800" dirty="0" smtClean="0">
                <a:latin typeface="Times New Roman" pitchFamily="18" charset="0"/>
                <a:cs typeface="Times New Roman" pitchFamily="18" charset="0"/>
              </a:rPr>
              <a:t>Why did the </a:t>
            </a:r>
            <a:r>
              <a:rPr lang="en-US" altLang="zh-CN" sz="2800" dirty="0">
                <a:latin typeface="Times New Roman" pitchFamily="18" charset="0"/>
                <a:cs typeface="Times New Roman" pitchFamily="18" charset="0"/>
              </a:rPr>
              <a:t>girl </a:t>
            </a:r>
            <a:r>
              <a:rPr lang="en-US" altLang="zh-CN" sz="2800" dirty="0" smtClean="0">
                <a:latin typeface="Times New Roman" pitchFamily="18" charset="0"/>
                <a:cs typeface="Times New Roman" pitchFamily="18" charset="0"/>
              </a:rPr>
              <a:t>decide </a:t>
            </a:r>
            <a:r>
              <a:rPr lang="en-US" altLang="zh-CN" sz="2800" dirty="0">
                <a:latin typeface="Times New Roman" pitchFamily="18" charset="0"/>
                <a:cs typeface="Times New Roman" pitchFamily="18" charset="0"/>
              </a:rPr>
              <a:t>to tell his father the truth</a:t>
            </a:r>
            <a:r>
              <a:rPr lang="en-US" altLang="zh-CN" sz="2800" dirty="0" smtClean="0">
                <a:latin typeface="Times New Roman" pitchFamily="18" charset="0"/>
                <a:cs typeface="Times New Roman" pitchFamily="18" charset="0"/>
              </a:rPr>
              <a:t>?</a:t>
            </a:r>
            <a:endParaRPr lang="en-US" altLang="zh-CN" sz="2800" dirty="0">
              <a:latin typeface="Times New Roman" pitchFamily="18" charset="0"/>
              <a:cs typeface="Times New Roman" pitchFamily="18" charset="0"/>
            </a:endParaRPr>
          </a:p>
        </p:txBody>
      </p:sp>
      <p:grpSp>
        <p:nvGrpSpPr>
          <p:cNvPr id="4" name="组合 3"/>
          <p:cNvGrpSpPr/>
          <p:nvPr/>
        </p:nvGrpSpPr>
        <p:grpSpPr>
          <a:xfrm>
            <a:off x="469862" y="1611186"/>
            <a:ext cx="7560840" cy="5202190"/>
            <a:chOff x="899592" y="1340768"/>
            <a:chExt cx="7628724" cy="5296707"/>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340768"/>
              <a:ext cx="3879998" cy="5296707"/>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3638" y="1340768"/>
              <a:ext cx="3884678" cy="5296707"/>
            </a:xfrm>
            <a:prstGeom prst="rect">
              <a:avLst/>
            </a:prstGeom>
          </p:spPr>
        </p:pic>
      </p:grpSp>
    </p:spTree>
    <p:extLst>
      <p:ext uri="{BB962C8B-B14F-4D97-AF65-F5344CB8AC3E}">
        <p14:creationId xmlns:p14="http://schemas.microsoft.com/office/powerpoint/2010/main" val="2360679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785" y="1124744"/>
            <a:ext cx="5077329" cy="5733256"/>
          </a:xfrm>
          <a:prstGeom prst="rect">
            <a:avLst/>
          </a:prstGeom>
        </p:spPr>
      </p:pic>
      <p:sp>
        <p:nvSpPr>
          <p:cNvPr id="3" name="TextBox 2"/>
          <p:cNvSpPr txBox="1"/>
          <p:nvPr/>
        </p:nvSpPr>
        <p:spPr>
          <a:xfrm>
            <a:off x="-14485" y="0"/>
            <a:ext cx="3218334"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altLang="zh-CN" sz="3600" dirty="0" smtClean="0">
                <a:latin typeface="Times New Roman" pitchFamily="18" charset="0"/>
                <a:cs typeface="Times New Roman" pitchFamily="18" charset="0"/>
              </a:rPr>
              <a:t>Retell the Story</a:t>
            </a:r>
            <a:endParaRPr lang="zh-CN" altLang="en-US" dirty="0">
              <a:latin typeface="Times New Roman" pitchFamily="18" charset="0"/>
              <a:cs typeface="Times New Roman" pitchFamily="18" charset="0"/>
            </a:endParaRPr>
          </a:p>
        </p:txBody>
      </p:sp>
      <p:pic>
        <p:nvPicPr>
          <p:cNvPr id="5" name="Picture 4" descr="http://p1.so.qhimgs1.com/bdr/_240_/t016735e668d0246a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7115" y="0"/>
            <a:ext cx="2376885" cy="289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351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p2.so.qhimgs1.com/bdr/_240_/t01c8b7c56135499f82.jpg"/>
          <p:cNvPicPr>
            <a:picLocks noChangeAspect="1" noChangeArrowheads="1"/>
          </p:cNvPicPr>
          <p:nvPr/>
        </p:nvPicPr>
        <p:blipFill rotWithShape="1">
          <a:blip r:embed="rId3">
            <a:extLst>
              <a:ext uri="{28A0092B-C50C-407E-A947-70E740481C1C}">
                <a14:useLocalDpi xmlns:a14="http://schemas.microsoft.com/office/drawing/2010/main" val="0"/>
              </a:ext>
            </a:extLst>
          </a:blip>
          <a:srcRect b="7186"/>
          <a:stretch/>
        </p:blipFill>
        <p:spPr bwMode="auto">
          <a:xfrm>
            <a:off x="3430553" y="2257492"/>
            <a:ext cx="2286000" cy="2121724"/>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l="282" r="74315"/>
          <a:stretch/>
        </p:blipFill>
        <p:spPr>
          <a:xfrm>
            <a:off x="74336" y="335133"/>
            <a:ext cx="1331640" cy="2175172"/>
          </a:xfrm>
          <a:prstGeom prst="rect">
            <a:avLst/>
          </a:prstGeom>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l="23993" r="52015"/>
          <a:stretch/>
        </p:blipFill>
        <p:spPr>
          <a:xfrm>
            <a:off x="7624013" y="4393975"/>
            <a:ext cx="1304292" cy="2255708"/>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l="48425" r="25709"/>
          <a:stretch/>
        </p:blipFill>
        <p:spPr>
          <a:xfrm>
            <a:off x="191651" y="4448323"/>
            <a:ext cx="1372276" cy="2201360"/>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73202"/>
          <a:stretch/>
        </p:blipFill>
        <p:spPr>
          <a:xfrm>
            <a:off x="7624013" y="208020"/>
            <a:ext cx="1522164" cy="2356884"/>
          </a:xfrm>
          <a:prstGeom prst="rect">
            <a:avLst/>
          </a:prstGeom>
        </p:spPr>
      </p:pic>
      <p:sp>
        <p:nvSpPr>
          <p:cNvPr id="7" name="矩形 6"/>
          <p:cNvSpPr/>
          <p:nvPr/>
        </p:nvSpPr>
        <p:spPr>
          <a:xfrm>
            <a:off x="1377732" y="553539"/>
            <a:ext cx="2193229" cy="46166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altLang="zh-CN" sz="2400" b="1" dirty="0">
                <a:latin typeface="Times New Roman" pitchFamily="18" charset="0"/>
                <a:cs typeface="Times New Roman" pitchFamily="18" charset="0"/>
              </a:rPr>
              <a:t>Passage Person</a:t>
            </a:r>
            <a:endParaRPr lang="zh-CN" altLang="zh-CN" sz="2400" dirty="0">
              <a:latin typeface="Times New Roman" pitchFamily="18" charset="0"/>
              <a:cs typeface="Times New Roman" pitchFamily="18" charset="0"/>
            </a:endParaRPr>
          </a:p>
        </p:txBody>
      </p:sp>
      <p:sp>
        <p:nvSpPr>
          <p:cNvPr id="8" name="圆角矩形 7"/>
          <p:cNvSpPr/>
          <p:nvPr/>
        </p:nvSpPr>
        <p:spPr>
          <a:xfrm>
            <a:off x="74336" y="188640"/>
            <a:ext cx="4065616" cy="2376264"/>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1311884" y="1457548"/>
            <a:ext cx="2778325" cy="707886"/>
          </a:xfrm>
          <a:prstGeom prst="rect">
            <a:avLst/>
          </a:prstGeom>
          <a:noFill/>
        </p:spPr>
        <p:txBody>
          <a:bodyPr wrap="square" rtlCol="0">
            <a:spAutoFit/>
          </a:bodyPr>
          <a:lstStyle/>
          <a:p>
            <a:pPr marL="285750" lvl="0" indent="-285750">
              <a:buFont typeface="Arial" panose="020B0604020202020204" pitchFamily="34" charset="0"/>
              <a:buChar char="•"/>
            </a:pPr>
            <a:r>
              <a:rPr lang="en-US" altLang="zh-CN" sz="2000" b="1" dirty="0">
                <a:latin typeface="Times New Roman" pitchFamily="18" charset="0"/>
                <a:cs typeface="Times New Roman" pitchFamily="18" charset="0"/>
              </a:rPr>
              <a:t>Introduce the story</a:t>
            </a:r>
            <a:endParaRPr lang="zh-CN" altLang="zh-CN" sz="2000" dirty="0">
              <a:latin typeface="Times New Roman" pitchFamily="18" charset="0"/>
              <a:cs typeface="Times New Roman" pitchFamily="18" charset="0"/>
            </a:endParaRPr>
          </a:p>
          <a:p>
            <a:pPr marL="285750" lvl="0" indent="-285750">
              <a:buFont typeface="Arial" panose="020B0604020202020204" pitchFamily="34" charset="0"/>
              <a:buChar char="•"/>
            </a:pPr>
            <a:r>
              <a:rPr lang="en-US" altLang="zh-CN" sz="2000" b="1" dirty="0">
                <a:latin typeface="Times New Roman" pitchFamily="18" charset="0"/>
                <a:cs typeface="Times New Roman" pitchFamily="18" charset="0"/>
              </a:rPr>
              <a:t>Ask detail </a:t>
            </a:r>
            <a:r>
              <a:rPr lang="en-US" altLang="zh-CN" sz="2000" b="1" dirty="0" smtClean="0">
                <a:latin typeface="Times New Roman" pitchFamily="18" charset="0"/>
                <a:cs typeface="Times New Roman" pitchFamily="18" charset="0"/>
              </a:rPr>
              <a:t>questions</a:t>
            </a:r>
            <a:endParaRPr lang="zh-CN" altLang="zh-CN" sz="2000" dirty="0">
              <a:latin typeface="Times New Roman" pitchFamily="18" charset="0"/>
              <a:cs typeface="Times New Roman" pitchFamily="18" charset="0"/>
            </a:endParaRPr>
          </a:p>
        </p:txBody>
      </p:sp>
      <p:sp>
        <p:nvSpPr>
          <p:cNvPr id="10" name="圆角矩形 9"/>
          <p:cNvSpPr/>
          <p:nvPr/>
        </p:nvSpPr>
        <p:spPr>
          <a:xfrm>
            <a:off x="4971625" y="175512"/>
            <a:ext cx="4065616" cy="2376264"/>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076054" y="553538"/>
            <a:ext cx="2664297"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sz="2400" b="1" dirty="0">
                <a:latin typeface="Times New Roman" pitchFamily="18" charset="0"/>
                <a:cs typeface="Times New Roman" pitchFamily="18" charset="0"/>
              </a:rPr>
              <a:t>Character Captain</a:t>
            </a:r>
            <a:endParaRPr lang="zh-CN" altLang="zh-CN" sz="2400" b="1" dirty="0">
              <a:latin typeface="Times New Roman" pitchFamily="18" charset="0"/>
              <a:cs typeface="Times New Roman" pitchFamily="18" charset="0"/>
            </a:endParaRPr>
          </a:p>
        </p:txBody>
      </p:sp>
      <p:sp>
        <p:nvSpPr>
          <p:cNvPr id="13" name="TextBox 12"/>
          <p:cNvSpPr txBox="1"/>
          <p:nvPr/>
        </p:nvSpPr>
        <p:spPr>
          <a:xfrm>
            <a:off x="5175618" y="1457548"/>
            <a:ext cx="2778325" cy="707886"/>
          </a:xfrm>
          <a:prstGeom prst="rect">
            <a:avLst/>
          </a:prstGeom>
          <a:noFill/>
        </p:spPr>
        <p:txBody>
          <a:bodyPr wrap="square" rtlCol="0">
            <a:spAutoFit/>
          </a:bodyPr>
          <a:lstStyle/>
          <a:p>
            <a:pPr marL="285750" lvl="0" indent="-285750">
              <a:buFont typeface="Arial" panose="020B0604020202020204" pitchFamily="34" charset="0"/>
              <a:buChar char="•"/>
            </a:pPr>
            <a:r>
              <a:rPr lang="en-US" altLang="zh-CN" sz="2000" b="1" dirty="0" err="1" smtClean="0">
                <a:latin typeface="Times New Roman" pitchFamily="18" charset="0"/>
                <a:cs typeface="Times New Roman" pitchFamily="18" charset="0"/>
              </a:rPr>
              <a:t>Analyse</a:t>
            </a:r>
            <a:r>
              <a:rPr lang="en-US" altLang="zh-CN" sz="2000" b="1" dirty="0" smtClean="0">
                <a:latin typeface="Times New Roman" pitchFamily="18" charset="0"/>
                <a:cs typeface="Times New Roman" pitchFamily="18" charset="0"/>
              </a:rPr>
              <a:t> </a:t>
            </a:r>
            <a:r>
              <a:rPr lang="en-US" altLang="zh-CN" sz="2000" b="1" dirty="0">
                <a:latin typeface="Times New Roman" pitchFamily="18" charset="0"/>
                <a:cs typeface="Times New Roman" pitchFamily="18" charset="0"/>
              </a:rPr>
              <a:t>the girl’s personality </a:t>
            </a:r>
            <a:endParaRPr lang="zh-CN" altLang="zh-CN" sz="2000" dirty="0">
              <a:latin typeface="Times New Roman" pitchFamily="18" charset="0"/>
              <a:cs typeface="Times New Roman" pitchFamily="18" charset="0"/>
            </a:endParaRPr>
          </a:p>
        </p:txBody>
      </p:sp>
      <p:sp>
        <p:nvSpPr>
          <p:cNvPr id="14" name="圆角矩形 13"/>
          <p:cNvSpPr/>
          <p:nvPr/>
        </p:nvSpPr>
        <p:spPr>
          <a:xfrm>
            <a:off x="99156" y="4326665"/>
            <a:ext cx="4065616" cy="2376264"/>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325729" y="4682098"/>
            <a:ext cx="2778324"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sz="2400" b="1" dirty="0">
                <a:latin typeface="Times New Roman" pitchFamily="18" charset="0"/>
                <a:cs typeface="Times New Roman" pitchFamily="18" charset="0"/>
              </a:rPr>
              <a:t>Creative </a:t>
            </a:r>
            <a:r>
              <a:rPr lang="en-US" altLang="zh-CN" sz="2400" b="1" dirty="0" smtClean="0">
                <a:latin typeface="Times New Roman" pitchFamily="18" charset="0"/>
                <a:cs typeface="Times New Roman" pitchFamily="18" charset="0"/>
              </a:rPr>
              <a:t>Connector</a:t>
            </a:r>
            <a:endParaRPr lang="zh-CN" altLang="zh-CN" sz="2400" dirty="0">
              <a:latin typeface="Times New Roman" pitchFamily="18" charset="0"/>
              <a:cs typeface="Times New Roman" pitchFamily="18" charset="0"/>
            </a:endParaRPr>
          </a:p>
        </p:txBody>
      </p:sp>
      <p:sp>
        <p:nvSpPr>
          <p:cNvPr id="16" name="TextBox 15"/>
          <p:cNvSpPr txBox="1"/>
          <p:nvPr/>
        </p:nvSpPr>
        <p:spPr>
          <a:xfrm>
            <a:off x="1563927" y="5514797"/>
            <a:ext cx="2304256" cy="707886"/>
          </a:xfrm>
          <a:prstGeom prst="rect">
            <a:avLst/>
          </a:prstGeom>
          <a:noFill/>
        </p:spPr>
        <p:txBody>
          <a:bodyPr wrap="square" rtlCol="0">
            <a:spAutoFit/>
          </a:bodyPr>
          <a:lstStyle/>
          <a:p>
            <a:pPr marL="285750" lvl="0" indent="-285750">
              <a:buFont typeface="Arial" panose="020B0604020202020204" pitchFamily="34" charset="0"/>
              <a:buChar char="•"/>
            </a:pPr>
            <a:r>
              <a:rPr lang="en-US" altLang="zh-CN" sz="2000" b="1" dirty="0">
                <a:latin typeface="Times New Roman" pitchFamily="18" charset="0"/>
                <a:cs typeface="Times New Roman" pitchFamily="18" charset="0"/>
              </a:rPr>
              <a:t>Share </a:t>
            </a:r>
            <a:r>
              <a:rPr lang="en-US" altLang="zh-CN" sz="2000" b="1" dirty="0" smtClean="0">
                <a:latin typeface="Times New Roman" pitchFamily="18" charset="0"/>
                <a:cs typeface="Times New Roman" pitchFamily="18" charset="0"/>
              </a:rPr>
              <a:t>similar experiences </a:t>
            </a:r>
            <a:endParaRPr lang="zh-CN" altLang="zh-CN" sz="2000" dirty="0">
              <a:latin typeface="Times New Roman" pitchFamily="18" charset="0"/>
              <a:cs typeface="Times New Roman" pitchFamily="18" charset="0"/>
            </a:endParaRPr>
          </a:p>
        </p:txBody>
      </p:sp>
      <p:sp>
        <p:nvSpPr>
          <p:cNvPr id="17" name="圆角矩形 16"/>
          <p:cNvSpPr/>
          <p:nvPr/>
        </p:nvSpPr>
        <p:spPr>
          <a:xfrm>
            <a:off x="4909133" y="4293096"/>
            <a:ext cx="4065616" cy="2376264"/>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088977" y="4682098"/>
            <a:ext cx="2069387"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sz="2400" b="1" dirty="0">
                <a:latin typeface="Times New Roman" pitchFamily="18" charset="0"/>
                <a:cs typeface="Times New Roman" pitchFamily="18" charset="0"/>
              </a:rPr>
              <a:t>Moral </a:t>
            </a:r>
            <a:r>
              <a:rPr lang="en-US" altLang="zh-CN" sz="2400" b="1" dirty="0" smtClean="0">
                <a:latin typeface="Times New Roman" pitchFamily="18" charset="0"/>
                <a:cs typeface="Times New Roman" pitchFamily="18" charset="0"/>
              </a:rPr>
              <a:t>Master</a:t>
            </a:r>
            <a:endParaRPr lang="zh-CN" altLang="zh-CN" sz="2400" dirty="0">
              <a:latin typeface="Times New Roman" pitchFamily="18" charset="0"/>
              <a:cs typeface="Times New Roman" pitchFamily="18" charset="0"/>
            </a:endParaRPr>
          </a:p>
        </p:txBody>
      </p:sp>
      <p:sp>
        <p:nvSpPr>
          <p:cNvPr id="19" name="矩形 18"/>
          <p:cNvSpPr/>
          <p:nvPr/>
        </p:nvSpPr>
        <p:spPr>
          <a:xfrm>
            <a:off x="5071638" y="5399056"/>
            <a:ext cx="2547959" cy="1015663"/>
          </a:xfrm>
          <a:prstGeom prst="rect">
            <a:avLst/>
          </a:prstGeom>
        </p:spPr>
        <p:txBody>
          <a:bodyPr wrap="square">
            <a:spAutoFit/>
          </a:bodyPr>
          <a:lstStyle/>
          <a:p>
            <a:pPr marL="285750" indent="-285750">
              <a:buFont typeface="Arial" panose="020B0604020202020204" pitchFamily="34" charset="0"/>
              <a:buChar char="•"/>
            </a:pPr>
            <a:r>
              <a:rPr lang="en-US" altLang="zh-CN" sz="2000" b="1" dirty="0" smtClean="0">
                <a:latin typeface="Times New Roman" pitchFamily="18" charset="0"/>
                <a:cs typeface="Times New Roman" pitchFamily="18" charset="0"/>
              </a:rPr>
              <a:t>Provide </a:t>
            </a:r>
            <a:r>
              <a:rPr lang="en-US" altLang="zh-CN" sz="2000" b="1" dirty="0">
                <a:latin typeface="Times New Roman" pitchFamily="18" charset="0"/>
                <a:cs typeface="Times New Roman" pitchFamily="18" charset="0"/>
              </a:rPr>
              <a:t>solutions to the problem in the story</a:t>
            </a:r>
            <a:endParaRPr lang="zh-CN" altLang="en-US" sz="2000" b="1" dirty="0">
              <a:latin typeface="Times New Roman" pitchFamily="18" charset="0"/>
              <a:cs typeface="Times New Roman" pitchFamily="18" charset="0"/>
            </a:endParaRPr>
          </a:p>
        </p:txBody>
      </p:sp>
      <p:sp>
        <p:nvSpPr>
          <p:cNvPr id="20" name="上弧形箭头 19"/>
          <p:cNvSpPr/>
          <p:nvPr/>
        </p:nvSpPr>
        <p:spPr>
          <a:xfrm>
            <a:off x="4324173" y="1025649"/>
            <a:ext cx="544709" cy="225330"/>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chemeClr val="tx1"/>
              </a:solidFill>
            </a:endParaRPr>
          </a:p>
        </p:txBody>
      </p:sp>
      <p:sp>
        <p:nvSpPr>
          <p:cNvPr id="21" name="上弧形箭头 20"/>
          <p:cNvSpPr/>
          <p:nvPr/>
        </p:nvSpPr>
        <p:spPr>
          <a:xfrm rot="10513220">
            <a:off x="4301199" y="5794223"/>
            <a:ext cx="544709" cy="225330"/>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chemeClr val="tx1"/>
              </a:solidFill>
            </a:endParaRPr>
          </a:p>
        </p:txBody>
      </p:sp>
      <p:sp>
        <p:nvSpPr>
          <p:cNvPr id="22" name="上弧形箭头 21"/>
          <p:cNvSpPr/>
          <p:nvPr/>
        </p:nvSpPr>
        <p:spPr>
          <a:xfrm rot="16200000">
            <a:off x="517254" y="3169260"/>
            <a:ext cx="1102728" cy="321204"/>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chemeClr val="tx1"/>
              </a:solidFill>
            </a:endParaRPr>
          </a:p>
        </p:txBody>
      </p:sp>
      <p:sp>
        <p:nvSpPr>
          <p:cNvPr id="23" name="上弧形箭头 22"/>
          <p:cNvSpPr/>
          <p:nvPr/>
        </p:nvSpPr>
        <p:spPr>
          <a:xfrm rot="5400000">
            <a:off x="8000946" y="3256311"/>
            <a:ext cx="956282" cy="293548"/>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chemeClr val="tx1"/>
              </a:solidFill>
            </a:endParaRPr>
          </a:p>
        </p:txBody>
      </p:sp>
      <p:sp>
        <p:nvSpPr>
          <p:cNvPr id="24" name="椭圆 23"/>
          <p:cNvSpPr/>
          <p:nvPr/>
        </p:nvSpPr>
        <p:spPr>
          <a:xfrm>
            <a:off x="2843808" y="2924945"/>
            <a:ext cx="3501810" cy="95628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800" b="1" dirty="0" smtClean="0">
                <a:latin typeface="Times New Roman" pitchFamily="18" charset="0"/>
                <a:cs typeface="Times New Roman" pitchFamily="18" charset="0"/>
              </a:rPr>
              <a:t>Reading Circle</a:t>
            </a:r>
            <a:endParaRPr lang="zh-CN" alt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601557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366</Words>
  <Application>Microsoft Office PowerPoint</Application>
  <PresentationFormat>全屏显示(4:3)</PresentationFormat>
  <Paragraphs>50</Paragraphs>
  <Slides>11</Slides>
  <Notes>6</Notes>
  <HiddenSlides>0</HiddenSlides>
  <MMClips>0</MMClips>
  <ScaleCrop>false</ScaleCrop>
  <HeadingPairs>
    <vt:vector size="4" baseType="variant">
      <vt:variant>
        <vt:lpstr>主题</vt:lpstr>
      </vt:variant>
      <vt:variant>
        <vt:i4>1</vt:i4>
      </vt:variant>
      <vt:variant>
        <vt:lpstr>幻灯片标题</vt:lpstr>
      </vt:variant>
      <vt:variant>
        <vt:i4>11</vt:i4>
      </vt:variant>
    </vt:vector>
  </HeadingPairs>
  <TitlesOfParts>
    <vt:vector size="12"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apple</dc:creator>
  <cp:lastModifiedBy>fltrp</cp:lastModifiedBy>
  <cp:revision>30</cp:revision>
  <dcterms:created xsi:type="dcterms:W3CDTF">2018-08-29T12:05:36Z</dcterms:created>
  <dcterms:modified xsi:type="dcterms:W3CDTF">2019-01-24T01:03:50Z</dcterms:modified>
</cp:coreProperties>
</file>