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5" r:id="rId4"/>
    <p:sldId id="295" r:id="rId5"/>
    <p:sldId id="296" r:id="rId6"/>
    <p:sldId id="304" r:id="rId7"/>
    <p:sldId id="312" r:id="rId8"/>
    <p:sldId id="291" r:id="rId9"/>
    <p:sldId id="305" r:id="rId10"/>
    <p:sldId id="313" r:id="rId11"/>
    <p:sldId id="311" r:id="rId12"/>
    <p:sldId id="308" r:id="rId13"/>
    <p:sldId id="257" r:id="rId14"/>
    <p:sldId id="301" r:id="rId15"/>
    <p:sldId id="293" r:id="rId16"/>
    <p:sldId id="294" r:id="rId17"/>
    <p:sldId id="290" r:id="rId18"/>
    <p:sldId id="289" r:id="rId19"/>
    <p:sldId id="286" r:id="rId20"/>
    <p:sldId id="288" r:id="rId21"/>
    <p:sldId id="310" r:id="rId22"/>
    <p:sldId id="302" r:id="rId23"/>
    <p:sldId id="303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77120" autoAdjust="0"/>
  </p:normalViewPr>
  <p:slideViewPr>
    <p:cSldViewPr>
      <p:cViewPr varScale="1">
        <p:scale>
          <a:sx n="87" d="100"/>
          <a:sy n="87" d="100"/>
        </p:scale>
        <p:origin x="-141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6DA2-A27C-481B-8FC9-7E6640BD6A0D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B430-50EB-4BD6-B986-56B5D2784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0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学生个体阅读后，组内交流阅读的收获，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提取关键信息，完成各自的思维图。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有问题，学生可以问老师，也可以同学间相互讨论和帮助。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完成之后，小组内核对信息。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组内进行语言学习，保证每个学生对自己部分的语言都能够理解。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5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3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阅读完整图画书，对文本进行排序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独立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阅读完整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图画书。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16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描述阐释 分析判断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借助思维图，口头讲述攀岩活动的某一方面或几个方面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依据所梳理的思维图，运用所学习的词汇和表达方式，口头讲述攀岩活动的某一个方面或几个方面。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小组内复述后，选举代表在全班同学面前复述。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（学生选择哪部分进行复述，教师也相应点击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相应部分）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3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648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91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2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讨论攀岩活动吸引人的原因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:Why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people like to explore real rock faces even though they are very steep?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0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分析判断 批判评价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分析作者的写作意图，探讨文本背后的信息。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学生小组讨论。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建议：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1.Why does the author write this book?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2.What does the author intend to tell us?</a:t>
            </a: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2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探讨人与自然的关系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opinion about the relationship between human beings and nature?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92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课堂小结：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学生在教师的引导下总结攀岩活动，并思考人类与自然的关系。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自主拓展建议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学生从老师布置的两项作业中任选一项并完成。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1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感知注意 获取梳理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图片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问题，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激活、补充有关攀岩的背景知识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学生观看老师展示的儿童室内攀岩照片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并回答老师的问题。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been rock climbing? Where?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2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观察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封面与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目录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寻找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感兴趣的问题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关注封页与标题，熟悉主题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学生阅读书的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封面，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并回答老师提出的问题。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do you notice in this photograph?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What’s the title and what’s the meaning of the title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 explains the word “rock”.)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What do you want to know about climbing a rock wall?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8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3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师生共读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页，提取关键信息，通过思维图进行梳理与概括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 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学生阅读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页并回答问题，分享答案。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What special gear do rock climbers need? Why?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do you think you will find out about a rock climber’s shoes and helmet?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What other word could be used instead of sticky? How do you know the shoes are not heavy?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97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提问建议：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1.What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you sweaty? What happens when you get sweaty?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2.What other gear do you think could be on the climber’s belt?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7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梳理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信息，完成思维图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在老师的帮助下，利用语境和图片猜测和学习相关生词。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学生基于对本部分文本的理解，填写为什么攀岩者需要穿戴特殊装备的思维图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76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获取梳理 概括整合 描述阐释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第一次分组阅读，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通过思维图进行梳理与概括。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4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学生选择自己感兴趣的问题，组成阅读小组。小组共同阅读一个部分，提取信息，完成思维图。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第一组读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 Climbers Climb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第二组读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 Climbers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Ropes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”内容；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第三组读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Climbers Need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第四组读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Climbing Places Are Different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”内容；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第五组读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Climbers Can Keep Themselves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Hurt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”内容；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第六组读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页“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Climbers Can Get Down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63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学生个体阅读后，组内交流阅读的收获，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提取关键信息，完成各自的思维图。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有问题，学生可以问老师，也可以同学间相互讨论和帮助。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完成之后，小组内核对信息。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组内进行语言学习，保证每个学生对自己部分的语言都能够理解。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B430-50EB-4BD6-B986-56B5D27847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15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2232248"/>
          </a:xfrm>
        </p:spPr>
        <p:txBody>
          <a:bodyPr>
            <a:no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Climbing a Rock Wall</a:t>
            </a:r>
            <a:br>
              <a: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</a:br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攀岩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99992" y="6021288"/>
            <a:ext cx="4464496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选自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多维阅读第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级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》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3568" y="2420888"/>
            <a:ext cx="787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altLang="zh-C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Do Jigsaw </a:t>
            </a:r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42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>
            <a:extLst>
              <a:ext uri="{FF2B5EF4-FFF2-40B4-BE49-F238E27FC236}">
                <a16:creationId xmlns="" xmlns:a16="http://schemas.microsoft.com/office/drawing/2014/main" id="{4C0219A1-B2C4-41B1-8505-0C78D36F7911}"/>
              </a:ext>
            </a:extLst>
          </p:cNvPr>
          <p:cNvSpPr/>
          <p:nvPr/>
        </p:nvSpPr>
        <p:spPr>
          <a:xfrm rot="5400000">
            <a:off x="1829381" y="1201897"/>
            <a:ext cx="465363" cy="930730"/>
          </a:xfrm>
          <a:prstGeom prst="triangle">
            <a:avLst>
              <a:gd name="adj" fmla="val 4645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ABFF55C-1F66-4DB2-BDB9-CA86C31A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5" y="0"/>
            <a:ext cx="789564" cy="8921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3C4831C-A20E-4FE4-B0DC-56C442BE5E0F}"/>
              </a:ext>
            </a:extLst>
          </p:cNvPr>
          <p:cNvPicPr/>
          <p:nvPr/>
        </p:nvPicPr>
        <p:blipFill rotWithShape="1">
          <a:blip r:embed="rId4"/>
          <a:srcRect l="36820"/>
          <a:stretch/>
        </p:blipFill>
        <p:spPr bwMode="auto">
          <a:xfrm>
            <a:off x="107504" y="1093526"/>
            <a:ext cx="2820624" cy="2401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5E4FC93-5C63-4091-863D-FD294A130D78}"/>
              </a:ext>
            </a:extLst>
          </p:cNvPr>
          <p:cNvPicPr/>
          <p:nvPr/>
        </p:nvPicPr>
        <p:blipFill rotWithShape="1">
          <a:blip r:embed="rId5"/>
          <a:srcRect l="33988" t="444" r="-500" b="-444"/>
          <a:stretch/>
        </p:blipFill>
        <p:spPr bwMode="auto">
          <a:xfrm>
            <a:off x="2928128" y="1036673"/>
            <a:ext cx="2972554" cy="242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F5C10CBA-55F5-4675-A281-15E2D6B515CF}"/>
              </a:ext>
            </a:extLst>
          </p:cNvPr>
          <p:cNvPicPr/>
          <p:nvPr/>
        </p:nvPicPr>
        <p:blipFill rotWithShape="1">
          <a:blip r:embed="rId6"/>
          <a:srcRect l="38319"/>
          <a:stretch/>
        </p:blipFill>
        <p:spPr bwMode="auto">
          <a:xfrm>
            <a:off x="6084168" y="968224"/>
            <a:ext cx="2664296" cy="2291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19F6C38-B66B-49CC-8341-92BBC5BA927E}"/>
              </a:ext>
            </a:extLst>
          </p:cNvPr>
          <p:cNvPicPr/>
          <p:nvPr/>
        </p:nvPicPr>
        <p:blipFill rotWithShape="1">
          <a:blip r:embed="rId7"/>
          <a:srcRect l="37986"/>
          <a:stretch/>
        </p:blipFill>
        <p:spPr bwMode="auto">
          <a:xfrm>
            <a:off x="390527" y="3645024"/>
            <a:ext cx="2354115" cy="2402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6340E74-59B8-412D-89A5-27390F3068B9}"/>
              </a:ext>
            </a:extLst>
          </p:cNvPr>
          <p:cNvPicPr/>
          <p:nvPr/>
        </p:nvPicPr>
        <p:blipFill rotWithShape="1">
          <a:blip r:embed="rId8"/>
          <a:srcRect l="34820"/>
          <a:stretch/>
        </p:blipFill>
        <p:spPr bwMode="auto">
          <a:xfrm>
            <a:off x="2928128" y="3429000"/>
            <a:ext cx="297255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E969249-B99E-4965-802A-7DF9537F8B9E}"/>
              </a:ext>
            </a:extLst>
          </p:cNvPr>
          <p:cNvPicPr/>
          <p:nvPr/>
        </p:nvPicPr>
        <p:blipFill rotWithShape="1">
          <a:blip r:embed="rId9"/>
          <a:srcRect l="35946"/>
          <a:stretch/>
        </p:blipFill>
        <p:spPr bwMode="auto">
          <a:xfrm>
            <a:off x="6012160" y="3356992"/>
            <a:ext cx="2823847" cy="2690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7DB0B7A-05F7-4D91-9E83-2FB78981F45C}"/>
              </a:ext>
            </a:extLst>
          </p:cNvPr>
          <p:cNvSpPr/>
          <p:nvPr/>
        </p:nvSpPr>
        <p:spPr>
          <a:xfrm>
            <a:off x="827584" y="41850"/>
            <a:ext cx="8316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Complete the worksheets below according to what your partner introduces.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11428405-B505-4A3E-BE66-18DCBDBB7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464496" cy="561662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93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7056" y="652435"/>
            <a:ext cx="8296207" cy="5381000"/>
            <a:chOff x="351560" y="190601"/>
            <a:chExt cx="8609030" cy="58643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11759" y="-1093901"/>
              <a:ext cx="5688632" cy="8609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8D194B34-3E38-43D6-A460-3DD5303AC33F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329" y="1373418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51D4E094-5BA2-4080-9F69-5EAFA3B88610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463" y="839604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47C09F7A-CE01-47E0-A97E-BDD030B0298D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213" y="548992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F4DBF5A1-EDC2-44FE-BCE9-AC1AEA6E0A4A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609" y="1595242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49CBD3BB-E2C3-496C-93F9-7B448471CD91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383" y="634782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A0360B1C-856E-432D-888A-A736FEE34F8F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718" y="190601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currentImg" descr="https://timgsa.baidu.com/timg?image&amp;quality=80&amp;size=b9999_10000&amp;sec=1538998081872&amp;di=b56966cfbc3b7b57d5ec443d1683fbea&amp;imgtype=0&amp;src=http%3A%2F%2Fpic.51yuansu.com%2Fpic3%2Fcover%2F02%2F19%2F43%2F59af5a83e6c84_610.jpg">
              <a:extLst>
                <a:ext uri="{FF2B5EF4-FFF2-40B4-BE49-F238E27FC236}">
                  <a16:creationId xmlns="" xmlns:a16="http://schemas.microsoft.com/office/drawing/2014/main" id="{92D3FB58-9DEE-447D-A7F0-FA52C40918E0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122" y="2292786"/>
              <a:ext cx="396875" cy="3968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直接连接符 14"/>
          <p:cNvCxnSpPr/>
          <p:nvPr/>
        </p:nvCxnSpPr>
        <p:spPr>
          <a:xfrm>
            <a:off x="961497" y="3807615"/>
            <a:ext cx="784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37891" y="4204054"/>
            <a:ext cx="784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98069" y="4666566"/>
            <a:ext cx="924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029315" y="3815415"/>
            <a:ext cx="1052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50331" y="4201616"/>
            <a:ext cx="1052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50331" y="4633053"/>
            <a:ext cx="1052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03106" y="2837920"/>
            <a:ext cx="902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217081" y="3212976"/>
            <a:ext cx="650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554151" y="3774101"/>
            <a:ext cx="82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471469" y="4201616"/>
            <a:ext cx="868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351148" y="4666566"/>
            <a:ext cx="868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217081" y="5129079"/>
            <a:ext cx="868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093428" y="3153260"/>
            <a:ext cx="137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930966" y="3760491"/>
            <a:ext cx="170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21360" y="4318528"/>
            <a:ext cx="202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658003" y="4941168"/>
            <a:ext cx="2441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98451" y="2305473"/>
            <a:ext cx="902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613101" y="2802636"/>
            <a:ext cx="731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805268" y="5122306"/>
            <a:ext cx="451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466986" y="4624874"/>
            <a:ext cx="6765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27329" y="2338854"/>
            <a:ext cx="790301" cy="1004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Why rock climbers use ropes?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7643" y="1712238"/>
            <a:ext cx="801484" cy="89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Why climbers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need a partner?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2271" y="2749528"/>
            <a:ext cx="710090" cy="78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How rock climbers climb?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19317" y="2017927"/>
            <a:ext cx="936104" cy="822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Why rock climbers use special gear?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1170" y="1060007"/>
            <a:ext cx="9289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How climbing places are different?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92902" y="3328443"/>
            <a:ext cx="7920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climbers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can get down?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7649" y="2271662"/>
            <a:ext cx="902752" cy="1262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climbers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can keep themselves from getting hurt?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0CEEAF69-9F60-4D42-B185-5A86B9CCF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" y="27181"/>
            <a:ext cx="789564" cy="8921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5F6240D-3086-4F30-ACBE-B4FAB18CDAB1}"/>
              </a:ext>
            </a:extLst>
          </p:cNvPr>
          <p:cNvSpPr/>
          <p:nvPr/>
        </p:nvSpPr>
        <p:spPr>
          <a:xfrm>
            <a:off x="833864" y="27181"/>
            <a:ext cx="8130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Order the seven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parts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and talk about your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reasons. Write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numbers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E3022EE1-52C7-4852-9F07-7AA9CCCA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1"/>
            <a:ext cx="3174786" cy="1754907"/>
          </a:xfrm>
        </p:spPr>
      </p:pic>
      <p:sp>
        <p:nvSpPr>
          <p:cNvPr id="6" name="标题 1">
            <a:extLst>
              <a:ext uri="{FF2B5EF4-FFF2-40B4-BE49-F238E27FC236}">
                <a16:creationId xmlns="" xmlns:a16="http://schemas.microsoft.com/office/drawing/2014/main" id="{6AB12AD1-EAB4-49DC-BEFA-EBBE22507AC0}"/>
              </a:ext>
            </a:extLst>
          </p:cNvPr>
          <p:cNvSpPr txBox="1">
            <a:spLocks/>
          </p:cNvSpPr>
          <p:nvPr/>
        </p:nvSpPr>
        <p:spPr>
          <a:xfrm>
            <a:off x="3511524" y="338141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Let’s Say</a:t>
            </a: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！</a:t>
            </a: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8AD5B793-94F6-41E9-86C5-A24A680DA66F}"/>
              </a:ext>
            </a:extLst>
          </p:cNvPr>
          <p:cNvSpPr txBox="1">
            <a:spLocks/>
          </p:cNvSpPr>
          <p:nvPr/>
        </p:nvSpPr>
        <p:spPr>
          <a:xfrm>
            <a:off x="457200" y="2636912"/>
            <a:ext cx="8229600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ea typeface="+mn-ea"/>
                <a:cs typeface="Times New Roman" pitchFamily="18" charset="0"/>
              </a:rPr>
              <a:t>Choose one or more </a:t>
            </a:r>
            <a:r>
              <a:rPr lang="en-US" altLang="zh-CN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parts </a:t>
            </a:r>
            <a:r>
              <a:rPr lang="en-US" altLang="zh-CN" sz="2800" dirty="0">
                <a:latin typeface="Times New Roman" pitchFamily="18" charset="0"/>
                <a:ea typeface="+mn-ea"/>
                <a:cs typeface="Times New Roman" pitchFamily="18" charset="0"/>
              </a:rPr>
              <a:t>of </a:t>
            </a:r>
            <a:r>
              <a:rPr lang="en-US" altLang="zh-CN" sz="28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Climbing a Rock Wall </a:t>
            </a:r>
            <a:r>
              <a:rPr lang="en-US" altLang="zh-CN" sz="2800" dirty="0" smtClean="0">
                <a:latin typeface="Times New Roman" pitchFamily="18" charset="0"/>
                <a:ea typeface="+mn-ea"/>
                <a:cs typeface="Times New Roman" pitchFamily="18" charset="0"/>
              </a:rPr>
              <a:t>that you are interested in and </a:t>
            </a:r>
            <a:r>
              <a:rPr lang="en-US" altLang="zh-CN" sz="2800" dirty="0">
                <a:latin typeface="Times New Roman" pitchFamily="18" charset="0"/>
                <a:ea typeface="+mn-ea"/>
                <a:cs typeface="Times New Roman" pitchFamily="18" charset="0"/>
              </a:rPr>
              <a:t>retell.</a:t>
            </a:r>
            <a:endParaRPr lang="zh-CN" altLang="en-US" sz="28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5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6A8E5CD-629F-42AA-8653-8C10730C6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0" y="0"/>
            <a:ext cx="658415" cy="9404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EA7A49C-5C26-4AF2-BEF9-0BF8235C5E0C}"/>
              </a:ext>
            </a:extLst>
          </p:cNvPr>
          <p:cNvSpPr txBox="1"/>
          <p:nvPr/>
        </p:nvSpPr>
        <p:spPr>
          <a:xfrm>
            <a:off x="899592" y="417221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rock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climbers climb?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9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0F0B43-6348-483A-A41D-DDDA448B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0" y="0"/>
            <a:ext cx="658415" cy="9404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88B220F-F319-44E4-A3C0-8C829385BA20}"/>
              </a:ext>
            </a:extLst>
          </p:cNvPr>
          <p:cNvSpPr txBox="1"/>
          <p:nvPr/>
        </p:nvSpPr>
        <p:spPr>
          <a:xfrm>
            <a:off x="808616" y="11663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rock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climbers use ropes?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5" y="705892"/>
            <a:ext cx="8364049" cy="55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5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4FABED0-59F7-44B7-B146-5F0D4A9E6E06}"/>
              </a:ext>
            </a:extLst>
          </p:cNvPr>
          <p:cNvSpPr txBox="1"/>
          <p:nvPr/>
        </p:nvSpPr>
        <p:spPr>
          <a:xfrm>
            <a:off x="827584" y="1166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climbers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need a partner?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5EF3B34-0ACE-47FA-8AC8-8A303D1556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6150" y="0"/>
            <a:ext cx="658415" cy="9404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31830"/>
            <a:ext cx="8136904" cy="54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B301432-159D-4CD6-9040-6008FFBEE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-1" y="5508"/>
            <a:ext cx="658415" cy="9404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DADC0A5-DB54-4823-85CC-0125D5CCAB4C}"/>
              </a:ext>
            </a:extLst>
          </p:cNvPr>
          <p:cNvSpPr txBox="1"/>
          <p:nvPr/>
        </p:nvSpPr>
        <p:spPr>
          <a:xfrm>
            <a:off x="706363" y="21411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are climbing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places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2" y="836712"/>
            <a:ext cx="8245616" cy="53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E373EAA-9866-415C-89ED-48DF16D98994}"/>
              </a:ext>
            </a:extLst>
          </p:cNvPr>
          <p:cNvSpPr txBox="1"/>
          <p:nvPr/>
        </p:nvSpPr>
        <p:spPr>
          <a:xfrm>
            <a:off x="802040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How can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climbers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themselves from getting hurt?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D5428F0-C72E-42BD-961F-584C27B54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-1" y="-1565"/>
            <a:ext cx="658415" cy="9404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6" y="730264"/>
            <a:ext cx="8182032" cy="54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7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7C02DB2-8BAC-4C47-8FFE-E2CBBFFDC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283967" cy="49951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3DDC020-54C7-4A7B-8FEE-E7BE1D42A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"/>
            <a:ext cx="4644008" cy="525581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BCF2C34-CD6B-4EDA-B73D-F04D18B96AE8}"/>
              </a:ext>
            </a:extLst>
          </p:cNvPr>
          <p:cNvSpPr/>
          <p:nvPr/>
        </p:nvSpPr>
        <p:spPr>
          <a:xfrm>
            <a:off x="827584" y="5445224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Have you ever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gone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rock climbing?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6C890A1-EAA5-43F8-85B4-9A057EE21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0" y="0"/>
            <a:ext cx="779123" cy="9087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40867C6-D290-4D28-A114-BC2EFE1E0874}"/>
              </a:ext>
            </a:extLst>
          </p:cNvPr>
          <p:cNvSpPr txBox="1"/>
          <p:nvPr/>
        </p:nvSpPr>
        <p:spPr>
          <a:xfrm>
            <a:off x="899592" y="19275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can climbers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down?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715970"/>
            <a:ext cx="8064896" cy="53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="" xmlns:a16="http://schemas.microsoft.com/office/drawing/2014/main" id="{D4C52A9D-0039-4135-9290-3D14CD23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0"/>
          <a:stretch/>
        </p:blipFill>
        <p:spPr>
          <a:xfrm>
            <a:off x="539552" y="404664"/>
            <a:ext cx="4536505" cy="5472608"/>
          </a:xfr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088C66A-BB10-4174-AE35-E435F87CF6EB}"/>
              </a:ext>
            </a:extLst>
          </p:cNvPr>
          <p:cNvSpPr/>
          <p:nvPr/>
        </p:nvSpPr>
        <p:spPr>
          <a:xfrm>
            <a:off x="5436096" y="1340768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do people like to explore real rock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places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even though they are very steep?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8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7DE6F1-B441-4CD1-B2AA-71E5C31E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4776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Think about </a:t>
            </a:r>
            <a:r>
              <a:rPr lang="en-US" altLang="zh-CN" sz="3600" dirty="0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the questions below.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9413FFB-08EF-40E1-A791-5A7542F49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0" y="0"/>
            <a:ext cx="1090464" cy="15575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77D256D-E126-4AB3-B481-697BE431573A}"/>
              </a:ext>
            </a:extLst>
          </p:cNvPr>
          <p:cNvSpPr txBox="1"/>
          <p:nvPr/>
        </p:nvSpPr>
        <p:spPr>
          <a:xfrm>
            <a:off x="1187623" y="2134259"/>
            <a:ext cx="7395683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does the author write this book?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75B7A8A-6577-4891-8F68-455997179940}"/>
              </a:ext>
            </a:extLst>
          </p:cNvPr>
          <p:cNvSpPr txBox="1"/>
          <p:nvPr/>
        </p:nvSpPr>
        <p:spPr>
          <a:xfrm>
            <a:off x="1166483" y="2996952"/>
            <a:ext cx="7416824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2. What does the author intend to tell us?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8AE14F3-FD63-4423-9A46-CD00257B239D}"/>
              </a:ext>
            </a:extLst>
          </p:cNvPr>
          <p:cNvSpPr txBox="1"/>
          <p:nvPr/>
        </p:nvSpPr>
        <p:spPr>
          <a:xfrm>
            <a:off x="1187624" y="3861048"/>
            <a:ext cx="741682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What’s your opinion about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relationship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between human beings and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35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54E9A54-F01B-470A-B4AD-B9BC9F33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13121"/>
            <a:ext cx="3168352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Homework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0EC359C-726F-4549-BBC8-1697D6640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latin typeface="+mn-ea"/>
              </a:rPr>
              <a:t>1. </a:t>
            </a:r>
            <a:r>
              <a:rPr lang="zh-CN" altLang="zh-CN" sz="2400" b="1" dirty="0">
                <a:latin typeface="+mn-ea"/>
              </a:rPr>
              <a:t>课后和小组成员</a:t>
            </a:r>
            <a:r>
              <a:rPr lang="zh-CN" altLang="zh-CN" sz="2400" b="1" dirty="0" smtClean="0">
                <a:latin typeface="+mn-ea"/>
              </a:rPr>
              <a:t>一起查询资料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zh-CN" altLang="zh-CN" sz="2400" b="1" dirty="0" smtClean="0">
                <a:latin typeface="+mn-ea"/>
              </a:rPr>
              <a:t>看看</a:t>
            </a:r>
            <a:r>
              <a:rPr lang="zh-CN" altLang="zh-CN" sz="2400" b="1" dirty="0">
                <a:latin typeface="+mn-ea"/>
              </a:rPr>
              <a:t>是否可以对攀岩活动了解更多</a:t>
            </a:r>
            <a:r>
              <a:rPr lang="zh-CN" altLang="en-US" sz="2400" b="1" dirty="0">
                <a:latin typeface="+mn-ea"/>
              </a:rPr>
              <a:t>，并向</a:t>
            </a:r>
            <a:r>
              <a:rPr lang="zh-CN" altLang="zh-CN" sz="2400" b="1" dirty="0">
                <a:latin typeface="+mn-ea"/>
              </a:rPr>
              <a:t>全班汇报调查结果。</a:t>
            </a:r>
          </a:p>
          <a:p>
            <a:pPr marL="0" indent="0">
              <a:buNone/>
            </a:pPr>
            <a:endParaRPr lang="en-US" altLang="zh-CN" sz="24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+mn-ea"/>
              </a:rPr>
              <a:t>2</a:t>
            </a:r>
            <a:r>
              <a:rPr lang="en-US" altLang="zh-CN" sz="2400" b="1" dirty="0">
                <a:latin typeface="+mn-ea"/>
              </a:rPr>
              <a:t>. </a:t>
            </a:r>
            <a:r>
              <a:rPr lang="zh-CN" altLang="zh-CN" sz="2400" b="1" dirty="0" smtClean="0">
                <a:latin typeface="+mn-ea"/>
              </a:rPr>
              <a:t>学生</a:t>
            </a:r>
            <a:r>
              <a:rPr lang="zh-CN" altLang="zh-CN" sz="2400" b="1" dirty="0">
                <a:latin typeface="+mn-ea"/>
              </a:rPr>
              <a:t>与小组成员合作，从以下问题</a:t>
            </a:r>
            <a:r>
              <a:rPr lang="zh-CN" altLang="zh-CN" sz="2400" b="1" dirty="0" smtClean="0">
                <a:latin typeface="+mn-ea"/>
              </a:rPr>
              <a:t>出发介绍</a:t>
            </a:r>
            <a:r>
              <a:rPr lang="zh-CN" altLang="en-US" sz="2400" b="1" dirty="0" smtClean="0">
                <a:latin typeface="+mn-ea"/>
              </a:rPr>
              <a:t>骑行运动：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b="1" dirty="0" smtClean="0">
                <a:latin typeface="+mn-ea"/>
              </a:rPr>
              <a:t>  </a:t>
            </a:r>
            <a:r>
              <a:rPr lang="zh-CN" altLang="zh-CN" sz="2400" b="1" dirty="0" smtClean="0">
                <a:latin typeface="+mn-ea"/>
              </a:rPr>
              <a:t>骑</a:t>
            </a:r>
            <a:r>
              <a:rPr lang="zh-CN" altLang="zh-CN" sz="2400" b="1" dirty="0">
                <a:latin typeface="+mn-ea"/>
              </a:rPr>
              <a:t>行能带</a:t>
            </a:r>
            <a:r>
              <a:rPr lang="zh-CN" altLang="zh-CN" sz="2400" b="1" dirty="0" smtClean="0">
                <a:latin typeface="+mn-ea"/>
              </a:rPr>
              <a:t>来哪些</a:t>
            </a:r>
            <a:r>
              <a:rPr lang="zh-CN" altLang="zh-CN" sz="2400" b="1" dirty="0">
                <a:latin typeface="+mn-ea"/>
              </a:rPr>
              <a:t>益处</a:t>
            </a:r>
            <a:r>
              <a:rPr lang="zh-CN" altLang="zh-CN" sz="2400" b="1" dirty="0" smtClean="0">
                <a:latin typeface="+mn-ea"/>
              </a:rPr>
              <a:t>？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b="1" dirty="0" smtClean="0">
                <a:latin typeface="+mn-ea"/>
              </a:rPr>
              <a:t>  </a:t>
            </a:r>
            <a:r>
              <a:rPr lang="zh-CN" altLang="zh-CN" sz="2400" b="1" dirty="0" smtClean="0">
                <a:latin typeface="+mn-ea"/>
              </a:rPr>
              <a:t>骑</a:t>
            </a:r>
            <a:r>
              <a:rPr lang="zh-CN" altLang="zh-CN" sz="2400" b="1" dirty="0">
                <a:latin typeface="+mn-ea"/>
              </a:rPr>
              <a:t>行运动是否需要特殊装备</a:t>
            </a:r>
            <a:r>
              <a:rPr lang="zh-CN" altLang="zh-CN" sz="2400" b="1" dirty="0" smtClean="0">
                <a:latin typeface="+mn-ea"/>
              </a:rPr>
              <a:t>？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b="1" dirty="0" smtClean="0">
                <a:latin typeface="+mn-ea"/>
              </a:rPr>
              <a:t>  </a:t>
            </a:r>
            <a:r>
              <a:rPr lang="zh-CN" altLang="zh-CN" sz="2400" b="1" dirty="0" smtClean="0">
                <a:latin typeface="+mn-ea"/>
              </a:rPr>
              <a:t>如何</a:t>
            </a:r>
            <a:r>
              <a:rPr lang="zh-CN" altLang="zh-CN" sz="2400" b="1" dirty="0">
                <a:latin typeface="+mn-ea"/>
              </a:rPr>
              <a:t>在骑</a:t>
            </a:r>
            <a:r>
              <a:rPr lang="zh-CN" altLang="zh-CN" sz="2400" b="1" dirty="0" smtClean="0">
                <a:latin typeface="+mn-ea"/>
              </a:rPr>
              <a:t>行中</a:t>
            </a:r>
            <a:r>
              <a:rPr lang="zh-CN" altLang="zh-CN" sz="2400" b="1" dirty="0">
                <a:latin typeface="+mn-ea"/>
              </a:rPr>
              <a:t>保护自己不受伤害</a:t>
            </a:r>
            <a:r>
              <a:rPr lang="zh-CN" altLang="zh-CN" sz="2400" b="1" dirty="0" smtClean="0">
                <a:latin typeface="+mn-ea"/>
              </a:rPr>
              <a:t>？</a:t>
            </a:r>
            <a:endParaRPr lang="en-US" altLang="zh-CN" sz="24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+mn-ea"/>
              </a:rPr>
              <a:t>   </a:t>
            </a:r>
            <a:r>
              <a:rPr lang="zh-CN" altLang="zh-CN" sz="2400" b="1" dirty="0" smtClean="0">
                <a:latin typeface="+mn-ea"/>
              </a:rPr>
              <a:t>学生</a:t>
            </a:r>
            <a:r>
              <a:rPr lang="zh-CN" altLang="zh-CN" sz="2400" b="1" dirty="0">
                <a:latin typeface="+mn-ea"/>
              </a:rPr>
              <a:t>个人或小组合作介绍后在全班</a:t>
            </a:r>
            <a:r>
              <a:rPr lang="zh-CN" altLang="zh-CN" sz="2400" b="1" dirty="0" smtClean="0">
                <a:latin typeface="+mn-ea"/>
              </a:rPr>
              <a:t>进行</a:t>
            </a:r>
            <a:r>
              <a:rPr lang="zh-CN" altLang="zh-CN" sz="2400" b="1" dirty="0">
                <a:latin typeface="+mn-ea"/>
              </a:rPr>
              <a:t>展示。</a:t>
            </a:r>
            <a:endParaRPr lang="en-US" altLang="zh-CN" sz="24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/>
              <a:t>          </a:t>
            </a:r>
            <a:r>
              <a:rPr lang="en-US" altLang="zh-CN" sz="2400" b="1" dirty="0" smtClean="0"/>
              <a:t>  </a:t>
            </a:r>
            <a:endParaRPr lang="zh-CN" altLang="en-US" sz="2400" b="1" dirty="0"/>
          </a:p>
          <a:p>
            <a:pPr marL="0" indent="0">
              <a:buNone/>
            </a:pP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DD7EA53-1454-4EDA-BF24-1F3A28345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3636"/>
            <a:ext cx="1728192" cy="8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A2C9493-E7C2-4B93-88DF-CEF879EE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211960" cy="5184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36F723A-1611-459F-8C12-C4FD7D3BCA6B}"/>
              </a:ext>
            </a:extLst>
          </p:cNvPr>
          <p:cNvSpPr/>
          <p:nvPr/>
        </p:nvSpPr>
        <p:spPr>
          <a:xfrm>
            <a:off x="4644008" y="692696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do you notice </a:t>
            </a:r>
          </a:p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in this photograph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• What’s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 title and what’s the meaning of the title</a:t>
            </a:r>
            <a:r>
              <a:rPr lang="zh-CN" altLang="zh-CN" sz="3200" dirty="0" smtClean="0">
                <a:latin typeface="Times New Roman" pitchFamily="18" charset="0"/>
                <a:cs typeface="Times New Roman" pitchFamily="18" charset="0"/>
              </a:rPr>
              <a:t>？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• What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do you want to know about climbing a rock wall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4541652-91EB-4194-9B1C-2FA498FC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5119" y="12958"/>
            <a:ext cx="658415" cy="9404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18AD479-2D9B-450D-AD62-41E5C44B0673}"/>
              </a:ext>
            </a:extLst>
          </p:cNvPr>
          <p:cNvSpPr txBox="1"/>
          <p:nvPr/>
        </p:nvSpPr>
        <p:spPr>
          <a:xfrm>
            <a:off x="755576" y="233411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rock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climbers use special gear?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" y="836712"/>
            <a:ext cx="8892480" cy="54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6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>
            <a:extLst>
              <a:ext uri="{FF2B5EF4-FFF2-40B4-BE49-F238E27FC236}">
                <a16:creationId xmlns="" xmlns:a16="http://schemas.microsoft.com/office/drawing/2014/main" id="{4C0219A1-B2C4-41B1-8505-0C78D36F7911}"/>
              </a:ext>
            </a:extLst>
          </p:cNvPr>
          <p:cNvSpPr/>
          <p:nvPr/>
        </p:nvSpPr>
        <p:spPr>
          <a:xfrm rot="5400000">
            <a:off x="1829381" y="1201897"/>
            <a:ext cx="465363" cy="930730"/>
          </a:xfrm>
          <a:prstGeom prst="triangle">
            <a:avLst>
              <a:gd name="adj" fmla="val 4645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186E7A8-CC96-4334-8639-03D8BBAF6797}"/>
              </a:ext>
            </a:extLst>
          </p:cNvPr>
          <p:cNvSpPr/>
          <p:nvPr/>
        </p:nvSpPr>
        <p:spPr>
          <a:xfrm>
            <a:off x="899592" y="76749"/>
            <a:ext cx="7958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Answer the question according to what you have read.</a:t>
            </a:r>
            <a:endParaRPr lang="zh-CN" altLang="zh-CN" sz="2800" kern="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ABFF55C-1F66-4DB2-BDB9-CA86C31A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564" cy="8921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5CA8FB5-4B8A-41CB-A706-86499926A7C0}"/>
              </a:ext>
            </a:extLst>
          </p:cNvPr>
          <p:cNvPicPr/>
          <p:nvPr/>
        </p:nvPicPr>
        <p:blipFill rotWithShape="1">
          <a:blip r:embed="rId4"/>
          <a:srcRect l="35833"/>
          <a:stretch/>
        </p:blipFill>
        <p:spPr bwMode="auto">
          <a:xfrm>
            <a:off x="1765298" y="892163"/>
            <a:ext cx="5903046" cy="5006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67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844824"/>
            <a:ext cx="814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Do Jigsaw </a:t>
            </a:r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27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AA1D3D-B63C-45BA-A5E3-DCF7FFF9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Questions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139B60-C5B7-4728-991E-BB858BF80E42}"/>
              </a:ext>
            </a:extLst>
          </p:cNvPr>
          <p:cNvSpPr txBox="1"/>
          <p:nvPr/>
        </p:nvSpPr>
        <p:spPr>
          <a:xfrm>
            <a:off x="1400647" y="3469561"/>
            <a:ext cx="65527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4. 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are climbing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places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D6C5D99-1815-4048-9E5A-A117E31B45EB}"/>
              </a:ext>
            </a:extLst>
          </p:cNvPr>
          <p:cNvSpPr txBox="1"/>
          <p:nvPr/>
        </p:nvSpPr>
        <p:spPr>
          <a:xfrm>
            <a:off x="1400647" y="1481669"/>
            <a:ext cx="65527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1. 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rock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climbers climb?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3A3D02F-E786-4C59-B629-5209345D039B}"/>
              </a:ext>
            </a:extLst>
          </p:cNvPr>
          <p:cNvSpPr txBox="1"/>
          <p:nvPr/>
        </p:nvSpPr>
        <p:spPr>
          <a:xfrm>
            <a:off x="1403648" y="2127953"/>
            <a:ext cx="65527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Why do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rock climbers use ropes?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26FED88-B201-46A0-B7CC-382275486030}"/>
              </a:ext>
            </a:extLst>
          </p:cNvPr>
          <p:cNvSpPr txBox="1"/>
          <p:nvPr/>
        </p:nvSpPr>
        <p:spPr>
          <a:xfrm>
            <a:off x="1400647" y="2798757"/>
            <a:ext cx="65527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Why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do climbers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need a partner?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81B3419-4932-435D-9FEE-DC36D1321DA9}"/>
              </a:ext>
            </a:extLst>
          </p:cNvPr>
          <p:cNvSpPr txBox="1"/>
          <p:nvPr/>
        </p:nvSpPr>
        <p:spPr>
          <a:xfrm>
            <a:off x="1400647" y="4169730"/>
            <a:ext cx="655272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5. 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can climbers keep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themselves from getting hurt?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2728F4A-8A79-4D73-91A4-59F36D2F9016}"/>
              </a:ext>
            </a:extLst>
          </p:cNvPr>
          <p:cNvSpPr txBox="1"/>
          <p:nvPr/>
        </p:nvSpPr>
        <p:spPr>
          <a:xfrm>
            <a:off x="1400647" y="5238140"/>
            <a:ext cx="65527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6. How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can climbers get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down?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64353AF-C886-4934-835B-F3A91D82C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005" r="19299" b="7152"/>
          <a:stretch/>
        </p:blipFill>
        <p:spPr>
          <a:xfrm>
            <a:off x="2267744" y="332089"/>
            <a:ext cx="658415" cy="9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19F6C38-B66B-49CC-8341-92BBC5BA927E}"/>
              </a:ext>
            </a:extLst>
          </p:cNvPr>
          <p:cNvPicPr/>
          <p:nvPr/>
        </p:nvPicPr>
        <p:blipFill rotWithShape="1">
          <a:blip r:embed="rId3"/>
          <a:srcRect l="37986"/>
          <a:stretch/>
        </p:blipFill>
        <p:spPr bwMode="auto">
          <a:xfrm>
            <a:off x="27335" y="3688148"/>
            <a:ext cx="3051448" cy="237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等腰三角形 4">
            <a:extLst>
              <a:ext uri="{FF2B5EF4-FFF2-40B4-BE49-F238E27FC236}">
                <a16:creationId xmlns="" xmlns:a16="http://schemas.microsoft.com/office/drawing/2014/main" id="{4C0219A1-B2C4-41B1-8505-0C78D36F7911}"/>
              </a:ext>
            </a:extLst>
          </p:cNvPr>
          <p:cNvSpPr/>
          <p:nvPr/>
        </p:nvSpPr>
        <p:spPr>
          <a:xfrm rot="5400000">
            <a:off x="1829381" y="1201897"/>
            <a:ext cx="465363" cy="930730"/>
          </a:xfrm>
          <a:prstGeom prst="triangle">
            <a:avLst>
              <a:gd name="adj" fmla="val 4645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186E7A8-CC96-4334-8639-03D8BBAF6797}"/>
              </a:ext>
            </a:extLst>
          </p:cNvPr>
          <p:cNvSpPr/>
          <p:nvPr/>
        </p:nvSpPr>
        <p:spPr>
          <a:xfrm>
            <a:off x="1037726" y="76751"/>
            <a:ext cx="8073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kern="1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Complete </a:t>
            </a:r>
            <a:r>
              <a:rPr lang="en-US" altLang="zh-CN" sz="2800" kern="100" dirty="0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one </a:t>
            </a:r>
            <a:r>
              <a:rPr lang="en-US" altLang="zh-CN" sz="2800" kern="1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of the </a:t>
            </a:r>
            <a:r>
              <a:rPr lang="en-US" altLang="zh-CN" sz="2800" kern="100" dirty="0" smtClean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worksheets below according </a:t>
            </a:r>
            <a:r>
              <a:rPr lang="en-US" altLang="zh-CN" sz="2800" kern="100" dirty="0"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to what you have read.</a:t>
            </a:r>
            <a:endParaRPr lang="zh-CN" altLang="zh-CN" sz="2800" kern="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ABFF55C-1F66-4DB2-BDB9-CA86C31A2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751"/>
            <a:ext cx="789564" cy="8921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3C4831C-A20E-4FE4-B0DC-56C442BE5E0F}"/>
              </a:ext>
            </a:extLst>
          </p:cNvPr>
          <p:cNvPicPr/>
          <p:nvPr/>
        </p:nvPicPr>
        <p:blipFill rotWithShape="1">
          <a:blip r:embed="rId5"/>
          <a:srcRect l="36820"/>
          <a:stretch/>
        </p:blipFill>
        <p:spPr bwMode="auto">
          <a:xfrm>
            <a:off x="0" y="968914"/>
            <a:ext cx="3203848" cy="2820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5E4FC93-5C63-4091-863D-FD294A130D78}"/>
              </a:ext>
            </a:extLst>
          </p:cNvPr>
          <p:cNvPicPr/>
          <p:nvPr/>
        </p:nvPicPr>
        <p:blipFill rotWithShape="1">
          <a:blip r:embed="rId6"/>
          <a:srcRect l="33988" t="444" r="-500" b="-444"/>
          <a:stretch/>
        </p:blipFill>
        <p:spPr bwMode="auto">
          <a:xfrm>
            <a:off x="3060005" y="1129001"/>
            <a:ext cx="2878947" cy="240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F5C10CBA-55F5-4675-A281-15E2D6B515CF}"/>
              </a:ext>
            </a:extLst>
          </p:cNvPr>
          <p:cNvPicPr/>
          <p:nvPr/>
        </p:nvPicPr>
        <p:blipFill rotWithShape="1">
          <a:blip r:embed="rId7"/>
          <a:srcRect l="38319"/>
          <a:stretch/>
        </p:blipFill>
        <p:spPr bwMode="auto">
          <a:xfrm>
            <a:off x="6082139" y="1288832"/>
            <a:ext cx="2839279" cy="241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6340E74-59B8-412D-89A5-27390F3068B9}"/>
              </a:ext>
            </a:extLst>
          </p:cNvPr>
          <p:cNvPicPr/>
          <p:nvPr/>
        </p:nvPicPr>
        <p:blipFill rotWithShape="1">
          <a:blip r:embed="rId8"/>
          <a:srcRect l="34820"/>
          <a:stretch/>
        </p:blipFill>
        <p:spPr bwMode="auto">
          <a:xfrm>
            <a:off x="3275856" y="3352948"/>
            <a:ext cx="305687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E969249-B99E-4965-802A-7DF9537F8B9E}"/>
              </a:ext>
            </a:extLst>
          </p:cNvPr>
          <p:cNvPicPr/>
          <p:nvPr/>
        </p:nvPicPr>
        <p:blipFill rotWithShape="1">
          <a:blip r:embed="rId9"/>
          <a:srcRect l="35946"/>
          <a:stretch/>
        </p:blipFill>
        <p:spPr bwMode="auto">
          <a:xfrm>
            <a:off x="6027917" y="3557444"/>
            <a:ext cx="2935325" cy="25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8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1226</Words>
  <Application>Microsoft Office PowerPoint</Application>
  <PresentationFormat>全屏显示(4:3)</PresentationFormat>
  <Paragraphs>132</Paragraphs>
  <Slides>23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Climbing a Rock Wall 攀岩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Questions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Think about the questions below.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Home for Ted Ted 的家</dc:title>
  <dc:creator>Administrator</dc:creator>
  <cp:lastModifiedBy>fltrp</cp:lastModifiedBy>
  <cp:revision>531</cp:revision>
  <dcterms:created xsi:type="dcterms:W3CDTF">2016-11-14T01:17:00Z</dcterms:created>
  <dcterms:modified xsi:type="dcterms:W3CDTF">2019-01-24T01:00:58Z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