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61" r:id="rId5"/>
    <p:sldId id="272" r:id="rId6"/>
    <p:sldId id="271" r:id="rId7"/>
    <p:sldId id="274" r:id="rId8"/>
    <p:sldId id="296" r:id="rId9"/>
    <p:sldId id="292" r:id="rId10"/>
    <p:sldId id="293" r:id="rId11"/>
    <p:sldId id="294" r:id="rId12"/>
    <p:sldId id="273" r:id="rId13"/>
    <p:sldId id="275" r:id="rId14"/>
    <p:sldId id="276" r:id="rId15"/>
    <p:sldId id="269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5614" autoAdjust="0"/>
  </p:normalViewPr>
  <p:slideViewPr>
    <p:cSldViewPr>
      <p:cViewPr>
        <p:scale>
          <a:sx n="71" d="100"/>
          <a:sy n="71" d="100"/>
        </p:scale>
        <p:origin x="-1637" y="-149"/>
      </p:cViewPr>
      <p:guideLst>
        <p:guide orient="horz" pos="2185"/>
        <p:guide pos="28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8A977-89A1-4E4F-86A0-934C8B50AE02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209CE-B622-4792-88FF-0BD77B1940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41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8596A-868E-4E50-BC7E-CA2AAB1EB7B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656B5-65C6-4048-9BF2-FA8C4A81D5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59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Step 3 </a:t>
            </a:r>
            <a:r>
              <a:rPr lang="zh-CN" altLang="en-US" dirty="0">
                <a:sym typeface="+mn-ea"/>
              </a:rPr>
              <a:t>讨论并解决学习单上的问题。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重新分组：阅读相同章节的学生，3-4人一组，组成专家组，相互讨论并解决任务学习单上的问题。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Step 4 </a:t>
            </a:r>
            <a:r>
              <a:rPr lang="zh-CN" altLang="en-US" dirty="0">
                <a:sym typeface="+mn-ea"/>
              </a:rPr>
              <a:t>回归初始小组，讨论并根据任务单汇报交流学习成果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Step </a:t>
            </a:r>
            <a:r>
              <a:rPr lang="en-US" altLang="zh-CN" dirty="0">
                <a:sym typeface="+mn-ea"/>
              </a:rPr>
              <a:t>5 </a:t>
            </a:r>
            <a:r>
              <a:rPr lang="zh-CN" altLang="en-US" dirty="0">
                <a:sym typeface="+mn-ea"/>
              </a:rPr>
              <a:t>重新分配任务单，探究防狗围栏的“修建原因及维护方式”（使用学案6）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初始小组内，根据学案</a:t>
            </a:r>
            <a:r>
              <a:rPr lang="en-US" altLang="zh-CN" dirty="0">
                <a:sym typeface="+mn-ea"/>
              </a:rPr>
              <a:t>6</a:t>
            </a:r>
            <a:r>
              <a:rPr lang="zh-CN" altLang="en-US" dirty="0">
                <a:sym typeface="+mn-ea"/>
              </a:rPr>
              <a:t>，讨论并提出1-2个重要事实性信息，用以说明防狗围栏修建的原因及维护方式。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Step5 班级内，以初始小组为单位汇报。（使用学案</a:t>
            </a:r>
            <a:r>
              <a:rPr lang="en-US" altLang="zh-CN" dirty="0">
                <a:sym typeface="+mn-ea"/>
              </a:rPr>
              <a:t>6</a:t>
            </a:r>
            <a:r>
              <a:rPr lang="zh-CN" altLang="en-US" dirty="0">
                <a:sym typeface="+mn-ea"/>
              </a:rPr>
              <a:t>）</a:t>
            </a:r>
            <a:endParaRPr lang="zh-CN" altLang="en-US" dirty="0"/>
          </a:p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b="1" dirty="0" smtClean="0"/>
              <a:t>阅读后活动</a:t>
            </a:r>
          </a:p>
          <a:p>
            <a:r>
              <a:rPr lang="en-US" altLang="zh-CN" dirty="0" smtClean="0"/>
              <a:t>Activity 1</a:t>
            </a:r>
            <a:r>
              <a:rPr lang="en-US" altLang="zh-CN" baseline="0" dirty="0" smtClean="0"/>
              <a:t> </a:t>
            </a:r>
            <a:r>
              <a:rPr lang="zh-CN" altLang="zh-CN" dirty="0" smtClean="0"/>
              <a:t>推测作者写作意图 </a:t>
            </a:r>
          </a:p>
          <a:p>
            <a:r>
              <a:rPr lang="zh-CN" altLang="zh-CN" dirty="0" smtClean="0"/>
              <a:t>学生根据书中陈述的事实，回答老师提出的问题。</a:t>
            </a:r>
          </a:p>
          <a:p>
            <a:endParaRPr lang="zh-CN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2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从围栏外型和功用角度，对比围栏异同。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学生以小组为单位选择一个或几个生活中的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围栏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，与书中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防狗围栏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进行对比。通过思维导图的方式，呈现两者的异同。（使用学案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作业建议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阅读前活动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1 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激活思维，引发思考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学生观察生活中不同围栏的图片并回答老师提出的问题。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阅读中活动</a:t>
            </a:r>
          </a:p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Acitivity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阅读封面</a:t>
            </a:r>
            <a:r>
              <a:rPr lang="zh-CN" altLang="en-US" dirty="0">
                <a:sym typeface="+mn-ea"/>
              </a:rPr>
              <a:t>，观察、预测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学生阅读书的封面并回答老师提出的问题。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2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dirty="0" smtClean="0">
                <a:sym typeface="+mn-ea"/>
              </a:rPr>
              <a:t>阅读第一部分 What </a:t>
            </a:r>
            <a:r>
              <a:rPr lang="en-US" altLang="zh-CN" dirty="0" smtClean="0">
                <a:sym typeface="+mn-ea"/>
              </a:rPr>
              <a:t>I</a:t>
            </a:r>
            <a:r>
              <a:rPr lang="zh-CN" altLang="en-US" dirty="0" smtClean="0">
                <a:sym typeface="+mn-ea"/>
              </a:rPr>
              <a:t>s </a:t>
            </a:r>
            <a:r>
              <a:rPr lang="zh-CN" altLang="en-US" dirty="0">
                <a:sym typeface="+mn-ea"/>
              </a:rPr>
              <a:t>the </a:t>
            </a:r>
            <a:r>
              <a:rPr lang="en-US" altLang="zh-CN" dirty="0" smtClean="0">
                <a:sym typeface="+mn-ea"/>
              </a:rPr>
              <a:t>D</a:t>
            </a:r>
            <a:r>
              <a:rPr lang="zh-CN" altLang="en-US" dirty="0" smtClean="0">
                <a:sym typeface="+mn-ea"/>
              </a:rPr>
              <a:t>ingo </a:t>
            </a:r>
            <a:r>
              <a:rPr lang="en-US" altLang="zh-CN" dirty="0" smtClean="0">
                <a:sym typeface="+mn-ea"/>
              </a:rPr>
              <a:t>F</a:t>
            </a:r>
            <a:r>
              <a:rPr lang="zh-CN" altLang="en-US" dirty="0" smtClean="0">
                <a:sym typeface="+mn-ea"/>
              </a:rPr>
              <a:t>ence</a:t>
            </a:r>
            <a:r>
              <a:rPr lang="en-US" altLang="zh-CN" dirty="0" smtClean="0">
                <a:sym typeface="+mn-ea"/>
              </a:rPr>
              <a:t>? </a:t>
            </a:r>
            <a:r>
              <a:rPr lang="zh-CN" altLang="en-US" dirty="0" smtClean="0">
                <a:sym typeface="+mn-ea"/>
              </a:rPr>
              <a:t>了解</a:t>
            </a:r>
            <a:r>
              <a:rPr lang="zh-CN" altLang="en-US" dirty="0">
                <a:sym typeface="+mn-ea"/>
              </a:rPr>
              <a:t>防狗围栏</a:t>
            </a:r>
            <a:endParaRPr lang="zh-CN" altLang="en-US" dirty="0"/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：阅读标志牌信息。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学生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观察</a:t>
            </a:r>
            <a:r>
              <a:rPr lang="zh-CN" altLang="en-US" dirty="0" smtClean="0">
                <a:sym typeface="+mn-ea"/>
              </a:rPr>
              <a:t>第一部分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中的标志牌并回答老师的提问。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3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dirty="0" smtClean="0">
                <a:sym typeface="+mn-ea"/>
              </a:rPr>
              <a:t>阅读第7部分Hungry </a:t>
            </a:r>
            <a:r>
              <a:rPr lang="zh-CN" altLang="en-US" dirty="0">
                <a:sym typeface="+mn-ea"/>
              </a:rPr>
              <a:t>Dingoes，了解围栏防狗护羊的作用</a:t>
            </a:r>
            <a:endParaRPr lang="zh-CN" altLang="en-US" dirty="0"/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：阅读标题、说明文字和图片，预测文本内容。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提问建议：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What do you think that dingo want to do?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Why do you think that?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Step 2: </a:t>
            </a:r>
            <a:r>
              <a:rPr lang="zh-CN" altLang="en-US" dirty="0" smtClean="0">
                <a:sym typeface="+mn-ea"/>
              </a:rPr>
              <a:t>阅读第7部分Hungry Dingoes，</a:t>
            </a:r>
            <a:r>
              <a:rPr lang="zh-CN" altLang="en-US" dirty="0">
                <a:sym typeface="+mn-ea"/>
              </a:rPr>
              <a:t>捕捉细节信息，理解防狗围栏作用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提问建议：</a:t>
            </a:r>
          </a:p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1. How would people know that dingoes have been close to the fence line? Find words that tell you.</a:t>
            </a:r>
            <a:endParaRPr lang="zh-CN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2. Why do you think the tracks go backwards and forwards?</a:t>
            </a:r>
            <a:endParaRPr lang="zh-CN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3. What do you think “For now, the sheep are safe.” means?</a:t>
            </a:r>
            <a:endParaRPr lang="zh-CN" altLang="zh-CN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理清小标题之间的关系，了解全文篇章结构。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656B5-65C6-4048-9BF2-FA8C4A81D5B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Activity </a:t>
            </a:r>
            <a:r>
              <a:rPr lang="en-US" altLang="zh-CN" dirty="0" smtClean="0">
                <a:sym typeface="+mn-ea"/>
              </a:rPr>
              <a:t>4</a:t>
            </a:r>
            <a:r>
              <a:rPr lang="zh-CN" altLang="en-US" dirty="0" smtClean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拼图阅读第2-</a:t>
            </a:r>
            <a:r>
              <a:rPr lang="zh-CN" altLang="en-US" dirty="0" smtClean="0">
                <a:sym typeface="+mn-ea"/>
              </a:rPr>
              <a:t>6部分（</a:t>
            </a:r>
            <a:r>
              <a:rPr lang="zh-CN" altLang="en-US" dirty="0">
                <a:sym typeface="+mn-ea"/>
              </a:rPr>
              <a:t>From </a:t>
            </a:r>
            <a:r>
              <a:rPr lang="zh-CN" altLang="en-US" b="1" dirty="0">
                <a:sym typeface="+mn-ea"/>
              </a:rPr>
              <a:t>The Dingo—A </a:t>
            </a:r>
            <a:r>
              <a:rPr lang="zh-CN" altLang="en-US" b="1" dirty="0" smtClean="0">
                <a:sym typeface="+mn-ea"/>
              </a:rPr>
              <a:t>Hunt</a:t>
            </a:r>
            <a:r>
              <a:rPr lang="en-US" altLang="zh-CN" b="1" dirty="0" err="1" smtClean="0">
                <a:sym typeface="+mn-ea"/>
              </a:rPr>
              <a:t>ing</a:t>
            </a:r>
            <a:r>
              <a:rPr lang="en-US" altLang="zh-CN" b="1" dirty="0" smtClean="0">
                <a:sym typeface="+mn-ea"/>
              </a:rPr>
              <a:t> Animal </a:t>
            </a:r>
            <a:r>
              <a:rPr lang="en-US" altLang="zh-CN" b="0" dirty="0" smtClean="0">
                <a:sym typeface="+mn-ea"/>
              </a:rPr>
              <a:t>to </a:t>
            </a:r>
            <a:r>
              <a:rPr lang="zh-CN" altLang="en-US" b="1" dirty="0" smtClean="0">
                <a:sym typeface="+mn-ea"/>
              </a:rPr>
              <a:t>The </a:t>
            </a:r>
            <a:r>
              <a:rPr lang="en-US" altLang="zh-CN" b="1" dirty="0" smtClean="0">
                <a:sym typeface="+mn-ea"/>
              </a:rPr>
              <a:t>F</a:t>
            </a:r>
            <a:r>
              <a:rPr lang="zh-CN" altLang="en-US" b="1" dirty="0" smtClean="0">
                <a:sym typeface="+mn-ea"/>
              </a:rPr>
              <a:t>ence </a:t>
            </a:r>
            <a:r>
              <a:rPr lang="en-US" altLang="zh-CN" b="1" dirty="0" smtClean="0">
                <a:sym typeface="+mn-ea"/>
              </a:rPr>
              <a:t>R</a:t>
            </a:r>
            <a:r>
              <a:rPr lang="zh-CN" altLang="en-US" b="1" dirty="0" smtClean="0">
                <a:sym typeface="+mn-ea"/>
              </a:rPr>
              <a:t>ider</a:t>
            </a:r>
            <a:r>
              <a:rPr lang="en-US" altLang="zh-CN" b="1" dirty="0" smtClean="0">
                <a:sym typeface="+mn-ea"/>
              </a:rPr>
              <a:t>s</a:t>
            </a:r>
            <a:r>
              <a:rPr lang="zh-CN" altLang="en-US" dirty="0" smtClean="0">
                <a:sym typeface="+mn-ea"/>
              </a:rPr>
              <a:t>），</a:t>
            </a:r>
            <a:r>
              <a:rPr lang="zh-CN" altLang="en-US" dirty="0">
                <a:sym typeface="+mn-ea"/>
              </a:rPr>
              <a:t>探究“防狗围栏”（修建原因及维护方式）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学生用“拼图阅读”的</a:t>
            </a:r>
            <a:r>
              <a:rPr lang="zh-CN" altLang="en-US" dirty="0" smtClean="0">
                <a:sym typeface="+mn-ea"/>
              </a:rPr>
              <a:t>方式阅读</a:t>
            </a:r>
            <a:r>
              <a:rPr lang="zh-CN" altLang="en-US" dirty="0">
                <a:sym typeface="+mn-ea"/>
              </a:rPr>
              <a:t>，从“建立防狗围栏的原因”和“保持防狗护羊的措施”两大方面，进行探究。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Step 1</a:t>
            </a:r>
            <a:r>
              <a:rPr lang="zh-CN" altLang="en-US" dirty="0">
                <a:sym typeface="+mn-ea"/>
              </a:rPr>
              <a:t>明确阅读任务，分配阅读学习单。（使用学案1-5）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1.明确探究任务：探究防狗围栏修建原因及维护方式；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2.明确阅读</a:t>
            </a:r>
            <a:r>
              <a:rPr lang="zh-CN" altLang="en-US" dirty="0" smtClean="0">
                <a:sym typeface="+mn-ea"/>
              </a:rPr>
              <a:t>章节：From From </a:t>
            </a:r>
            <a:r>
              <a:rPr lang="zh-CN" altLang="en-US" b="1" dirty="0" smtClean="0">
                <a:sym typeface="+mn-ea"/>
              </a:rPr>
              <a:t>The Dingo—A Hunt</a:t>
            </a:r>
            <a:r>
              <a:rPr lang="en-US" altLang="zh-CN" b="1" dirty="0" err="1" smtClean="0">
                <a:sym typeface="+mn-ea"/>
              </a:rPr>
              <a:t>ing</a:t>
            </a:r>
            <a:r>
              <a:rPr lang="en-US" altLang="zh-CN" b="1" dirty="0" smtClean="0">
                <a:sym typeface="+mn-ea"/>
              </a:rPr>
              <a:t> Animal </a:t>
            </a:r>
            <a:r>
              <a:rPr lang="en-US" altLang="zh-CN" b="0" dirty="0" smtClean="0">
                <a:sym typeface="+mn-ea"/>
              </a:rPr>
              <a:t>to </a:t>
            </a:r>
            <a:r>
              <a:rPr lang="zh-CN" altLang="en-US" b="1" dirty="0" smtClean="0">
                <a:sym typeface="+mn-ea"/>
              </a:rPr>
              <a:t>The </a:t>
            </a:r>
            <a:r>
              <a:rPr lang="en-US" altLang="zh-CN" b="1" dirty="0" smtClean="0">
                <a:sym typeface="+mn-ea"/>
              </a:rPr>
              <a:t>F</a:t>
            </a:r>
            <a:r>
              <a:rPr lang="zh-CN" altLang="en-US" b="1" dirty="0" smtClean="0">
                <a:sym typeface="+mn-ea"/>
              </a:rPr>
              <a:t>ence </a:t>
            </a:r>
            <a:r>
              <a:rPr lang="en-US" altLang="zh-CN" b="1" dirty="0" smtClean="0">
                <a:sym typeface="+mn-ea"/>
              </a:rPr>
              <a:t>R</a:t>
            </a:r>
            <a:r>
              <a:rPr lang="zh-CN" altLang="en-US" b="1" dirty="0" smtClean="0">
                <a:sym typeface="+mn-ea"/>
              </a:rPr>
              <a:t>ider</a:t>
            </a:r>
            <a:r>
              <a:rPr lang="en-US" altLang="zh-CN" b="1" dirty="0" smtClean="0">
                <a:sym typeface="+mn-ea"/>
              </a:rPr>
              <a:t>s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3.建立初始小组，分配学习单。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五人一组，每人选择一章重点阅读，并领取相应章节的任务学习单</a:t>
            </a:r>
            <a:r>
              <a:rPr lang="zh-CN" altLang="en-US" dirty="0" smtClean="0">
                <a:sym typeface="+mn-ea"/>
              </a:rPr>
              <a:t>。</a:t>
            </a:r>
            <a:endParaRPr lang="en-US" altLang="zh-CN" dirty="0" smtClean="0">
              <a:sym typeface="+mn-ea"/>
            </a:endParaRPr>
          </a:p>
          <a:p>
            <a:r>
              <a:rPr lang="zh-CN" altLang="en-US" dirty="0" smtClean="0">
                <a:sym typeface="+mn-ea"/>
              </a:rPr>
              <a:t>Step 2 自主阅读，完成学习单上的任务。</a:t>
            </a:r>
            <a:endParaRPr lang="zh-CN" altLang="en-US" dirty="0" smtClean="0"/>
          </a:p>
          <a:p>
            <a:r>
              <a:rPr lang="zh-CN" altLang="en-US" dirty="0" smtClean="0">
                <a:sym typeface="+mn-ea"/>
              </a:rPr>
              <a:t>小组内，每人根据任务学习单的提示，在问题的引领下，用阅读What </a:t>
            </a:r>
            <a:r>
              <a:rPr lang="en-US" altLang="zh-CN" dirty="0" smtClean="0">
                <a:sym typeface="+mn-ea"/>
              </a:rPr>
              <a:t>I</a:t>
            </a:r>
            <a:r>
              <a:rPr lang="zh-CN" altLang="en-US" dirty="0" smtClean="0">
                <a:sym typeface="+mn-ea"/>
              </a:rPr>
              <a:t>s the </a:t>
            </a:r>
            <a:r>
              <a:rPr lang="en-US" altLang="zh-CN" dirty="0" smtClean="0">
                <a:sym typeface="+mn-ea"/>
              </a:rPr>
              <a:t>D</a:t>
            </a:r>
            <a:r>
              <a:rPr lang="zh-CN" altLang="en-US" dirty="0" smtClean="0">
                <a:sym typeface="+mn-ea"/>
              </a:rPr>
              <a:t>ingo </a:t>
            </a:r>
            <a:r>
              <a:rPr lang="en-US" altLang="zh-CN" dirty="0" smtClean="0">
                <a:sym typeface="+mn-ea"/>
              </a:rPr>
              <a:t>F</a:t>
            </a:r>
            <a:r>
              <a:rPr lang="zh-CN" altLang="en-US" dirty="0" smtClean="0">
                <a:sym typeface="+mn-ea"/>
              </a:rPr>
              <a:t>ence和Hungry Dingoes的学习方式进行阅读，如先预测、学习词汇、理解文本。</a:t>
            </a:r>
            <a:endParaRPr lang="zh-CN" altLang="en-US" dirty="0" smtClean="0"/>
          </a:p>
          <a:p>
            <a:endParaRPr lang="zh-CN" altLang="en-US" dirty="0">
              <a:sym typeface="+mn-ea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F107-0CAC-4E06-BA98-FA54F9A704B6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81C0C-59B8-4C9E-8491-D05685F8E300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B0D7-A10B-4C52-B2D1-DBEAACDD9AD2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FD6B-263B-4F29-B5F5-AF95DE3D46EA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00DF-87DD-400D-96CE-BDD275261702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6FC7-1C0D-48A9-A3EB-9A6C1B058CC4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05722-FC89-4042-970E-31B25E16AC74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B9538-1CFE-4E43-9172-E2940D014C96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11D4-CFD1-40B7-AFCB-1AF7B340F5F3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7AE1-8CC6-43B2-8B27-EE77D525A6E9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65BD-3EF0-472C-B96F-369A06C9BACE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5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5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5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2B8F21-8EF2-4285-823C-ED9EAB8D0F9C}" type="slidenum">
              <a:rPr lang="zh-CN" altLang="zh-CN">
                <a:solidFill>
                  <a:srgbClr val="000000"/>
                </a:solidFill>
              </a:r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3" y="-99392"/>
            <a:ext cx="9132887" cy="69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980728"/>
            <a:ext cx="7772400" cy="208823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Dingo Fence</a:t>
            </a:r>
            <a:br>
              <a:rPr lang="en-US" altLang="zh-CN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防狗围栏</a:t>
            </a:r>
            <a:endParaRPr lang="zh-CN" altLang="zh-C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5976" y="5229200"/>
            <a:ext cx="4465192" cy="504311"/>
          </a:xfrm>
          <a:noFill/>
        </p:spPr>
        <p:txBody>
          <a:bodyPr/>
          <a:lstStyle/>
          <a:p>
            <a:pPr algn="l" eaLnBrk="1" hangingPunct="1"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选自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多维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阅读第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级</a:t>
            </a:r>
            <a:r>
              <a:rPr lang="en-US" altLang="zh-CN" b="1" dirty="0" smtClean="0">
                <a:solidFill>
                  <a:schemeClr val="bg1"/>
                </a:solidFill>
                <a:latin typeface="+mn-ea"/>
              </a:rPr>
              <a:t>》</a:t>
            </a:r>
            <a:endParaRPr lang="zh-CN" altLang="zh-CN" b="1" dirty="0" smtClean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/>
          <p:nvPr>
            <p:extLst>
              <p:ext uri="{D42A27DB-BD31-4B8C-83A1-F6EECF244321}">
                <p14:modId xmlns:p14="http://schemas.microsoft.com/office/powerpoint/2010/main" val="60681088"/>
              </p:ext>
            </p:extLst>
          </p:nvPr>
        </p:nvGraphicFramePr>
        <p:xfrm>
          <a:off x="665480" y="1456690"/>
          <a:ext cx="3267075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r:id="rId4" imgW="3406140" imgH="3848100" progId="Paint.Picture">
                  <p:embed/>
                </p:oleObj>
              </mc:Choice>
              <mc:Fallback>
                <p:oleObj r:id="rId4" imgW="3406140" imgH="38481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5480" y="1456690"/>
                        <a:ext cx="3267075" cy="402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0"/>
          <p:cNvSpPr txBox="1"/>
          <p:nvPr/>
        </p:nvSpPr>
        <p:spPr>
          <a:xfrm>
            <a:off x="0" y="317817"/>
            <a:ext cx="133096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Step 2  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32595"/>
          <a:stretch>
            <a:fillRect/>
          </a:stretch>
        </p:blipFill>
        <p:spPr>
          <a:xfrm>
            <a:off x="6102821" y="1642378"/>
            <a:ext cx="1580515" cy="13214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32595"/>
          <a:stretch>
            <a:fillRect/>
          </a:stretch>
        </p:blipFill>
        <p:spPr>
          <a:xfrm>
            <a:off x="6084168" y="222884"/>
            <a:ext cx="1475105" cy="1233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32595"/>
          <a:stretch>
            <a:fillRect/>
          </a:stretch>
        </p:blipFill>
        <p:spPr>
          <a:xfrm>
            <a:off x="6228184" y="3232785"/>
            <a:ext cx="1580515" cy="13214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32595"/>
          <a:stretch>
            <a:fillRect/>
          </a:stretch>
        </p:blipFill>
        <p:spPr>
          <a:xfrm>
            <a:off x="6233055" y="4692015"/>
            <a:ext cx="1580515" cy="1321435"/>
          </a:xfrm>
          <a:prstGeom prst="rect">
            <a:avLst/>
          </a:prstGeom>
        </p:spPr>
      </p:pic>
      <p:sp>
        <p:nvSpPr>
          <p:cNvPr id="148" name=" 148"/>
          <p:cNvSpPr/>
          <p:nvPr/>
        </p:nvSpPr>
        <p:spPr>
          <a:xfrm rot="20294242">
            <a:off x="3913686" y="925930"/>
            <a:ext cx="2083674" cy="659765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 148"/>
          <p:cNvSpPr/>
          <p:nvPr/>
        </p:nvSpPr>
        <p:spPr>
          <a:xfrm rot="20479540">
            <a:off x="3944139" y="2240315"/>
            <a:ext cx="2125100" cy="61595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 148"/>
          <p:cNvSpPr/>
          <p:nvPr/>
        </p:nvSpPr>
        <p:spPr>
          <a:xfrm>
            <a:off x="3988056" y="3499991"/>
            <a:ext cx="2188571" cy="61595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 148"/>
          <p:cNvSpPr/>
          <p:nvPr/>
        </p:nvSpPr>
        <p:spPr>
          <a:xfrm rot="957132">
            <a:off x="3947944" y="4593008"/>
            <a:ext cx="2268796" cy="61595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0"/>
          <p:cNvSpPr txBox="1"/>
          <p:nvPr/>
        </p:nvSpPr>
        <p:spPr>
          <a:xfrm>
            <a:off x="9575" y="209550"/>
            <a:ext cx="133096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Step 3  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 148"/>
          <p:cNvSpPr/>
          <p:nvPr/>
        </p:nvSpPr>
        <p:spPr>
          <a:xfrm>
            <a:off x="4685030" y="2611120"/>
            <a:ext cx="1328420" cy="61595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5" y="2065808"/>
            <a:ext cx="1976755" cy="232252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708275" y="4869160"/>
            <a:ext cx="2019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小组内汇报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2" y="1926183"/>
            <a:ext cx="2263636" cy="24621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1197"/>
            <a:ext cx="2800548" cy="380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520" y="1295707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US" altLang="zh-CN" sz="2800" kern="100" dirty="0">
                <a:latin typeface="Times New Roman" pitchFamily="18" charset="0"/>
                <a:cs typeface="Times New Roman" pitchFamily="18" charset="0"/>
              </a:rPr>
              <a:t>did people build the dingo fence?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39036" y="1306174"/>
            <a:ext cx="2736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US" altLang="zh-CN" sz="2800" kern="100" dirty="0">
                <a:latin typeface="Times New Roman" pitchFamily="18" charset="0"/>
                <a:cs typeface="Times New Roman" pitchFamily="18" charset="0"/>
              </a:rPr>
              <a:t>did people keep the </a:t>
            </a:r>
            <a:r>
              <a:rPr lang="en-US" altLang="zh-CN" sz="2800" kern="100" dirty="0" smtClean="0">
                <a:latin typeface="Times New Roman" pitchFamily="18" charset="0"/>
                <a:cs typeface="Times New Roman" pitchFamily="18" charset="0"/>
              </a:rPr>
              <a:t>dingo fence </a:t>
            </a:r>
            <a:r>
              <a:rPr lang="en-US" altLang="zh-CN" sz="2800" kern="100" dirty="0">
                <a:latin typeface="Times New Roman" pitchFamily="18" charset="0"/>
                <a:cs typeface="Times New Roman" pitchFamily="18" charset="0"/>
              </a:rPr>
              <a:t>work well?</a:t>
            </a:r>
            <a:endParaRPr lang="zh-CN" altLang="zh-CN" sz="2800" kern="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28" y="2691169"/>
            <a:ext cx="2942401" cy="335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9905" y="3253553"/>
            <a:ext cx="272224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Report 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996952"/>
            <a:ext cx="3096344" cy="142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0"/>
          <p:cNvSpPr txBox="1"/>
          <p:nvPr/>
        </p:nvSpPr>
        <p:spPr>
          <a:xfrm>
            <a:off x="6524" y="260648"/>
            <a:ext cx="133096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Step 4 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1844824"/>
            <a:ext cx="4221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1. Why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did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the author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write the book? 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What did the author want to tell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us?</a:t>
            </a:r>
          </a:p>
          <a:p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3. What was the author’s idea about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the dingo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fence?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324582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>
                <a:ln w="11430"/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Post-reading</a:t>
            </a:r>
            <a:endParaRPr lang="zh-CN" altLang="en-US" sz="4400" b="1" dirty="0">
              <a:ln w="11430"/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69176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Activity 1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980728"/>
            <a:ext cx="371246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95011"/>
            <a:ext cx="73448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548680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Activity 2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20" y="1556792"/>
            <a:ext cx="824058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3600" dirty="0">
              <a:solidFill>
                <a:srgbClr val="000000"/>
              </a:solidFill>
            </a:endParaRPr>
          </a:p>
          <a:p>
            <a:r>
              <a:rPr lang="en-US" altLang="zh-CN" sz="2800" dirty="0" smtClean="0">
                <a:latin typeface="+mn-ea"/>
              </a:rPr>
              <a:t>1. </a:t>
            </a:r>
            <a:r>
              <a:rPr lang="zh-CN" altLang="zh-CN" sz="2800" dirty="0" smtClean="0">
                <a:latin typeface="+mn-ea"/>
              </a:rPr>
              <a:t>收集</a:t>
            </a:r>
            <a:r>
              <a:rPr lang="en-US" altLang="zh-CN" sz="2800" dirty="0">
                <a:latin typeface="+mn-ea"/>
              </a:rPr>
              <a:t>3</a:t>
            </a:r>
            <a:r>
              <a:rPr lang="zh-CN" altLang="zh-CN" sz="2800" dirty="0">
                <a:latin typeface="+mn-ea"/>
              </a:rPr>
              <a:t>—</a:t>
            </a:r>
            <a:r>
              <a:rPr lang="en-US" altLang="zh-CN" sz="2800" dirty="0">
                <a:latin typeface="+mn-ea"/>
              </a:rPr>
              <a:t>5</a:t>
            </a:r>
            <a:r>
              <a:rPr lang="zh-CN" altLang="zh-CN" sz="2800" dirty="0">
                <a:latin typeface="+mn-ea"/>
              </a:rPr>
              <a:t>个生活中成功使用围栏解决问题的案例，并用图或图示的方式进行事实的陈述说明</a:t>
            </a:r>
            <a:r>
              <a:rPr lang="zh-CN" altLang="zh-CN" sz="2800" dirty="0" smtClean="0">
                <a:latin typeface="+mn-ea"/>
              </a:rPr>
              <a:t>。</a:t>
            </a:r>
            <a:endParaRPr lang="en-US" altLang="zh-CN" sz="2800" dirty="0" smtClean="0">
              <a:latin typeface="+mn-ea"/>
            </a:endParaRPr>
          </a:p>
          <a:p>
            <a:pPr marL="514350" indent="-514350">
              <a:buAutoNum type="arabicPeriod"/>
            </a:pPr>
            <a:endParaRPr lang="zh-CN" altLang="zh-CN" sz="2800" dirty="0">
              <a:latin typeface="+mn-ea"/>
            </a:endParaRPr>
          </a:p>
          <a:p>
            <a:r>
              <a:rPr lang="en-US" altLang="zh-CN" sz="2800" dirty="0">
                <a:latin typeface="+mn-ea"/>
              </a:rPr>
              <a:t>2. </a:t>
            </a:r>
            <a:r>
              <a:rPr lang="zh-CN" altLang="zh-CN" sz="2800" dirty="0">
                <a:latin typeface="+mn-ea"/>
              </a:rPr>
              <a:t>阅读有关澳洲野犬的新闻，提取事实性信息，陈述自己对新闻的观点，并制作有关防狗围栏的海报。</a:t>
            </a:r>
            <a:endParaRPr lang="zh-CN" altLang="en-US" sz="2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88640"/>
            <a:ext cx="24481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>
                <a:ln w="11430"/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作业建议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http://p2.so.qhimgs1.com/bdr/_240_/t0173d809b501d35a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87301"/>
            <a:ext cx="2236330" cy="18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http://p2.so.qhimgs1.com/bdr/_240_/t01c5e0429ba64d71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44" y="1044941"/>
            <a:ext cx="2007688" cy="1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p5.so.qhimgs1.com/bdr/_240_/t011487dfb866f57a9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61" y="1168879"/>
            <a:ext cx="2165350" cy="160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http://p3.so.qhimgs1.com/bdr/_240_/t01a3bc09ecdae1baa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9" y="3387301"/>
            <a:ext cx="2160241" cy="176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https://tse2-mm.cn.bing.net/th?id=OIP.6s861wJB40t2qlO5cZK5_gHaFs&amp;w=225&amp;h=174&amp;c=7&amp;o=5&amp;pid=1.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3" y="980728"/>
            <a:ext cx="2608263" cy="20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5" descr="http://p1.so.qhimgs1.com/bdr/_240_/t0143f96bca665b4a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74" y="3420694"/>
            <a:ext cx="2166937" cy="17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30464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>
                <a:ln w="11430"/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Pre-reading</a:t>
            </a:r>
            <a:endParaRPr lang="zh-CN" altLang="en-US" sz="4400" b="1" dirty="0">
              <a:ln w="11430"/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0139" y="2697977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7610" y="2812263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B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57354" y="276246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70102" y="515050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D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94499" y="5229188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E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85819" y="521840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/>
              <a:t>F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34075" y="5770862"/>
            <a:ext cx="7131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. H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ave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you ever seen these fences?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？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Why do people build these fences?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374321"/>
            <a:ext cx="3995936" cy="50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3980" y="1988840"/>
            <a:ext cx="461305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What can you tell about the dingo fence from the photograph?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AutoNum type="arabicPeriod"/>
            </a:pPr>
            <a:endParaRPr lang="zh-CN" altLang="zh-CN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How would you describe it?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What do you want to know about the dingo fence? </a:t>
            </a:r>
            <a:endParaRPr lang="zh-CN" alt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3654590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>
                <a:ln w="11430"/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While-reading</a:t>
            </a:r>
            <a:endParaRPr lang="zh-CN" altLang="en-US" sz="4400" b="1" dirty="0">
              <a:ln w="11430"/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764704"/>
            <a:ext cx="50321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Activity 1 Read the Cover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0" y="764704"/>
            <a:ext cx="8100392" cy="54914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045285" y="4077072"/>
            <a:ext cx="405019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information do you think might be on the sign? 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4911" y="0"/>
            <a:ext cx="54170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Activity 2 Read and 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Answer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157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2157413"/>
            <a:ext cx="41137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1. What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do you think that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dingo want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to do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Why do you think that? 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116632"/>
            <a:ext cx="2411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Activity 3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908685"/>
            <a:ext cx="385192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Step 1  Read and predict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52" y="2269"/>
            <a:ext cx="49998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172207" cy="3672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矩形 2"/>
          <p:cNvSpPr/>
          <p:nvPr/>
        </p:nvSpPr>
        <p:spPr>
          <a:xfrm>
            <a:off x="68559" y="4869160"/>
            <a:ext cx="759742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1. How would people know that dingoes have been close to the fence line? Find words that tell you.</a:t>
            </a:r>
            <a:endParaRPr lang="zh-CN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2. Why do you think the tracks go backwards and forwards?</a:t>
            </a:r>
            <a:endParaRPr lang="zh-CN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do you think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“For now,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sheep are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safe.”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means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9" y="642920"/>
            <a:ext cx="485776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Step 2  Read and comprehension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" y="0"/>
            <a:ext cx="2195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Activity 3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"/>
          <p:cNvSpPr>
            <a:spLocks noChangeArrowheads="1"/>
          </p:cNvSpPr>
          <p:nvPr/>
        </p:nvSpPr>
        <p:spPr bwMode="auto">
          <a:xfrm>
            <a:off x="2423094" y="5517232"/>
            <a:ext cx="4879341" cy="10191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b="1" kern="100" dirty="0">
                <a:solidFill>
                  <a:srgbClr val="C00000"/>
                </a:solidFill>
                <a:effectLst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Conclusion:</a:t>
            </a:r>
            <a:endParaRPr lang="zh-CN" sz="2800" kern="100" dirty="0">
              <a:solidFill>
                <a:srgbClr val="C00000"/>
              </a:solidFill>
              <a:effectLst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kern="100" dirty="0">
                <a:effectLst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 Dingo Fence did work.</a:t>
            </a:r>
            <a:endParaRPr lang="zh-CN" sz="2800" kern="100" dirty="0">
              <a:effectLst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97"/>
          <p:cNvSpPr>
            <a:spLocks noChangeArrowheads="1"/>
          </p:cNvSpPr>
          <p:nvPr/>
        </p:nvSpPr>
        <p:spPr bwMode="auto">
          <a:xfrm>
            <a:off x="2670999" y="404664"/>
            <a:ext cx="3803143" cy="9448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b="1" kern="100" dirty="0">
                <a:solidFill>
                  <a:srgbClr val="C00000"/>
                </a:solidFill>
                <a:effectLst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Introduction:</a:t>
            </a:r>
            <a:endParaRPr lang="zh-CN" sz="2800" kern="100" dirty="0">
              <a:solidFill>
                <a:srgbClr val="C00000"/>
              </a:solidFill>
              <a:effectLst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800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What is </a:t>
            </a:r>
            <a:r>
              <a:rPr lang="en-US" sz="2800" kern="100" dirty="0">
                <a:effectLst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 dingo fence?</a:t>
            </a:r>
            <a:endParaRPr lang="zh-CN" sz="2800" kern="100" dirty="0">
              <a:effectLst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3" name="Rectangle 98"/>
          <p:cNvSpPr>
            <a:spLocks noChangeArrowheads="1"/>
          </p:cNvSpPr>
          <p:nvPr/>
        </p:nvSpPr>
        <p:spPr bwMode="auto">
          <a:xfrm>
            <a:off x="892332" y="1556792"/>
            <a:ext cx="7776864" cy="36483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800" b="1" kern="100" dirty="0">
                <a:solidFill>
                  <a:srgbClr val="C00000"/>
                </a:solidFill>
                <a:effectLst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Body part:</a:t>
            </a:r>
            <a:endParaRPr lang="zh-CN" sz="2800" kern="100" dirty="0">
              <a:solidFill>
                <a:srgbClr val="C00000"/>
              </a:solidFill>
              <a:effectLst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l">
              <a:spcAft>
                <a:spcPts val="0"/>
              </a:spcAft>
            </a:pPr>
            <a:endParaRPr lang="zh-CN" sz="2800" kern="100" dirty="0">
              <a:effectLst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7" y="2111626"/>
            <a:ext cx="6943725" cy="307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1"/>
          <p:cNvSpPr txBox="1"/>
          <p:nvPr/>
        </p:nvSpPr>
        <p:spPr>
          <a:xfrm>
            <a:off x="0" y="957035"/>
            <a:ext cx="464400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Jigsaw Reading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  <a:sym typeface="+mn-ea"/>
              </a:rPr>
              <a:t>f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  <a:sym typeface="+mn-ea"/>
              </a:rPr>
              <a:t>rom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pp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  <a:sym typeface="+mn-ea"/>
              </a:rPr>
              <a:t>4-15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0" y="167730"/>
            <a:ext cx="20441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Activity 4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对象 1"/>
          <p:cNvGraphicFramePr/>
          <p:nvPr>
            <p:extLst>
              <p:ext uri="{D42A27DB-BD31-4B8C-83A1-F6EECF244321}">
                <p14:modId xmlns:p14="http://schemas.microsoft.com/office/powerpoint/2010/main" val="3866769035"/>
              </p:ext>
            </p:extLst>
          </p:nvPr>
        </p:nvGraphicFramePr>
        <p:xfrm>
          <a:off x="2961878" y="2564904"/>
          <a:ext cx="2880728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r:id="rId4" imgW="3406140" imgH="3848100" progId="Paint.Picture">
                  <p:embed/>
                </p:oleObj>
              </mc:Choice>
              <mc:Fallback>
                <p:oleObj r:id="rId4" imgW="3406140" imgH="38481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1878" y="2564904"/>
                        <a:ext cx="2880728" cy="396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右箭头 34"/>
          <p:cNvSpPr/>
          <p:nvPr/>
        </p:nvSpPr>
        <p:spPr>
          <a:xfrm>
            <a:off x="2044149" y="3933056"/>
            <a:ext cx="953209" cy="5035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5940153" y="3933056"/>
            <a:ext cx="1152128" cy="5035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7"/>
            <a:ext cx="1988595" cy="23042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20" y="2963415"/>
            <a:ext cx="1988595" cy="2304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71437" y="2068830"/>
            <a:ext cx="1800225" cy="193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4" y="2491750"/>
            <a:ext cx="1548130" cy="116141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55281" y="4253230"/>
            <a:ext cx="1232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初始小组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0" y="332656"/>
            <a:ext cx="1330960" cy="521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Step 1  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2376264" cy="2852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2223888" cy="2842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41" y="0"/>
            <a:ext cx="2263507" cy="2828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52631"/>
            <a:ext cx="2700827" cy="35730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27002"/>
            <a:ext cx="2664296" cy="322633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229315" y="2708920"/>
            <a:ext cx="6685915" cy="95313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Why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  <a:sym typeface="+mn-ea"/>
              </a:rPr>
              <a:t> did people build the fence?</a:t>
            </a:r>
            <a:endParaRPr lang="zh-CN" alt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How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  <a:sym typeface="+mn-ea"/>
              </a:rPr>
              <a:t> did people keep the fence work well?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2D050"/>
        </a:solidFill>
      </a:spPr>
      <a:bodyPr wrap="none">
        <a:spAutoFit/>
      </a:bodyPr>
      <a:lstStyle>
        <a:defPPr>
          <a:defRPr sz="3600" dirty="0">
            <a:latin typeface="Times New Roman" pitchFamily="18" charset="0"/>
            <a:cs typeface="Times New Roman" pitchFamily="18" charset="0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1015</Words>
  <Application>Microsoft Office PowerPoint</Application>
  <PresentationFormat>全屏显示(4:3)</PresentationFormat>
  <Paragraphs>112</Paragraphs>
  <Slides>15</Slides>
  <Notes>15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7" baseType="lpstr">
      <vt:lpstr>默认设计模板</vt:lpstr>
      <vt:lpstr>Bitmap Image</vt:lpstr>
      <vt:lpstr>The Dingo Fence 防狗围栏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Dingo Fence</dc:title>
  <dc:creator>user</dc:creator>
  <cp:lastModifiedBy>fltrp</cp:lastModifiedBy>
  <cp:revision>69</cp:revision>
  <dcterms:created xsi:type="dcterms:W3CDTF">2018-06-24T03:50:00Z</dcterms:created>
  <dcterms:modified xsi:type="dcterms:W3CDTF">2019-01-24T01:21:45Z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