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344" r:id="rId4"/>
    <p:sldId id="346" r:id="rId5"/>
    <p:sldId id="261" r:id="rId6"/>
    <p:sldId id="321" r:id="rId7"/>
    <p:sldId id="322" r:id="rId8"/>
    <p:sldId id="347" r:id="rId9"/>
    <p:sldId id="295" r:id="rId10"/>
    <p:sldId id="336" r:id="rId11"/>
    <p:sldId id="368" r:id="rId12"/>
    <p:sldId id="296" r:id="rId13"/>
    <p:sldId id="310" r:id="rId14"/>
    <p:sldId id="297" r:id="rId15"/>
    <p:sldId id="311" r:id="rId16"/>
    <p:sldId id="348" r:id="rId17"/>
    <p:sldId id="293" r:id="rId18"/>
    <p:sldId id="294" r:id="rId19"/>
    <p:sldId id="262" r:id="rId20"/>
    <p:sldId id="266" r:id="rId21"/>
    <p:sldId id="369" r:id="rId22"/>
    <p:sldId id="265" r:id="rId23"/>
    <p:sldId id="268" r:id="rId24"/>
    <p:sldId id="350" r:id="rId25"/>
    <p:sldId id="274" r:id="rId26"/>
  </p:sldIdLst>
  <p:sldSz cx="9144000" cy="6858000" type="screen4x3"/>
  <p:notesSz cx="6858000" cy="9144000"/>
  <p:embeddedFontLst>
    <p:embeddedFont>
      <p:font typeface="Berlin Sans FB Demi" pitchFamily="34" charset="0"/>
      <p:bold r:id="rId28"/>
    </p:embeddedFont>
    <p:embeddedFont>
      <p:font typeface="悦然行楷_YS" charset="-122"/>
      <p:regular r:id="rId29"/>
    </p:embeddedFont>
    <p:embeddedFont>
      <p:font typeface="Calibri Light" charset="0"/>
      <p:regular r:id="rId30"/>
      <p:italic r:id="rId31"/>
    </p:embeddedFont>
    <p:embeddedFont>
      <p:font typeface="Berlin Sans FB" pitchFamily="34" charset="0"/>
      <p:regular r:id="rId32"/>
      <p:bold r:id="rId33"/>
    </p:embeddedFont>
    <p:embeddedFont>
      <p:font typeface="华文细黑" pitchFamily="2" charset="-122"/>
      <p:regular r:id="rId34"/>
    </p:embeddedFont>
    <p:embeddedFont>
      <p:font typeface="Bernard MT Condensed" pitchFamily="18" charset="0"/>
      <p:regular r:id="rId35"/>
    </p:embeddedFont>
    <p:embeddedFont>
      <p:font typeface="隶书" pitchFamily="49" charset="-122"/>
      <p:regular r:id="rId36"/>
    </p:embeddedFont>
    <p:embeddedFont>
      <p:font typeface="微软雅黑" pitchFamily="34" charset="-122"/>
      <p:regular r:id="rId37"/>
      <p:bold r:id="rId38"/>
    </p:embeddedFont>
    <p:embeddedFont>
      <p:font typeface="黑体" pitchFamily="49" charset="-122"/>
      <p:regular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Bodoni MT" charset="0"/>
      <p:regular r:id="rId44"/>
      <p:bold r:id="rId45"/>
      <p:italic r:id="rId46"/>
      <p:boldItalic r:id="rId47"/>
    </p:embeddedFont>
    <p:embeddedFont>
      <p:font typeface="Calisto MT" charset="0"/>
      <p:regular r:id="rId48"/>
      <p:bold r:id="rId49"/>
      <p:italic r:id="rId50"/>
      <p:boldItalic r:id="rId5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4D3283"/>
    <a:srgbClr val="2AA26F"/>
    <a:srgbClr val="5407A3"/>
    <a:srgbClr val="C2ECD5"/>
    <a:srgbClr val="66BE8E"/>
    <a:srgbClr val="B8D4C5"/>
    <a:srgbClr val="D0E1D1"/>
    <a:srgbClr val="BFD8C2"/>
    <a:srgbClr val="B55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-1315" y="-91"/>
      </p:cViewPr>
      <p:guideLst>
        <p:guide orient="horz" pos="2160"/>
        <p:guide pos="2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43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what might the family members do with the bag?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what might the family members do with the bag?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8E9B8-0709-4D4B-B015-8293D96E5333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41B11-6F26-457C-9548-EFA94FB223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3766" y="2913306"/>
            <a:ext cx="6198819" cy="388177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0"/>
            <a:ext cx="9095740" cy="27844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44372" y="-520454"/>
            <a:ext cx="4218572" cy="4371001"/>
            <a:chOff x="4604" y="2880"/>
            <a:chExt cx="10458" cy="13883"/>
          </a:xfrm>
        </p:grpSpPr>
        <p:pic>
          <p:nvPicPr>
            <p:cNvPr id="5" name="图片 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" y="6305"/>
              <a:ext cx="10458" cy="1045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8927" y="2880"/>
              <a:ext cx="488" cy="14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endPara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267610" y="1720393"/>
            <a:ext cx="2020105" cy="120032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Reading </a:t>
            </a:r>
          </a:p>
          <a:p>
            <a:pPr algn="ctr"/>
            <a:r>
              <a:rPr lang="en-US" altLang="zh-CN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47870" y="627786"/>
            <a:ext cx="401832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00B050"/>
                </a:solidFill>
              </a:rPr>
              <a:t>A Bag in the Jungle</a:t>
            </a:r>
          </a:p>
          <a:p>
            <a:pPr algn="ctr"/>
            <a:r>
              <a:rPr lang="zh-CN" altLang="en-US" sz="4000" b="1" dirty="0">
                <a:solidFill>
                  <a:srgbClr val="00B050"/>
                </a:solidFill>
              </a:rPr>
              <a:t>丛林</a:t>
            </a:r>
            <a:r>
              <a:rPr lang="zh-CN" altLang="en-US" sz="4000" b="1" dirty="0" smtClean="0">
                <a:solidFill>
                  <a:srgbClr val="00B050"/>
                </a:solidFill>
              </a:rPr>
              <a:t>里的手提袋</a:t>
            </a:r>
            <a:endParaRPr lang="zh-CN" altLang="en-US" sz="40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45053" y="4971293"/>
            <a:ext cx="329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b="1" dirty="0" smtClean="0"/>
              <a:t>选自</a:t>
            </a:r>
            <a:r>
              <a:rPr lang="en-US" altLang="zh-CN" sz="2400" b="1" dirty="0" smtClean="0"/>
              <a:t>《</a:t>
            </a:r>
            <a:r>
              <a:rPr lang="zh-CN" altLang="en-US" sz="2400" b="1" dirty="0" smtClean="0"/>
              <a:t>多维阅读第</a:t>
            </a:r>
            <a:r>
              <a:rPr lang="en-US" altLang="zh-CN" sz="2400" b="1" dirty="0" smtClean="0"/>
              <a:t>9</a:t>
            </a:r>
            <a:r>
              <a:rPr lang="zh-CN" altLang="en-US" sz="2400" b="1" dirty="0" smtClean="0"/>
              <a:t>级</a:t>
            </a:r>
            <a:r>
              <a:rPr lang="en-US" altLang="zh-CN" sz="2400" b="1" dirty="0" smtClean="0"/>
              <a:t>》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newsflash/>
      </p:transition>
    </mc:Choice>
    <mc:Fallback xmlns="">
      <p:transition spd="slow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8"/>
          <p:cNvSpPr>
            <a:spLocks noChangeArrowheads="1"/>
          </p:cNvSpPr>
          <p:nvPr/>
        </p:nvSpPr>
        <p:spPr bwMode="auto">
          <a:xfrm>
            <a:off x="140970" y="245745"/>
            <a:ext cx="8037195" cy="76327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  <a:latin typeface="Calibri" panose="020F0502020204030204"/>
              <a:ea typeface="华文细黑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970" y="274002"/>
            <a:ext cx="78403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latin typeface="Berlin Sans FB Demi" panose="020E0802020502020306" charset="0"/>
                <a:cs typeface="Berlin Sans FB Demi" panose="020E0802020502020306" charset="0"/>
              </a:rPr>
              <a:t> </a:t>
            </a:r>
            <a:r>
              <a:rPr lang="en-US" sz="3600" b="1" dirty="0" smtClean="0">
                <a:latin typeface="+mj-lt"/>
                <a:cs typeface="Berlin Sans FB Demi" panose="020E0802020502020306" charset="0"/>
              </a:rPr>
              <a:t>Activity 3 Jigsa</a:t>
            </a:r>
            <a:r>
              <a:rPr lang="en-US" altLang="zh-CN" sz="3600" b="1" dirty="0" smtClean="0">
                <a:latin typeface="+mj-lt"/>
                <a:cs typeface="Berlin Sans FB Demi" panose="020E0802020502020306" charset="0"/>
              </a:rPr>
              <a:t>w  reading</a:t>
            </a:r>
            <a:endParaRPr lang="en-US" altLang="zh-CN" sz="3600" b="1" dirty="0">
              <a:latin typeface="+mj-lt"/>
              <a:cs typeface="Berlin Sans FB Demi" panose="020E080202050202030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14241"/>
          <a:stretch>
            <a:fillRect/>
          </a:stretch>
        </p:blipFill>
        <p:spPr>
          <a:xfrm>
            <a:off x="0" y="1524000"/>
            <a:ext cx="8862060" cy="410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" y="548005"/>
            <a:ext cx="8995790" cy="55886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43638" y="194062"/>
            <a:ext cx="6200544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Read and finish your part.</a:t>
            </a:r>
          </a:p>
        </p:txBody>
      </p:sp>
      <p:sp>
        <p:nvSpPr>
          <p:cNvPr id="4" name="矩形 3"/>
          <p:cNvSpPr/>
          <p:nvPr/>
        </p:nvSpPr>
        <p:spPr>
          <a:xfrm>
            <a:off x="454233" y="5782697"/>
            <a:ext cx="529279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Share and take notes.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" y="2139192"/>
            <a:ext cx="1023457" cy="9731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333" y="2214693"/>
            <a:ext cx="1398034" cy="897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8_09_23 16-30-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84580" y="-1153795"/>
            <a:ext cx="6974840" cy="916559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87375" y="2926715"/>
            <a:ext cx="3472180" cy="328739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72160" y="397510"/>
            <a:ext cx="958215" cy="27360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459605" y="34925"/>
            <a:ext cx="3130550" cy="21913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2270760" y="1471930"/>
            <a:ext cx="1110615" cy="35115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72160" y="1471930"/>
            <a:ext cx="1088390" cy="2562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876165" y="2812415"/>
            <a:ext cx="2597785" cy="22955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1" grpId="0" bldLvl="0" animBg="1"/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8_09_23 16-23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47445" y="-1252220"/>
            <a:ext cx="6848475" cy="936117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889234" y="1103630"/>
            <a:ext cx="832252" cy="2406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8_09_23 16-32-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01725" y="-1600835"/>
            <a:ext cx="6939915" cy="100584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877695" y="1972945"/>
            <a:ext cx="503555" cy="2844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529715" y="1317625"/>
            <a:ext cx="1199515" cy="3060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52338" y="1623695"/>
            <a:ext cx="918932" cy="2386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47370" y="708660"/>
            <a:ext cx="1054927" cy="3060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5" grpId="0" bldLvl="0" animBg="1"/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8" y="92280"/>
            <a:ext cx="4966359" cy="66440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42931" y="1485801"/>
            <a:ext cx="3039168" cy="5107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42931" y="1202568"/>
            <a:ext cx="2832100" cy="2851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-30173" y="-182113"/>
            <a:ext cx="5454807" cy="1237484"/>
            <a:chOff x="1327116" y="2259844"/>
            <a:chExt cx="4334537" cy="1237790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399533" y="2899464"/>
              <a:ext cx="4262120" cy="598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华文细黑" panose="02010600040101010101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33" b="38889"/>
            <a:stretch>
              <a:fillRect/>
            </a:stretch>
          </p:blipFill>
          <p:spPr>
            <a:xfrm>
              <a:off x="1327116" y="2259844"/>
              <a:ext cx="2249170" cy="68072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8889"/>
          <a:stretch>
            <a:fillRect/>
          </a:stretch>
        </p:blipFill>
        <p:spPr>
          <a:xfrm>
            <a:off x="3049905" y="-161290"/>
            <a:ext cx="2291715" cy="6940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960" y="533400"/>
            <a:ext cx="4986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600" dirty="0">
                <a:latin typeface="Calisto MT" panose="02040603050505030304" charset="0"/>
                <a:ea typeface="隶书" panose="02010509060101010101" pitchFamily="49" charset="-122"/>
                <a:cs typeface="Calisto MT" panose="02040603050505030304" charset="0"/>
                <a:sym typeface="微软雅黑" panose="020B0503020204020204" pitchFamily="34" charset="-122"/>
              </a:rPr>
              <a:t>Check </a:t>
            </a:r>
            <a:r>
              <a:rPr lang="en-US" altLang="zh-CN" sz="2800" b="1" spc="600" dirty="0" smtClean="0">
                <a:latin typeface="Calisto MT" panose="02040603050505030304" charset="0"/>
                <a:ea typeface="隶书" panose="02010509060101010101" pitchFamily="49" charset="-122"/>
                <a:cs typeface="Calisto MT" panose="02040603050505030304" charset="0"/>
                <a:sym typeface="微软雅黑" panose="020B0503020204020204" pitchFamily="34" charset="-122"/>
              </a:rPr>
              <a:t>the answers</a:t>
            </a:r>
            <a:r>
              <a:rPr lang="en-US" altLang="zh-CN" sz="2800" b="1" spc="600" dirty="0">
                <a:latin typeface="Calisto MT" panose="02040603050505030304" charset="0"/>
                <a:ea typeface="隶书" panose="02010509060101010101" pitchFamily="49" charset="-122"/>
                <a:cs typeface="Calisto MT" panose="02040603050505030304" charset="0"/>
                <a:sym typeface="微软雅黑" panose="020B0503020204020204" pitchFamily="34" charset="-122"/>
              </a:rPr>
              <a:t>.</a:t>
            </a:r>
          </a:p>
        </p:txBody>
      </p:sp>
      <p:sp>
        <p:nvSpPr>
          <p:cNvPr id="6" name="矩形 5"/>
          <p:cNvSpPr/>
          <p:nvPr/>
        </p:nvSpPr>
        <p:spPr>
          <a:xfrm>
            <a:off x="6690652" y="2553877"/>
            <a:ext cx="2247900" cy="1753235"/>
          </a:xfrm>
          <a:prstGeom prst="rect">
            <a:avLst/>
          </a:prstGeom>
          <a:solidFill>
            <a:srgbClr val="C2ECD5"/>
          </a:solidFill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</a:t>
            </a:r>
          </a:p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Exercise 1</a:t>
            </a:r>
            <a:r>
              <a:rPr lang="en-US" altLang="zh-CN" sz="72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CN" altLang="en-US" sz="7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" y="1478280"/>
            <a:ext cx="6492800" cy="529399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" name="矩形 1"/>
          <p:cNvSpPr/>
          <p:nvPr/>
        </p:nvSpPr>
        <p:spPr>
          <a:xfrm>
            <a:off x="459105" y="2921635"/>
            <a:ext cx="568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3" name="矩形 2"/>
          <p:cNvSpPr/>
          <p:nvPr/>
        </p:nvSpPr>
        <p:spPr>
          <a:xfrm>
            <a:off x="346710" y="1906905"/>
            <a:ext cx="568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5" name="矩形 4"/>
          <p:cNvSpPr/>
          <p:nvPr/>
        </p:nvSpPr>
        <p:spPr>
          <a:xfrm>
            <a:off x="346710" y="5334635"/>
            <a:ext cx="568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矩形 6"/>
          <p:cNvSpPr/>
          <p:nvPr/>
        </p:nvSpPr>
        <p:spPr>
          <a:xfrm>
            <a:off x="346710" y="4061460"/>
            <a:ext cx="568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2018_09_23 16-32-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50670" y="-504190"/>
            <a:ext cx="5909310" cy="85693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685" y="85294"/>
            <a:ext cx="8973313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ea typeface="黑体" panose="02010609060101010101" charset="-122"/>
                <a:cs typeface="Calisto MT" panose="02040603050505030304" charset="0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a typeface="黑体" panose="02010609060101010101" charset="-122"/>
                <a:cs typeface="Calisto MT" panose="02040603050505030304" charset="0"/>
              </a:rPr>
              <a:t>Do you think </a:t>
            </a:r>
            <a:r>
              <a:rPr lang="en-US" altLang="zh-CN" sz="3600" b="1" dirty="0" smtClean="0">
                <a:solidFill>
                  <a:schemeClr val="tx1"/>
                </a:solidFill>
                <a:ea typeface="黑体" panose="02010609060101010101" charset="-122"/>
                <a:cs typeface="Calisto MT" panose="02040603050505030304" charset="0"/>
              </a:rPr>
              <a:t>it’s </a:t>
            </a:r>
            <a:r>
              <a:rPr lang="en-US" altLang="zh-CN" sz="3600" b="1" dirty="0">
                <a:solidFill>
                  <a:schemeClr val="tx1"/>
                </a:solidFill>
                <a:ea typeface="黑体" panose="02010609060101010101" charset="-122"/>
                <a:cs typeface="Calisto MT" panose="02040603050505030304" charset="0"/>
              </a:rPr>
              <a:t>the end of the </a:t>
            </a:r>
            <a:r>
              <a:rPr lang="en-US" altLang="zh-CN" sz="3600" b="1" dirty="0" smtClean="0">
                <a:solidFill>
                  <a:schemeClr val="tx1"/>
                </a:solidFill>
                <a:ea typeface="黑体" panose="02010609060101010101" charset="-122"/>
                <a:cs typeface="Calisto MT" panose="02040603050505030304" charset="0"/>
              </a:rPr>
              <a:t>story? Why</a:t>
            </a:r>
            <a:r>
              <a:rPr lang="en-US" altLang="zh-CN" sz="3600" b="1" dirty="0">
                <a:solidFill>
                  <a:schemeClr val="tx1"/>
                </a:solidFill>
                <a:ea typeface="黑体" panose="02010609060101010101" charset="-122"/>
                <a:cs typeface="Calisto MT" panose="02040603050505030304" charset="0"/>
              </a:rPr>
              <a:t>?</a:t>
            </a:r>
          </a:p>
        </p:txBody>
      </p:sp>
      <p:sp>
        <p:nvSpPr>
          <p:cNvPr id="2" name="矩形 1"/>
          <p:cNvSpPr/>
          <p:nvPr/>
        </p:nvSpPr>
        <p:spPr>
          <a:xfrm>
            <a:off x="100994" y="85294"/>
            <a:ext cx="918464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ea typeface="黑体" panose="02010609060101010101" charset="-122"/>
                <a:cs typeface="Calisto MT" panose="02040603050505030304" charset="0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ea typeface="黑体" panose="02010609060101010101" charset="-122"/>
                <a:cs typeface="Calisto MT" panose="02040603050505030304" charset="0"/>
              </a:rPr>
              <a:t>What might be the end of the story?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4810760" y="2074545"/>
            <a:ext cx="3189605" cy="34074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952365" y="2180590"/>
            <a:ext cx="2905760" cy="320103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8_09_23 16-36-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41450" y="-1003935"/>
            <a:ext cx="6260465" cy="907351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328670" y="474345"/>
            <a:ext cx="4747895" cy="38112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449320" y="551180"/>
            <a:ext cx="4506595" cy="36576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23545" y="5409565"/>
            <a:ext cx="2776220" cy="7296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10" y="4666615"/>
            <a:ext cx="2879090" cy="151384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63566" y="1842135"/>
            <a:ext cx="8625759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What was the problem of the story?</a:t>
            </a:r>
          </a:p>
        </p:txBody>
      </p:sp>
      <p:cxnSp>
        <p:nvCxnSpPr>
          <p:cNvPr id="26" name="直接连接符 25"/>
          <p:cNvCxnSpPr>
            <a:stCxn id="12" idx="0"/>
            <a:endCxn id="12" idx="0"/>
          </p:cNvCxnSpPr>
          <p:nvPr/>
        </p:nvCxnSpPr>
        <p:spPr>
          <a:xfrm>
            <a:off x="4576445" y="165671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827963" y="2917190"/>
            <a:ext cx="5498236" cy="76944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How did they solve it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15" y="531559"/>
            <a:ext cx="8580165" cy="611691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71767" y="-38100"/>
            <a:ext cx="80200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chemeClr val="tx1"/>
                </a:solidFill>
                <a:latin typeface="+mj-lt"/>
                <a:ea typeface="黑体" panose="02010609060101010101" charset="-122"/>
                <a:cs typeface="Calisto MT" panose="02040603050505030304" charset="0"/>
              </a:rPr>
              <a:t> Activity 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charset="-122"/>
                <a:cs typeface="Calisto MT" panose="02040603050505030304" charset="0"/>
              </a:rPr>
              <a:t>1 Talk about the cover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5267960" y="1700530"/>
            <a:ext cx="3390900" cy="23215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991610" y="727709"/>
            <a:ext cx="1922629" cy="7823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081145" y="727710"/>
            <a:ext cx="1916430" cy="635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5267960" y="1842135"/>
            <a:ext cx="3385185" cy="20574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914239" y="5111337"/>
            <a:ext cx="2224405" cy="8861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6911975" y="4302125"/>
            <a:ext cx="2001520" cy="225298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5741" b="31667"/>
          <a:stretch>
            <a:fillRect/>
          </a:stretch>
        </p:blipFill>
        <p:spPr>
          <a:xfrm flipH="1">
            <a:off x="6862069" y="-621242"/>
            <a:ext cx="4079992" cy="26797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25425" y="157057"/>
            <a:ext cx="6362065" cy="763270"/>
            <a:chOff x="3363833" y="1486142"/>
            <a:chExt cx="4581525" cy="763270"/>
          </a:xfrm>
        </p:grpSpPr>
        <p:sp>
          <p:nvSpPr>
            <p:cNvPr id="3" name="Oval 8"/>
            <p:cNvSpPr>
              <a:spLocks noChangeArrowheads="1"/>
            </p:cNvSpPr>
            <p:nvPr/>
          </p:nvSpPr>
          <p:spPr bwMode="auto">
            <a:xfrm>
              <a:off x="3363833" y="1486142"/>
              <a:ext cx="4581525" cy="763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华文细黑" panose="02010600040101010101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543545" y="1545197"/>
              <a:ext cx="418414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atin typeface="+mj-lt"/>
                  <a:ea typeface="黑体" panose="02010609060101010101" charset="-122"/>
                  <a:cs typeface="Calisto MT" panose="02040603050505030304" charset="0"/>
                  <a:sym typeface="微软雅黑" panose="020B0503020204020204" pitchFamily="34" charset="-122"/>
                </a:rPr>
                <a:t>Activity 4   Enjoy Reading </a:t>
              </a:r>
            </a:p>
          </p:txBody>
        </p:sp>
      </p:grpSp>
      <p:pic>
        <p:nvPicPr>
          <p:cNvPr id="36" name="A Bag in the Jungle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2940" y="6149340"/>
            <a:ext cx="619125" cy="619125"/>
          </a:xfrm>
          <a:prstGeom prst="rect">
            <a:avLst/>
          </a:prstGeom>
        </p:spPr>
      </p:pic>
      <p:sp>
        <p:nvSpPr>
          <p:cNvPr id="37" name="矩形 36"/>
          <p:cNvSpPr/>
          <p:nvPr/>
        </p:nvSpPr>
        <p:spPr>
          <a:xfrm>
            <a:off x="379505" y="1025314"/>
            <a:ext cx="3594574" cy="169277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erlin Sans FB" panose="020E0602020502020306" charset="0"/>
              </a:rPr>
              <a:t>Read after the </a:t>
            </a:r>
            <a:r>
              <a:rPr lang="en-US" altLang="zh-CN" sz="32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erlin Sans FB" panose="020E0602020502020306" charset="0"/>
              </a:rPr>
              <a:t>audio</a:t>
            </a:r>
            <a:endParaRPr lang="en-US" altLang="zh-CN" sz="3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CN" sz="72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5" y="1778000"/>
            <a:ext cx="6800591" cy="42704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08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/>
          <p:cNvSpPr/>
          <p:nvPr/>
        </p:nvSpPr>
        <p:spPr>
          <a:xfrm>
            <a:off x="447579" y="1087332"/>
            <a:ext cx="3007554" cy="5847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cs typeface="Berlin Sans FB" panose="020E0602020502020306" charset="0"/>
              </a:rPr>
              <a:t>Read by yourself</a:t>
            </a:r>
            <a:endParaRPr lang="en-US" altLang="zh-CN" sz="3200" b="1" dirty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5741" b="31667"/>
          <a:stretch>
            <a:fillRect/>
          </a:stretch>
        </p:blipFill>
        <p:spPr>
          <a:xfrm flipH="1">
            <a:off x="6789952" y="-655197"/>
            <a:ext cx="4079992" cy="26797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27424" y="140123"/>
            <a:ext cx="6362065" cy="763270"/>
            <a:chOff x="3363833" y="1486142"/>
            <a:chExt cx="4581525" cy="763270"/>
          </a:xfrm>
        </p:grpSpPr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3363833" y="1486142"/>
              <a:ext cx="4581525" cy="763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华文细黑" panose="02010600040101010101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543545" y="1545197"/>
              <a:ext cx="418414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atin typeface="+mj-lt"/>
                  <a:ea typeface="黑体" panose="02010609060101010101" charset="-122"/>
                  <a:cs typeface="Calisto MT" panose="02040603050505030304" charset="0"/>
                  <a:sym typeface="微软雅黑" panose="020B0503020204020204" pitchFamily="34" charset="-122"/>
                </a:rPr>
                <a:t>Activity 4   Enjoy Reading </a:t>
              </a: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" y="1722590"/>
            <a:ext cx="6362488" cy="442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64374"/>
            <a:ext cx="6362065" cy="1400175"/>
            <a:chOff x="3363833" y="849237"/>
            <a:chExt cx="4581525" cy="1400175"/>
          </a:xfrm>
        </p:grpSpPr>
        <p:sp>
          <p:nvSpPr>
            <p:cNvPr id="24" name="Oval 8"/>
            <p:cNvSpPr>
              <a:spLocks noChangeArrowheads="1"/>
            </p:cNvSpPr>
            <p:nvPr/>
          </p:nvSpPr>
          <p:spPr bwMode="auto">
            <a:xfrm>
              <a:off x="3363833" y="1486142"/>
              <a:ext cx="4581525" cy="763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华文细黑" panose="02010600040101010101" pitchFamily="2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543545" y="1545197"/>
              <a:ext cx="418414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atin typeface="+mj-lt"/>
                  <a:ea typeface="黑体" panose="02010609060101010101" charset="-122"/>
                  <a:cs typeface="Calisto MT" panose="02040603050505030304" charset="0"/>
                  <a:sym typeface="微软雅黑" panose="020B0503020204020204" pitchFamily="34" charset="-122"/>
                </a:rPr>
                <a:t>Activity 5   Think and </a:t>
              </a:r>
              <a:r>
                <a:rPr lang="en-US" altLang="zh-CN" sz="3600" b="1" dirty="0" smtClean="0">
                  <a:latin typeface="+mj-lt"/>
                  <a:ea typeface="黑体" panose="02010609060101010101" charset="-122"/>
                  <a:cs typeface="Calisto MT" panose="02040603050505030304" charset="0"/>
                  <a:sym typeface="微软雅黑" panose="020B0503020204020204" pitchFamily="34" charset="-122"/>
                </a:rPr>
                <a:t>talk</a:t>
              </a:r>
              <a:endParaRPr lang="en-US" altLang="zh-CN" sz="3600" b="1" dirty="0">
                <a:latin typeface="+mj-lt"/>
                <a:ea typeface="黑体" panose="02010609060101010101" charset="-122"/>
                <a:cs typeface="Calisto MT" panose="02040603050505030304" charset="0"/>
                <a:sym typeface="微软雅黑" panose="020B0503020204020204" pitchFamily="34" charset="-122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33" b="38889"/>
            <a:stretch>
              <a:fillRect/>
            </a:stretch>
          </p:blipFill>
          <p:spPr>
            <a:xfrm>
              <a:off x="3543545" y="849237"/>
              <a:ext cx="2101218" cy="636270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8889"/>
          <a:stretch>
            <a:fillRect/>
          </a:stretch>
        </p:blipFill>
        <p:spPr>
          <a:xfrm>
            <a:off x="3181032" y="78653"/>
            <a:ext cx="2917824" cy="63627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0" y="1719417"/>
            <a:ext cx="8787130" cy="21980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554" y="2057400"/>
            <a:ext cx="845121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t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Bodoni MT" panose="02070603080606020203" charset="0"/>
                <a:ea typeface="+mj-ea"/>
                <a:cs typeface="Bodoni MT" panose="02070603080606020203" charset="0"/>
                <a:sym typeface="+mn-ea"/>
              </a:rPr>
              <a:t>If you were a baboon in this story, </a:t>
            </a:r>
            <a:r>
              <a:rPr lang="en-US" altLang="zh-CN" sz="3600" b="1" dirty="0" smtClean="0">
                <a:solidFill>
                  <a:schemeClr val="bg1"/>
                </a:solidFill>
                <a:latin typeface="Bodoni MT" panose="02070603080606020203" charset="0"/>
                <a:ea typeface="+mj-ea"/>
                <a:cs typeface="Bodoni MT" panose="02070603080606020203" charset="0"/>
                <a:sym typeface="+mn-ea"/>
              </a:rPr>
              <a:t>what would </a:t>
            </a:r>
            <a:r>
              <a:rPr lang="en-US" altLang="zh-CN" sz="3600" b="1" dirty="0">
                <a:solidFill>
                  <a:schemeClr val="bg1"/>
                </a:solidFill>
                <a:latin typeface="Bodoni MT" panose="02070603080606020203" charset="0"/>
                <a:ea typeface="+mj-ea"/>
                <a:cs typeface="Bodoni MT" panose="02070603080606020203" charset="0"/>
                <a:sym typeface="+mn-ea"/>
              </a:rPr>
              <a:t>you </a:t>
            </a:r>
            <a:r>
              <a:rPr lang="en-US" altLang="zh-CN" sz="3600" b="1" dirty="0" smtClean="0">
                <a:solidFill>
                  <a:schemeClr val="bg1"/>
                </a:solidFill>
                <a:latin typeface="Bodoni MT" panose="02070603080606020203" charset="0"/>
                <a:ea typeface="+mj-ea"/>
                <a:cs typeface="Bodoni MT" panose="02070603080606020203" charset="0"/>
                <a:sym typeface="+mn-ea"/>
              </a:rPr>
              <a:t>do when </a:t>
            </a:r>
            <a:r>
              <a:rPr lang="en-US" altLang="zh-CN" sz="3600" b="1" dirty="0">
                <a:solidFill>
                  <a:schemeClr val="bg1"/>
                </a:solidFill>
                <a:latin typeface="Bodoni MT" panose="02070603080606020203" charset="0"/>
                <a:ea typeface="+mj-ea"/>
                <a:cs typeface="Bodoni MT" panose="02070603080606020203" charset="0"/>
                <a:sym typeface="+mn-ea"/>
              </a:rPr>
              <a:t>you see the </a:t>
            </a:r>
            <a:r>
              <a:rPr lang="en-US" altLang="zh-CN" sz="3600" b="1" dirty="0" smtClean="0">
                <a:solidFill>
                  <a:schemeClr val="bg1"/>
                </a:solidFill>
                <a:latin typeface="Bodoni MT" panose="02070603080606020203" charset="0"/>
                <a:ea typeface="+mj-ea"/>
                <a:cs typeface="Bodoni MT" panose="02070603080606020203" charset="0"/>
                <a:sym typeface="+mn-ea"/>
              </a:rPr>
              <a:t>bag?</a:t>
            </a:r>
            <a:endParaRPr lang="en-US" sz="3600" b="1" dirty="0">
              <a:solidFill>
                <a:schemeClr val="bg1"/>
              </a:solidFill>
              <a:latin typeface="Bodoni MT" panose="02070603080606020203" charset="0"/>
              <a:ea typeface="+mj-ea"/>
              <a:cs typeface="Bodoni MT" panose="02070603080606020203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 bwMode="auto">
          <a:xfrm>
            <a:off x="-1905" y="1282065"/>
            <a:ext cx="9029700" cy="829945"/>
          </a:xfrm>
          <a:prstGeom prst="rect">
            <a:avLst/>
          </a:prstGeom>
          <a:solidFill>
            <a:srgbClr val="66BE8E"/>
          </a:solidFill>
        </p:spPr>
        <p:txBody>
          <a:bodyPr wrap="square">
            <a:spAutoFit/>
          </a:bodyPr>
          <a:lstStyle/>
          <a:p>
            <a:pPr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r>
              <a:rPr lang="en-US" altLang="zh-CN" sz="4000" spc="300" dirty="0">
                <a:latin typeface="Berlin Sans FB" panose="020E0602020502020306" charset="0"/>
                <a:ea typeface="隶书" panose="02010509060101010101" pitchFamily="49" charset="-122"/>
                <a:cs typeface="Berlin Sans FB" panose="020E0602020502020306" charset="0"/>
                <a:sym typeface="微软雅黑" panose="020B0503020204020204" pitchFamily="34" charset="-122"/>
              </a:rPr>
              <a:t>What can we learn from the story?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9999" y="226619"/>
            <a:ext cx="6362065" cy="763270"/>
            <a:chOff x="3363833" y="1486142"/>
            <a:chExt cx="4581525" cy="763270"/>
          </a:xfrm>
        </p:grpSpPr>
        <p:sp>
          <p:nvSpPr>
            <p:cNvPr id="3" name="Oval 8"/>
            <p:cNvSpPr>
              <a:spLocks noChangeArrowheads="1"/>
            </p:cNvSpPr>
            <p:nvPr/>
          </p:nvSpPr>
          <p:spPr bwMode="auto">
            <a:xfrm>
              <a:off x="3363833" y="1486142"/>
              <a:ext cx="4581525" cy="7632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华文细黑" panose="02010600040101010101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543545" y="1545197"/>
              <a:ext cx="418414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latin typeface="+mj-lt"/>
                  <a:ea typeface="黑体" panose="02010609060101010101" charset="-122"/>
                  <a:cs typeface="Calisto MT" panose="02040603050505030304" charset="0"/>
                  <a:sym typeface="微软雅黑" panose="020B0503020204020204" pitchFamily="34" charset="-122"/>
                </a:rPr>
                <a:t>Activity 6    Let’s discuss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4779010"/>
            <a:ext cx="4823460" cy="24117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-1905" y="2381885"/>
            <a:ext cx="7973060" cy="82994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r>
              <a:rPr lang="en-US" altLang="zh-CN" sz="4000" spc="300" dirty="0">
                <a:latin typeface="Berlin Sans FB" panose="020E0602020502020306" charset="0"/>
                <a:ea typeface="隶书" panose="02010509060101010101" pitchFamily="49" charset="-122"/>
                <a:cs typeface="Berlin Sans FB" panose="020E0602020502020306" charset="0"/>
                <a:sym typeface="微软雅黑" panose="020B0503020204020204" pitchFamily="34" charset="-122"/>
              </a:rPr>
              <a:t>When </a:t>
            </a:r>
            <a:r>
              <a:rPr lang="en-US" altLang="zh-CN" sz="4000" spc="300" dirty="0" smtClean="0">
                <a:latin typeface="Berlin Sans FB" panose="020E0602020502020306" charset="0"/>
                <a:ea typeface="隶书" panose="02010509060101010101" pitchFamily="49" charset="-122"/>
                <a:cs typeface="Berlin Sans FB" panose="020E0602020502020306" charset="0"/>
                <a:sym typeface="微软雅黑" panose="020B0503020204020204" pitchFamily="34" charset="-122"/>
              </a:rPr>
              <a:t>do </a:t>
            </a:r>
            <a:r>
              <a:rPr lang="en-US" altLang="zh-CN" sz="4000" spc="300" dirty="0">
                <a:latin typeface="Berlin Sans FB" panose="020E0602020502020306" charset="0"/>
                <a:ea typeface="隶书" panose="02010509060101010101" pitchFamily="49" charset="-122"/>
                <a:cs typeface="Berlin Sans FB" panose="020E0602020502020306" charset="0"/>
                <a:sym typeface="微软雅黑" panose="020B0503020204020204" pitchFamily="34" charset="-122"/>
              </a:rPr>
              <a:t>you make a choice?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-6350" y="3534410"/>
            <a:ext cx="9096375" cy="1419860"/>
          </a:xfrm>
          <a:prstGeom prst="rect">
            <a:avLst/>
          </a:prstGeom>
          <a:solidFill>
            <a:srgbClr val="2AA26F"/>
          </a:solidFill>
        </p:spPr>
        <p:txBody>
          <a:bodyPr wrap="square">
            <a:spAutoFit/>
          </a:bodyPr>
          <a:lstStyle/>
          <a:p>
            <a:pPr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  <a:defRPr/>
            </a:pPr>
            <a:r>
              <a:rPr lang="en-US" altLang="zh-CN" sz="3600" spc="300" dirty="0">
                <a:latin typeface="Berlin Sans FB" panose="020E0602020502020306" charset="0"/>
                <a:ea typeface="隶书" panose="02010509060101010101" pitchFamily="49" charset="-122"/>
                <a:cs typeface="Berlin Sans FB" panose="020E0602020502020306" charset="0"/>
                <a:sym typeface="微软雅黑" panose="020B0503020204020204" pitchFamily="34" charset="-122"/>
              </a:rPr>
              <a:t>What </a:t>
            </a:r>
            <a:r>
              <a:rPr lang="en-US" altLang="zh-CN" sz="3600" spc="300" dirty="0" smtClean="0">
                <a:latin typeface="Berlin Sans FB" panose="020E0602020502020306" charset="0"/>
                <a:ea typeface="隶书" panose="02010509060101010101" pitchFamily="49" charset="-122"/>
                <a:cs typeface="Berlin Sans FB" panose="020E0602020502020306" charset="0"/>
                <a:sym typeface="微软雅黑" panose="020B0503020204020204" pitchFamily="34" charset="-122"/>
              </a:rPr>
              <a:t>do </a:t>
            </a:r>
            <a:r>
              <a:rPr lang="en-US" altLang="zh-CN" sz="3600" spc="300" dirty="0">
                <a:latin typeface="Berlin Sans FB" panose="020E0602020502020306" charset="0"/>
                <a:ea typeface="隶书" panose="02010509060101010101" pitchFamily="49" charset="-122"/>
                <a:cs typeface="Berlin Sans FB" panose="020E0602020502020306" charset="0"/>
                <a:sym typeface="微软雅黑" panose="020B0503020204020204" pitchFamily="34" charset="-122"/>
              </a:rPr>
              <a:t>you do when you make a choice?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" grpId="0" bldLvl="0" animBg="1"/>
      <p:bldP spid="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7200">
                <a:solidFill>
                  <a:srgbClr val="C00000"/>
                </a:solidFill>
                <a:latin typeface="Berlin Sans FB Demi" panose="020E0802020502020306" charset="0"/>
                <a:cs typeface="Berlin Sans FB Demi" panose="020E0802020502020306" charset="0"/>
              </a:rPr>
              <a:t>Homework</a:t>
            </a:r>
            <a:r>
              <a:rPr lang="en-US" altLang="zh-CN" sz="7200">
                <a:latin typeface="Berlin Sans FB Demi" panose="020E0802020502020306" charset="0"/>
                <a:cs typeface="Berlin Sans FB Demi" panose="020E0802020502020306" charset="0"/>
              </a:rPr>
              <a:t>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4400" dirty="0">
                <a:latin typeface="Bernard MT Condensed" panose="02050806060905020404" charset="0"/>
                <a:ea typeface="悦然行楷_YS" panose="02010600010101010101" charset="-122"/>
                <a:cs typeface="Bernard MT Condensed" panose="02050806060905020404" charset="0"/>
              </a:rPr>
              <a:t>Draw </a:t>
            </a:r>
            <a:r>
              <a:rPr lang="en-US" altLang="zh-CN" sz="4400" u="sng" dirty="0">
                <a:latin typeface="Bernard MT Condensed" panose="02050806060905020404" charset="0"/>
                <a:ea typeface="悦然行楷_YS" panose="02010600010101010101" charset="-122"/>
                <a:cs typeface="Bernard MT Condensed" panose="02050806060905020404" charset="0"/>
              </a:rPr>
              <a:t>a mind map</a:t>
            </a:r>
            <a:r>
              <a:rPr lang="en-US" altLang="zh-CN" sz="4400" dirty="0">
                <a:latin typeface="Bernard MT Condensed" panose="02050806060905020404" charset="0"/>
                <a:ea typeface="悦然行楷_YS" panose="02010600010101010101" charset="-122"/>
                <a:cs typeface="Bernard MT Condensed" panose="02050806060905020404" charset="0"/>
              </a:rPr>
              <a:t> about:</a:t>
            </a:r>
            <a:endParaRPr lang="en-US" altLang="zh-CN" dirty="0">
              <a:latin typeface="Bernard MT Condensed" panose="02050806060905020404" charset="0"/>
              <a:ea typeface="悦然行楷_YS" panose="02010600010101010101" charset="-122"/>
              <a:cs typeface="Bernard MT Condensed" panose="02050806060905020404" charset="0"/>
            </a:endParaRPr>
          </a:p>
          <a:p>
            <a:pPr marL="0" indent="0">
              <a:buNone/>
            </a:pPr>
            <a:endParaRPr lang="en-US" altLang="zh-CN" dirty="0">
              <a:latin typeface="Bernard MT Condensed" panose="02050806060905020404" charset="0"/>
              <a:ea typeface="悦然行楷_YS" panose="02010600010101010101" charset="-122"/>
              <a:cs typeface="Bernard MT Condensed" panose="02050806060905020404" charset="0"/>
            </a:endParaRPr>
          </a:p>
          <a:p>
            <a:pPr marL="0" indent="0">
              <a:buNone/>
            </a:pPr>
            <a:r>
              <a:rPr lang="en-US" altLang="zh-CN" sz="4000" dirty="0">
                <a:solidFill>
                  <a:srgbClr val="002060"/>
                </a:solidFill>
                <a:latin typeface="Berlin Sans FB Demi" panose="020E0802020502020306" charset="0"/>
                <a:ea typeface="悦然行楷_YS" panose="02010600010101010101" charset="-122"/>
                <a:cs typeface="Berlin Sans FB Demi" panose="020E0802020502020306" charset="0"/>
              </a:rPr>
              <a:t>What will you do </a:t>
            </a:r>
            <a:r>
              <a:rPr lang="en-US" altLang="zh-CN" sz="4000" dirty="0">
                <a:solidFill>
                  <a:srgbClr val="002060"/>
                </a:solidFill>
                <a:latin typeface="Berlin Sans FB Demi" panose="020E0802020502020306" charset="0"/>
                <a:ea typeface="悦然行楷_YS" panose="02010600010101010101" charset="-122"/>
                <a:cs typeface="Berlin Sans FB Demi" panose="020E0802020502020306" charset="0"/>
                <a:sym typeface="+mn-ea"/>
              </a:rPr>
              <a:t>when you have to</a:t>
            </a:r>
            <a:r>
              <a:rPr lang="en-US" altLang="zh-CN" sz="4000" dirty="0">
                <a:solidFill>
                  <a:srgbClr val="002060"/>
                </a:solidFill>
                <a:latin typeface="Berlin Sans FB Demi" panose="020E0802020502020306" charset="0"/>
                <a:ea typeface="悦然行楷_YS" panose="02010600010101010101" charset="-122"/>
                <a:cs typeface="Berlin Sans FB Demi" panose="020E0802020502020306" charset="0"/>
              </a:rPr>
              <a:t> </a:t>
            </a:r>
            <a:r>
              <a:rPr lang="en-US" altLang="zh-CN" sz="4000" i="1" dirty="0">
                <a:solidFill>
                  <a:srgbClr val="00B050"/>
                </a:solidFill>
                <a:latin typeface="Berlin Sans FB Demi" panose="020E0802020502020306" charset="0"/>
                <a:ea typeface="悦然行楷_YS" panose="02010600010101010101" charset="-122"/>
                <a:cs typeface="Berlin Sans FB Demi" panose="020E0802020502020306" charset="0"/>
              </a:rPr>
              <a:t>make a right or </a:t>
            </a:r>
            <a:r>
              <a:rPr lang="en-US" altLang="zh-CN" sz="4000" i="1" dirty="0" smtClean="0">
                <a:solidFill>
                  <a:srgbClr val="00B050"/>
                </a:solidFill>
                <a:latin typeface="Berlin Sans FB Demi" panose="020E0802020502020306" charset="0"/>
                <a:ea typeface="悦然行楷_YS" panose="02010600010101010101" charset="-122"/>
                <a:cs typeface="Berlin Sans FB Demi" panose="020E0802020502020306" charset="0"/>
              </a:rPr>
              <a:t>good </a:t>
            </a:r>
            <a:r>
              <a:rPr lang="en-US" altLang="zh-CN" sz="4000" i="1" dirty="0">
                <a:solidFill>
                  <a:srgbClr val="00B050"/>
                </a:solidFill>
                <a:latin typeface="Berlin Sans FB Demi" panose="020E0802020502020306" charset="0"/>
                <a:ea typeface="悦然行楷_YS" panose="02010600010101010101" charset="-122"/>
                <a:cs typeface="Berlin Sans FB Demi" panose="020E0802020502020306" charset="0"/>
              </a:rPr>
              <a:t>choice</a:t>
            </a:r>
            <a:r>
              <a:rPr lang="en-US" altLang="zh-CN" sz="4000" i="1" dirty="0">
                <a:solidFill>
                  <a:srgbClr val="002060"/>
                </a:solidFill>
                <a:latin typeface="Berlin Sans FB Demi" panose="020E0802020502020306" charset="0"/>
                <a:ea typeface="悦然行楷_YS" panose="02010600010101010101" charset="-122"/>
                <a:cs typeface="Berlin Sans FB Demi" panose="020E0802020502020306" charset="0"/>
              </a:rPr>
              <a:t> </a:t>
            </a:r>
            <a:r>
              <a:rPr lang="en-US" altLang="zh-CN" sz="4000" dirty="0" smtClean="0">
                <a:solidFill>
                  <a:srgbClr val="002060"/>
                </a:solidFill>
                <a:latin typeface="Berlin Sans FB Demi" panose="020E0802020502020306" charset="0"/>
                <a:ea typeface="悦然行楷_YS" panose="02010600010101010101" charset="-122"/>
                <a:cs typeface="Berlin Sans FB Demi" panose="020E0802020502020306" charset="0"/>
              </a:rPr>
              <a:t>?   </a:t>
            </a:r>
            <a:endParaRPr lang="en-US" altLang="zh-CN" sz="4000" dirty="0">
              <a:solidFill>
                <a:srgbClr val="002060"/>
              </a:solidFill>
              <a:latin typeface="Berlin Sans FB Demi" panose="020E0802020502020306" charset="0"/>
              <a:ea typeface="悦然行楷_YS" panose="02010600010101010101" charset="-122"/>
              <a:cs typeface="Berlin Sans FB Demi" panose="020E08020205020203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524000" y="4702"/>
            <a:ext cx="12192000" cy="26876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27" y="635827"/>
            <a:ext cx="5412547" cy="54125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638" y="976269"/>
            <a:ext cx="4368313" cy="567725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61992" y="2692392"/>
            <a:ext cx="251841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charset="0"/>
                <a:ea typeface="隶书" panose="02010509060101010101" pitchFamily="49" charset="-122"/>
                <a:cs typeface="Berlin Sans FB Demi" panose="020E0802020502020306" charset="0"/>
              </a:rPr>
              <a:t>Thank</a:t>
            </a:r>
          </a:p>
          <a:p>
            <a:pPr algn="ctr"/>
            <a:r>
              <a:rPr lang="en-US" altLang="zh-CN" sz="54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charset="0"/>
                <a:ea typeface="隶书" panose="02010509060101010101" pitchFamily="49" charset="-122"/>
                <a:cs typeface="Berlin Sans FB Demi" panose="020E0802020502020306" charset="0"/>
              </a:rPr>
              <a:t> you~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双波形 16">
            <a:hlinkClick r:id="" action="ppaction://noaction">
              <a:snd r:embed="rId2" name="\baboons.wav"/>
            </a:hlinkClick>
          </p:cNvPr>
          <p:cNvSpPr/>
          <p:nvPr/>
        </p:nvSpPr>
        <p:spPr>
          <a:xfrm>
            <a:off x="6169660" y="1785620"/>
            <a:ext cx="2640965" cy="1478466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D6A16D"/>
            </a:solidFill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baboons</a:t>
            </a:r>
          </a:p>
        </p:txBody>
      </p:sp>
      <p:sp>
        <p:nvSpPr>
          <p:cNvPr id="5" name="矩形 4"/>
          <p:cNvSpPr/>
          <p:nvPr/>
        </p:nvSpPr>
        <p:spPr>
          <a:xfrm rot="16200000">
            <a:off x="3451225" y="885190"/>
            <a:ext cx="2182495" cy="911288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535" y="4349750"/>
            <a:ext cx="909193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CN" sz="2800" b="1" i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  <a:sym typeface="+mn-ea"/>
              </a:rPr>
              <a:t>They </a:t>
            </a:r>
            <a:r>
              <a:rPr lang="en-US" altLang="zh-CN" sz="2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  <a:sym typeface="+mn-ea"/>
              </a:rPr>
              <a:t>live in Africa and Asia. </a:t>
            </a:r>
            <a:r>
              <a:rPr lang="en-US" altLang="zh-CN" sz="2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</a:rPr>
              <a:t>They look like monkeys, but actually they are bigger than monkeys but smaller than gorillas. </a:t>
            </a:r>
            <a:r>
              <a:rPr lang="en-US" altLang="zh-CN" sz="28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  <a:sym typeface="+mn-ea"/>
              </a:rPr>
              <a:t>Their faces are a little </a:t>
            </a:r>
            <a:r>
              <a:rPr lang="en-US" altLang="zh-CN" sz="2800" b="1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  <a:sym typeface="+mn-ea"/>
              </a:rPr>
              <a:t>special as they look </a:t>
            </a:r>
            <a:r>
              <a:rPr lang="en-US" altLang="zh-CN" sz="28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  <a:sym typeface="+mn-ea"/>
              </a:rPr>
              <a:t>like </a:t>
            </a:r>
            <a:r>
              <a:rPr lang="en-US" altLang="zh-CN" sz="2800" b="1" i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  <a:sym typeface="+mn-ea"/>
              </a:rPr>
              <a:t>dogs’ faces. </a:t>
            </a:r>
            <a:r>
              <a:rPr lang="en-US" altLang="zh-CN" sz="2800" b="1" i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  <a:sym typeface="+mn-ea"/>
              </a:rPr>
              <a:t>And</a:t>
            </a:r>
            <a:r>
              <a:rPr lang="en-US" altLang="zh-CN" sz="28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  <a:sym typeface="+mn-ea"/>
              </a:rPr>
              <a:t> </a:t>
            </a:r>
            <a:r>
              <a:rPr lang="en-US" altLang="zh-CN" sz="2800" b="1" i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</a:rPr>
              <a:t>they are social animals. They live with their family. </a:t>
            </a:r>
            <a:r>
              <a:rPr lang="en-US" altLang="zh-CN" sz="2800" b="1" i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sto MT" panose="02040603050505030304" charset="0"/>
                <a:cs typeface="Calisto MT" panose="02040603050505030304" charset="0"/>
              </a:rPr>
              <a:t>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000">
            <a:off x="7714638" y="5188585"/>
            <a:ext cx="1173082" cy="23461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0000">
            <a:off x="7853703" y="-581660"/>
            <a:ext cx="1173082" cy="23461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" y="236261"/>
            <a:ext cx="5267960" cy="3809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30" y="877570"/>
            <a:ext cx="4409969" cy="5917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7" y="877569"/>
            <a:ext cx="4509930" cy="5917513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509415" y="1221976"/>
            <a:ext cx="3155315" cy="26098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619124" y="2416053"/>
            <a:ext cx="3484245" cy="4300220"/>
            <a:chOff x="1002" y="4035"/>
            <a:chExt cx="5487" cy="6772"/>
          </a:xfrm>
        </p:grpSpPr>
        <p:sp>
          <p:nvSpPr>
            <p:cNvPr id="20" name="圆角矩形 19"/>
            <p:cNvSpPr/>
            <p:nvPr/>
          </p:nvSpPr>
          <p:spPr>
            <a:xfrm>
              <a:off x="1002" y="4035"/>
              <a:ext cx="4151" cy="384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1839" y="7596"/>
              <a:ext cx="4650" cy="3211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>
              <a:stCxn id="20" idx="2"/>
            </p:cNvCxnSpPr>
            <p:nvPr/>
          </p:nvCxnSpPr>
          <p:spPr>
            <a:xfrm>
              <a:off x="3077" y="4419"/>
              <a:ext cx="919" cy="3149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509415" y="1684565"/>
            <a:ext cx="7279428" cy="2381038"/>
            <a:chOff x="975" y="2901"/>
            <a:chExt cx="10617" cy="3362"/>
          </a:xfrm>
        </p:grpSpPr>
        <p:sp>
          <p:nvSpPr>
            <p:cNvPr id="27" name="圆角矩形 26"/>
            <p:cNvSpPr/>
            <p:nvPr/>
          </p:nvSpPr>
          <p:spPr>
            <a:xfrm>
              <a:off x="975" y="2901"/>
              <a:ext cx="4381" cy="337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5827" y="2902"/>
              <a:ext cx="5765" cy="3361"/>
            </a:xfrm>
            <a:prstGeom prst="roundRect">
              <a:avLst/>
            </a:prstGeom>
            <a:noFill/>
            <a:ln w="5715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4835" y="3274"/>
              <a:ext cx="992" cy="35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5215967" y="2302510"/>
            <a:ext cx="959460" cy="1198102"/>
            <a:chOff x="5192168" y="2744002"/>
            <a:chExt cx="959460" cy="1198102"/>
          </a:xfrm>
        </p:grpSpPr>
        <p:sp>
          <p:nvSpPr>
            <p:cNvPr id="3" name="心形 2"/>
            <p:cNvSpPr/>
            <p:nvPr/>
          </p:nvSpPr>
          <p:spPr>
            <a:xfrm>
              <a:off x="5531491" y="2744002"/>
              <a:ext cx="620137" cy="615909"/>
            </a:xfrm>
            <a:prstGeom prst="heart">
              <a:avLst/>
            </a:prstGeom>
            <a:noFill/>
            <a:ln w="38100">
              <a:solidFill>
                <a:srgbClr val="E419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心形 33"/>
            <p:cNvSpPr/>
            <p:nvPr/>
          </p:nvSpPr>
          <p:spPr>
            <a:xfrm>
              <a:off x="5192168" y="3234539"/>
              <a:ext cx="678646" cy="707565"/>
            </a:xfrm>
            <a:prstGeom prst="heart">
              <a:avLst/>
            </a:prstGeom>
            <a:noFill/>
            <a:ln w="38100">
              <a:solidFill>
                <a:srgbClr val="E419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9685" y="-38100"/>
            <a:ext cx="802005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charset="0"/>
                <a:ea typeface="黑体" panose="02010609060101010101" charset="-122"/>
                <a:cs typeface="Calisto MT" panose="02040603050505030304" charset="0"/>
              </a:rPr>
              <a:t>Activity 3  Read the story</a:t>
            </a:r>
          </a:p>
        </p:txBody>
      </p:sp>
      <p:sp>
        <p:nvSpPr>
          <p:cNvPr id="10" name="矩形 9"/>
          <p:cNvSpPr/>
          <p:nvPr/>
        </p:nvSpPr>
        <p:spPr>
          <a:xfrm>
            <a:off x="19685" y="-38100"/>
            <a:ext cx="9124315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chemeClr val="tx1"/>
                </a:solidFill>
                <a:latin typeface="+mj-lt"/>
                <a:ea typeface="黑体" panose="02010609060101010101" charset="-122"/>
                <a:cs typeface="Calisto MT" panose="02040603050505030304" charset="0"/>
              </a:rPr>
              <a:t>Activity 2  What </a:t>
            </a:r>
            <a:r>
              <a:rPr lang="en-US" altLang="zh-CN" sz="3600" b="1" dirty="0">
                <a:solidFill>
                  <a:schemeClr val="tx1"/>
                </a:solidFill>
                <a:latin typeface="+mj-lt"/>
                <a:ea typeface="黑体" panose="02010609060101010101" charset="-122"/>
                <a:cs typeface="Calisto MT" panose="02040603050505030304" charset="0"/>
              </a:rPr>
              <a:t>do you know about the baboon family?</a:t>
            </a:r>
            <a:endParaRPr lang="zh-CN" altLang="en-US" sz="3600" b="1" dirty="0">
              <a:solidFill>
                <a:schemeClr val="tx1"/>
              </a:solidFill>
              <a:latin typeface="+mj-lt"/>
              <a:ea typeface="黑体" panose="02010609060101010101" charset="-122"/>
              <a:cs typeface="Calisto MT" panose="0204060305050503030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3613785" y="877570"/>
            <a:ext cx="4963795" cy="38309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793750" y="4424045"/>
            <a:ext cx="3134995" cy="21990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15" y="767666"/>
            <a:ext cx="4247991" cy="552588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6" y="767666"/>
            <a:ext cx="4346577" cy="552588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57011" y="-144283"/>
            <a:ext cx="5256109" cy="1229536"/>
            <a:chOff x="1327116" y="2259843"/>
            <a:chExt cx="4880365" cy="1219543"/>
          </a:xfrm>
        </p:grpSpPr>
        <p:grpSp>
          <p:nvGrpSpPr>
            <p:cNvPr id="6" name="组合 5"/>
            <p:cNvGrpSpPr/>
            <p:nvPr/>
          </p:nvGrpSpPr>
          <p:grpSpPr>
            <a:xfrm>
              <a:off x="1529470" y="2881216"/>
              <a:ext cx="4678011" cy="598170"/>
              <a:chOff x="1254031" y="2254037"/>
              <a:chExt cx="4678011" cy="598170"/>
            </a:xfrm>
          </p:grpSpPr>
          <p:sp>
            <p:nvSpPr>
              <p:cNvPr id="8" name="Oval 8"/>
              <p:cNvSpPr>
                <a:spLocks noChangeArrowheads="1"/>
              </p:cNvSpPr>
              <p:nvPr/>
            </p:nvSpPr>
            <p:spPr bwMode="auto">
              <a:xfrm>
                <a:off x="1254031" y="2254037"/>
                <a:ext cx="4262120" cy="59817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defTabSz="1218565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华文细黑" panose="02010600040101010101" pitchFamily="2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281937" y="2313384"/>
                <a:ext cx="4650105" cy="51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b="1" spc="600" dirty="0" smtClean="0">
                    <a:latin typeface="Calisto MT" panose="02040603050505030304" charset="0"/>
                    <a:ea typeface="隶书" panose="02010509060101010101" pitchFamily="49" charset="-122"/>
                    <a:cs typeface="Calisto MT" panose="02040603050505030304" charset="0"/>
                    <a:sym typeface="微软雅黑" panose="020B0503020204020204" pitchFamily="34" charset="-122"/>
                  </a:rPr>
                  <a:t>(1)Discuss </a:t>
                </a:r>
                <a:r>
                  <a:rPr lang="en-US" altLang="zh-CN" sz="2800" b="1" spc="600" dirty="0">
                    <a:solidFill>
                      <a:srgbClr val="C00000"/>
                    </a:solidFill>
                    <a:latin typeface="Calisto MT" panose="02040603050505030304" charset="0"/>
                    <a:ea typeface="隶书" panose="02010509060101010101" pitchFamily="49" charset="-122"/>
                    <a:cs typeface="Calisto MT" panose="02040603050505030304" charset="0"/>
                    <a:sym typeface="微软雅黑" panose="020B0503020204020204" pitchFamily="34" charset="-122"/>
                  </a:rPr>
                  <a:t>in pairs</a:t>
                </a:r>
                <a:endParaRPr lang="en-US" altLang="zh-CN" sz="2800" b="1" spc="600" dirty="0">
                  <a:latin typeface="Calisto MT" panose="02040603050505030304" charset="0"/>
                  <a:ea typeface="隶书" panose="02010509060101010101" pitchFamily="49" charset="-122"/>
                  <a:cs typeface="Calisto MT" panose="02040603050505030304" charset="0"/>
                  <a:sym typeface="微软雅黑" panose="020B0503020204020204" pitchFamily="34" charset="-122"/>
                </a:endParaRPr>
              </a:p>
            </p:txBody>
          </p:sp>
        </p:grp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33" b="38889"/>
            <a:stretch>
              <a:fillRect/>
            </a:stretch>
          </p:blipFill>
          <p:spPr>
            <a:xfrm>
              <a:off x="1327116" y="2259843"/>
              <a:ext cx="2249170" cy="68072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8889"/>
          <a:stretch>
            <a:fillRect/>
          </a:stretch>
        </p:blipFill>
        <p:spPr>
          <a:xfrm>
            <a:off x="2488305" y="-144284"/>
            <a:ext cx="2291715" cy="69405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6419512" y="3159708"/>
            <a:ext cx="2724488" cy="1898108"/>
            <a:chOff x="9105" y="3907"/>
            <a:chExt cx="5107" cy="3654"/>
          </a:xfrm>
        </p:grpSpPr>
        <p:sp>
          <p:nvSpPr>
            <p:cNvPr id="5" name="右箭头 4"/>
            <p:cNvSpPr/>
            <p:nvPr/>
          </p:nvSpPr>
          <p:spPr>
            <a:xfrm>
              <a:off x="9105" y="5121"/>
              <a:ext cx="2573" cy="15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78" y="3907"/>
              <a:ext cx="2534" cy="3655"/>
            </a:xfrm>
            <a:prstGeom prst="rect">
              <a:avLst/>
            </a:prstGeom>
          </p:spPr>
        </p:pic>
      </p:grpSp>
      <p:sp>
        <p:nvSpPr>
          <p:cNvPr id="16" name="圆角矩形 15"/>
          <p:cNvSpPr/>
          <p:nvPr/>
        </p:nvSpPr>
        <p:spPr>
          <a:xfrm>
            <a:off x="1272202" y="4164027"/>
            <a:ext cx="2761615" cy="179197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90976" y="5970969"/>
            <a:ext cx="8385810" cy="64516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Guess:  What might happen next?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" y="268449"/>
            <a:ext cx="4815281" cy="6224630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5262245" y="1109345"/>
            <a:ext cx="4031615" cy="286131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黑体" panose="02010609060101010101" charset="-122"/>
                <a:cs typeface="Calisto MT" panose="02040603050505030304" charset="0"/>
              </a:rPr>
              <a:t>How was the baboon family ?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黑体" panose="02010609060101010101" charset="-122"/>
              <a:cs typeface="Calisto MT" panose="0204060305050503030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黑体" panose="02010609060101010101" charset="-122"/>
                <a:cs typeface="Calisto MT" panose="02040603050505030304" charset="0"/>
              </a:rPr>
              <a:t>Why did they </a:t>
            </a:r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黑体" panose="02010609060101010101" charset="-122"/>
                <a:cs typeface="Calisto MT" panose="02040603050505030304" charset="0"/>
              </a:rPr>
              <a:t>fight like 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黑体" panose="02010609060101010101" charset="-122"/>
                <a:cs typeface="Calisto MT" panose="02040603050505030304" charset="0"/>
              </a:rPr>
              <a:t>this?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6" y="1443990"/>
            <a:ext cx="3145871" cy="3866241"/>
          </a:xfrm>
          <a:prstGeom prst="rect">
            <a:avLst/>
          </a:prstGeom>
          <a:ln w="57150">
            <a:solidFill>
              <a:srgbClr val="D6A16D"/>
            </a:solidFill>
          </a:ln>
        </p:spPr>
      </p:pic>
      <p:sp>
        <p:nvSpPr>
          <p:cNvPr id="7" name="矩形 6"/>
          <p:cNvSpPr/>
          <p:nvPr/>
        </p:nvSpPr>
        <p:spPr>
          <a:xfrm>
            <a:off x="83773" y="247679"/>
            <a:ext cx="8385810" cy="645160"/>
          </a:xfrm>
          <a:prstGeom prst="rect">
            <a:avLst/>
          </a:prstGeom>
          <a:solidFill>
            <a:srgbClr val="00B050">
              <a:alpha val="26000"/>
            </a:srgb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Guess:  What might happen in the story? </a:t>
            </a: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036" y="1443989"/>
            <a:ext cx="3051792" cy="386624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17" name="组合 16"/>
          <p:cNvGrpSpPr/>
          <p:nvPr/>
        </p:nvGrpSpPr>
        <p:grpSpPr>
          <a:xfrm>
            <a:off x="3707858" y="1633220"/>
            <a:ext cx="1713230" cy="3294380"/>
            <a:chOff x="9069" y="2113"/>
            <a:chExt cx="2698" cy="5188"/>
          </a:xfrm>
        </p:grpSpPr>
        <p:sp>
          <p:nvSpPr>
            <p:cNvPr id="5" name="右箭头 4"/>
            <p:cNvSpPr/>
            <p:nvPr/>
          </p:nvSpPr>
          <p:spPr>
            <a:xfrm>
              <a:off x="9194" y="5768"/>
              <a:ext cx="2573" cy="153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69" y="2113"/>
              <a:ext cx="2534" cy="365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69068"/>
            <a:ext cx="5424634" cy="1278574"/>
            <a:chOff x="1327116" y="2259844"/>
            <a:chExt cx="4310560" cy="1278891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375556" y="2940565"/>
              <a:ext cx="4262120" cy="598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华文细黑" panose="02010600040101010101" pitchFamily="2" charset="-122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33" b="38889"/>
            <a:stretch>
              <a:fillRect/>
            </a:stretch>
          </p:blipFill>
          <p:spPr>
            <a:xfrm>
              <a:off x="1327116" y="2259844"/>
              <a:ext cx="2249170" cy="68072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3" b="38889"/>
          <a:stretch>
            <a:fillRect/>
          </a:stretch>
        </p:blipFill>
        <p:spPr>
          <a:xfrm>
            <a:off x="3049905" y="-82571"/>
            <a:ext cx="2291715" cy="69405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960" y="611484"/>
            <a:ext cx="4986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600" dirty="0" smtClean="0">
                <a:latin typeface="Calisto MT" panose="02040603050505030304" charset="0"/>
                <a:ea typeface="隶书" panose="02010509060101010101" pitchFamily="49" charset="-122"/>
                <a:cs typeface="Calisto MT" panose="02040603050505030304" charset="0"/>
                <a:sym typeface="微软雅黑" panose="020B0503020204020204" pitchFamily="34" charset="-122"/>
              </a:rPr>
              <a:t>(2)Read </a:t>
            </a:r>
            <a:r>
              <a:rPr lang="en-US" altLang="zh-CN" sz="2800" b="1" spc="600" dirty="0">
                <a:latin typeface="Calisto MT" panose="02040603050505030304" charset="0"/>
                <a:ea typeface="隶书" panose="02010509060101010101" pitchFamily="49" charset="-122"/>
                <a:cs typeface="Calisto MT" panose="02040603050505030304" charset="0"/>
                <a:sym typeface="微软雅黑" panose="020B0503020204020204" pitchFamily="34" charset="-122"/>
              </a:rPr>
              <a:t>and </a:t>
            </a:r>
            <a:r>
              <a:rPr lang="en-US" altLang="zh-CN" sz="2800" b="1" spc="600" dirty="0" smtClean="0">
                <a:latin typeface="Calisto MT" panose="02040603050505030304" charset="0"/>
                <a:ea typeface="隶书" panose="02010509060101010101" pitchFamily="49" charset="-122"/>
                <a:cs typeface="Calisto MT" panose="02040603050505030304" charset="0"/>
                <a:sym typeface="微软雅黑" panose="020B0503020204020204" pitchFamily="34" charset="-122"/>
              </a:rPr>
              <a:t>number</a:t>
            </a:r>
            <a:endParaRPr lang="en-US" altLang="zh-CN" sz="2800" b="1" spc="600" dirty="0">
              <a:latin typeface="Calisto MT" panose="02040603050505030304" charset="0"/>
              <a:ea typeface="隶书" panose="02010509060101010101" pitchFamily="49" charset="-122"/>
              <a:cs typeface="Calisto MT" panose="02040603050505030304" charset="0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29730" y="2378710"/>
            <a:ext cx="2247900" cy="1753235"/>
          </a:xfrm>
          <a:prstGeom prst="rect">
            <a:avLst/>
          </a:prstGeom>
          <a:solidFill>
            <a:srgbClr val="C2ECD5"/>
          </a:solidFill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Worksheet</a:t>
            </a:r>
          </a:p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Exercise 1</a:t>
            </a:r>
            <a:r>
              <a:rPr lang="en-US" altLang="zh-CN" sz="7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CN" altLang="en-US" sz="7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" y="1467485"/>
            <a:ext cx="6492800" cy="529399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0" y="293617"/>
            <a:ext cx="4598368" cy="63420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616"/>
            <a:ext cx="4704623" cy="6342076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21970" y="3921403"/>
            <a:ext cx="4158615" cy="26454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21970" y="3951605"/>
            <a:ext cx="4060825" cy="250317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5274945" y="3304540"/>
            <a:ext cx="1557655" cy="208026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376545" y="3385185"/>
            <a:ext cx="1360805" cy="190500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436227" y="2172749"/>
            <a:ext cx="3330430" cy="4781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358775" y="2035175"/>
            <a:ext cx="3048000" cy="55499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  <p:bldP spid="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10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316</Words>
  <Application>Microsoft Office PowerPoint</Application>
  <PresentationFormat>全屏显示(4:3)</PresentationFormat>
  <Paragraphs>51</Paragraphs>
  <Slides>25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Berlin Sans FB Demi</vt:lpstr>
      <vt:lpstr>悦然行楷_YS</vt:lpstr>
      <vt:lpstr>Calibri Light</vt:lpstr>
      <vt:lpstr>Berlin Sans FB</vt:lpstr>
      <vt:lpstr>华文细黑</vt:lpstr>
      <vt:lpstr>Bernard MT Condensed</vt:lpstr>
      <vt:lpstr>隶书</vt:lpstr>
      <vt:lpstr>微软雅黑</vt:lpstr>
      <vt:lpstr>黑体</vt:lpstr>
      <vt:lpstr>Calibri</vt:lpstr>
      <vt:lpstr>Wingdings</vt:lpstr>
      <vt:lpstr>Bodoni MT</vt:lpstr>
      <vt:lpstr>Calisto MT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Homework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fltrp</cp:lastModifiedBy>
  <cp:revision>55</cp:revision>
  <dcterms:created xsi:type="dcterms:W3CDTF">2018-04-26T07:48:00Z</dcterms:created>
  <dcterms:modified xsi:type="dcterms:W3CDTF">2018-12-19T06:16:05Z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