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30"/>
  </p:notesMasterIdLst>
  <p:sldIdLst>
    <p:sldId id="286" r:id="rId2"/>
    <p:sldId id="287" r:id="rId3"/>
    <p:sldId id="288" r:id="rId4"/>
    <p:sldId id="289" r:id="rId5"/>
    <p:sldId id="260" r:id="rId6"/>
    <p:sldId id="262" r:id="rId7"/>
    <p:sldId id="263" r:id="rId8"/>
    <p:sldId id="285" r:id="rId9"/>
    <p:sldId id="284" r:id="rId10"/>
    <p:sldId id="283" r:id="rId11"/>
    <p:sldId id="282" r:id="rId12"/>
    <p:sldId id="281" r:id="rId13"/>
    <p:sldId id="280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6" r:id="rId26"/>
    <p:sldId id="277" r:id="rId27"/>
    <p:sldId id="278" r:id="rId28"/>
    <p:sldId id="279" r:id="rId29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DE3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28" autoAdjust="0"/>
    <p:restoredTop sz="94660"/>
  </p:normalViewPr>
  <p:slideViewPr>
    <p:cSldViewPr snapToGrid="0">
      <p:cViewPr>
        <p:scale>
          <a:sx n="70" d="100"/>
          <a:sy n="70" d="100"/>
        </p:scale>
        <p:origin x="-1838" y="-34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92EC36-3C13-4EF6-A196-26A799B817CD}" type="datetimeFigureOut">
              <a:rPr lang="zh-CN" altLang="en-US" smtClean="0"/>
              <a:t>2018/12/19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A56528-944D-4006-8484-28C876194A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4222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A56528-944D-4006-8484-28C876194A8D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18157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E7952015-CEA0-475A-A594-59BBCB39B357}" type="datetimeFigureOut">
              <a:rPr lang="zh-CN" altLang="en-US" smtClean="0"/>
              <a:t>2018/12/19</a:t>
            </a:fld>
            <a:endParaRPr lang="zh-CN" altLang="en-US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840F97CD-4B6C-4C55-84A0-F8AAEC8D0C3A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52015-CEA0-475A-A594-59BBCB39B357}" type="datetimeFigureOut">
              <a:rPr lang="zh-CN" altLang="en-US" smtClean="0"/>
              <a:t>2018/12/19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F97CD-4B6C-4C55-84A0-F8AAEC8D0C3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52015-CEA0-475A-A594-59BBCB39B357}" type="datetimeFigureOut">
              <a:rPr lang="zh-CN" altLang="en-US" smtClean="0"/>
              <a:t>2018/12/19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F97CD-4B6C-4C55-84A0-F8AAEC8D0C3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52015-CEA0-475A-A594-59BBCB39B357}" type="datetimeFigureOut">
              <a:rPr lang="zh-CN" altLang="en-US" smtClean="0"/>
              <a:t>2018/12/19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F97CD-4B6C-4C55-84A0-F8AAEC8D0C3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52015-CEA0-475A-A594-59BBCB39B357}" type="datetimeFigureOut">
              <a:rPr lang="zh-CN" altLang="en-US" smtClean="0"/>
              <a:t>2018/12/19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F97CD-4B6C-4C55-84A0-F8AAEC8D0C3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52015-CEA0-475A-A594-59BBCB39B357}" type="datetimeFigureOut">
              <a:rPr lang="zh-CN" altLang="en-US" smtClean="0"/>
              <a:t>2018/12/19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F97CD-4B6C-4C55-84A0-F8AAEC8D0C3A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52015-CEA0-475A-A594-59BBCB39B357}" type="datetimeFigureOut">
              <a:rPr lang="zh-CN" altLang="en-US" smtClean="0"/>
              <a:t>2018/12/19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F97CD-4B6C-4C55-84A0-F8AAEC8D0C3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52015-CEA0-475A-A594-59BBCB39B357}" type="datetimeFigureOut">
              <a:rPr lang="zh-CN" altLang="en-US" smtClean="0"/>
              <a:t>2018/12/19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F97CD-4B6C-4C55-84A0-F8AAEC8D0C3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52015-CEA0-475A-A594-59BBCB39B357}" type="datetimeFigureOut">
              <a:rPr lang="zh-CN" altLang="en-US" smtClean="0"/>
              <a:t>2018/12/19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F97CD-4B6C-4C55-84A0-F8AAEC8D0C3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52015-CEA0-475A-A594-59BBCB39B357}" type="datetimeFigureOut">
              <a:rPr lang="zh-CN" altLang="en-US" smtClean="0"/>
              <a:t>2018/12/19</a:t>
            </a:fld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F97CD-4B6C-4C55-84A0-F8AAEC8D0C3A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 smtClean="0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52015-CEA0-475A-A594-59BBCB39B357}" type="datetimeFigureOut">
              <a:rPr lang="zh-CN" altLang="en-US" smtClean="0"/>
              <a:t>2018/12/19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F97CD-4B6C-4C55-84A0-F8AAEC8D0C3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2" y="2323652"/>
            <a:ext cx="6777317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E7952015-CEA0-475A-A594-59BBCB39B357}" type="datetimeFigureOut">
              <a:rPr lang="zh-CN" altLang="en-US" smtClean="0"/>
              <a:t>2018/12/19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840F97CD-4B6C-4C55-84A0-F8AAEC8D0C3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2160644" y="1292471"/>
            <a:ext cx="4761078" cy="2100575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altLang="zh-CN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Bully Bugs</a:t>
            </a:r>
          </a:p>
          <a:p>
            <a:pPr algn="ctr"/>
            <a:r>
              <a:rPr lang="zh-CN" altLang="en-US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凶猛小虫</a:t>
            </a:r>
          </a:p>
        </p:txBody>
      </p:sp>
      <p:sp>
        <p:nvSpPr>
          <p:cNvPr id="6" name="TextBox 4"/>
          <p:cNvSpPr txBox="1"/>
          <p:nvPr/>
        </p:nvSpPr>
        <p:spPr>
          <a:xfrm>
            <a:off x="3828985" y="4908100"/>
            <a:ext cx="4849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+mn-ea"/>
              </a:rPr>
              <a:t>选自</a:t>
            </a:r>
            <a:r>
              <a:rPr lang="en-US" altLang="zh-CN" sz="36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+mn-ea"/>
              </a:rPr>
              <a:t>《</a:t>
            </a:r>
            <a:r>
              <a:rPr lang="zh-CN" altLang="en-US" sz="36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+mn-ea"/>
              </a:rPr>
              <a:t>多维</a:t>
            </a:r>
            <a:r>
              <a:rPr lang="zh-CN" altLang="en-US" sz="36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+mn-ea"/>
              </a:rPr>
              <a:t>阅读第</a:t>
            </a:r>
            <a:r>
              <a:rPr lang="en-US" altLang="zh-CN" sz="36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+mn-ea"/>
              </a:rPr>
              <a:t>9</a:t>
            </a:r>
            <a:r>
              <a:rPr lang="zh-CN" altLang="en-US" sz="36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+mn-ea"/>
              </a:rPr>
              <a:t>级</a:t>
            </a:r>
            <a:r>
              <a:rPr lang="en-US" altLang="zh-CN" sz="36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ea typeface="黑体" pitchFamily="49" charset="-122"/>
              </a:rPr>
              <a:t>》</a:t>
            </a:r>
            <a:endParaRPr lang="zh-CN" altLang="en-US" sz="3600" b="1" dirty="0">
              <a:solidFill>
                <a:schemeClr val="accent6">
                  <a:lumMod val="60000"/>
                  <a:lumOff val="40000"/>
                </a:schemeClr>
              </a:solidFill>
              <a:ea typeface="黑体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67770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9319846" cy="6858000"/>
            <a:chOff x="1090062" y="1266092"/>
            <a:chExt cx="7141104" cy="4914900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0062" y="1266092"/>
              <a:ext cx="3609008" cy="4914900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22157" y="1266092"/>
              <a:ext cx="3609009" cy="4914900"/>
            </a:xfrm>
            <a:prstGeom prst="rect">
              <a:avLst/>
            </a:prstGeom>
          </p:spPr>
        </p:pic>
      </p:grpSp>
      <p:cxnSp>
        <p:nvCxnSpPr>
          <p:cNvPr id="8" name="直接连接符 7"/>
          <p:cNvCxnSpPr/>
          <p:nvPr/>
        </p:nvCxnSpPr>
        <p:spPr>
          <a:xfrm>
            <a:off x="1405487" y="545122"/>
            <a:ext cx="1899138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9" name="椭圆 8"/>
          <p:cNvSpPr/>
          <p:nvPr/>
        </p:nvSpPr>
        <p:spPr>
          <a:xfrm>
            <a:off x="0" y="931985"/>
            <a:ext cx="3411415" cy="1028700"/>
          </a:xfrm>
          <a:prstGeom prst="ellipse">
            <a:avLst/>
          </a:prstGeom>
          <a:noFill/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1" name="直接连接符 10"/>
          <p:cNvCxnSpPr/>
          <p:nvPr/>
        </p:nvCxnSpPr>
        <p:spPr>
          <a:xfrm>
            <a:off x="1213338" y="2189285"/>
            <a:ext cx="597877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>
            <a:off x="404446" y="2426677"/>
            <a:ext cx="2751992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3540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9144000" cy="6858000"/>
            <a:chOff x="1028837" y="1592660"/>
            <a:chExt cx="6840745" cy="4730262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8837" y="1592660"/>
              <a:ext cx="3473429" cy="4730262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96153" y="1592660"/>
              <a:ext cx="3473429" cy="4730262"/>
            </a:xfrm>
            <a:prstGeom prst="rect">
              <a:avLst/>
            </a:prstGeom>
          </p:spPr>
        </p:pic>
      </p:grpSp>
      <p:cxnSp>
        <p:nvCxnSpPr>
          <p:cNvPr id="8" name="直接连接符 7"/>
          <p:cNvCxnSpPr/>
          <p:nvPr/>
        </p:nvCxnSpPr>
        <p:spPr>
          <a:xfrm flipV="1">
            <a:off x="501161" y="3666392"/>
            <a:ext cx="2162908" cy="8792"/>
          </a:xfrm>
          <a:prstGeom prst="line">
            <a:avLst/>
          </a:prstGeom>
          <a:ln w="1905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9" name="椭圆 8"/>
          <p:cNvSpPr/>
          <p:nvPr/>
        </p:nvSpPr>
        <p:spPr>
          <a:xfrm>
            <a:off x="114301" y="5205046"/>
            <a:ext cx="3006970" cy="1019908"/>
          </a:xfrm>
          <a:prstGeom prst="ellipse">
            <a:avLst/>
          </a:prstGeom>
          <a:noFill/>
          <a:ln w="190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0573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9144000" cy="6857999"/>
            <a:chOff x="1681471" y="1403707"/>
            <a:chExt cx="7138469" cy="4950072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81471" y="1403710"/>
              <a:ext cx="3630449" cy="4950069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89491" y="1403707"/>
              <a:ext cx="3630449" cy="4950069"/>
            </a:xfrm>
            <a:prstGeom prst="rect">
              <a:avLst/>
            </a:prstGeom>
          </p:spPr>
        </p:pic>
      </p:grpSp>
      <p:sp>
        <p:nvSpPr>
          <p:cNvPr id="7" name="椭圆 6"/>
          <p:cNvSpPr/>
          <p:nvPr/>
        </p:nvSpPr>
        <p:spPr>
          <a:xfrm>
            <a:off x="175846" y="404446"/>
            <a:ext cx="2875085" cy="677008"/>
          </a:xfrm>
          <a:prstGeom prst="ellipse">
            <a:avLst/>
          </a:prstGeom>
          <a:noFill/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椭圆 7"/>
          <p:cNvSpPr/>
          <p:nvPr/>
        </p:nvSpPr>
        <p:spPr>
          <a:xfrm>
            <a:off x="175846" y="2048608"/>
            <a:ext cx="3288323" cy="712177"/>
          </a:xfrm>
          <a:prstGeom prst="ellipse">
            <a:avLst/>
          </a:prstGeom>
          <a:noFill/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0" name="直接连接符 9"/>
          <p:cNvCxnSpPr/>
          <p:nvPr/>
        </p:nvCxnSpPr>
        <p:spPr>
          <a:xfrm>
            <a:off x="1063869" y="1776046"/>
            <a:ext cx="861646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2" name="直接连接符 11"/>
          <p:cNvCxnSpPr/>
          <p:nvPr/>
        </p:nvCxnSpPr>
        <p:spPr>
          <a:xfrm>
            <a:off x="1437542" y="1248508"/>
            <a:ext cx="1310054" cy="0"/>
          </a:xfrm>
          <a:prstGeom prst="line">
            <a:avLst/>
          </a:prstGeom>
          <a:ln w="19050">
            <a:solidFill>
              <a:srgbClr val="FFC0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598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576017" y="729762"/>
            <a:ext cx="8018585" cy="5679830"/>
            <a:chOff x="1829272" y="1403711"/>
            <a:chExt cx="6371362" cy="4409883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29272" y="1403711"/>
              <a:ext cx="3238175" cy="4409883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72540" y="1403711"/>
              <a:ext cx="3228094" cy="439615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51850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2"/>
          <p:cNvSpPr txBox="1"/>
          <p:nvPr/>
        </p:nvSpPr>
        <p:spPr>
          <a:xfrm>
            <a:off x="0" y="169021"/>
            <a:ext cx="2945423" cy="646331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chemeClr val="tx2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Group Work</a:t>
            </a:r>
            <a:endParaRPr lang="zh-CN" altLang="en-US" sz="3600" b="1" dirty="0">
              <a:solidFill>
                <a:schemeClr val="tx2"/>
              </a:solidFill>
              <a:latin typeface="Times New Roman" pitchFamily="18" charset="0"/>
              <a:ea typeface="黑体" pitchFamily="49" charset="-122"/>
              <a:cs typeface="Times New Roman" pitchFamily="18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624255" y="1210754"/>
            <a:ext cx="816805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b="1" dirty="0">
                <a:latin typeface="Times New Roman" pitchFamily="18" charset="0"/>
                <a:cs typeface="Times New Roman" pitchFamily="18" charset="0"/>
              </a:rPr>
              <a:t>Please finish the </a:t>
            </a:r>
            <a:r>
              <a:rPr lang="en-US" altLang="zh-CN" sz="2800" b="1" dirty="0" smtClean="0">
                <a:latin typeface="Times New Roman" pitchFamily="18" charset="0"/>
                <a:cs typeface="Times New Roman" pitchFamily="18" charset="0"/>
              </a:rPr>
              <a:t>mind map </a:t>
            </a:r>
            <a:r>
              <a:rPr lang="en-US" altLang="zh-CN" sz="2800" b="1" dirty="0">
                <a:latin typeface="Times New Roman" pitchFamily="18" charset="0"/>
                <a:cs typeface="Times New Roman" pitchFamily="18" charset="0"/>
              </a:rPr>
              <a:t>according to </a:t>
            </a:r>
            <a:r>
              <a:rPr lang="en-US" altLang="zh-CN" sz="2800" b="1" dirty="0" smtClean="0">
                <a:latin typeface="Times New Roman" pitchFamily="18" charset="0"/>
                <a:cs typeface="Times New Roman" pitchFamily="18" charset="0"/>
              </a:rPr>
              <a:t>what </a:t>
            </a:r>
            <a:r>
              <a:rPr lang="en-US" altLang="zh-CN" sz="2800" b="1" dirty="0">
                <a:latin typeface="Times New Roman" pitchFamily="18" charset="0"/>
                <a:cs typeface="Times New Roman" pitchFamily="18" charset="0"/>
              </a:rPr>
              <a:t>you read.</a:t>
            </a:r>
            <a:endParaRPr lang="zh-CN" alt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130" y="2329743"/>
            <a:ext cx="5669480" cy="355857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08120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2"/>
          <p:cNvSpPr txBox="1"/>
          <p:nvPr/>
        </p:nvSpPr>
        <p:spPr>
          <a:xfrm>
            <a:off x="-1" y="178140"/>
            <a:ext cx="2883878" cy="646331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chemeClr val="tx2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Group Work</a:t>
            </a:r>
            <a:endParaRPr lang="zh-CN" altLang="en-US" sz="3600" b="1" dirty="0">
              <a:solidFill>
                <a:schemeClr val="tx2"/>
              </a:solidFill>
              <a:latin typeface="Times New Roman" pitchFamily="18" charset="0"/>
              <a:ea typeface="黑体" pitchFamily="49" charset="-122"/>
              <a:cs typeface="Times New Roman" pitchFamily="18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627644" y="1077488"/>
            <a:ext cx="775142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b="1" dirty="0">
                <a:latin typeface="Times New Roman" pitchFamily="18" charset="0"/>
                <a:cs typeface="Times New Roman" pitchFamily="18" charset="0"/>
              </a:rPr>
              <a:t>Please introduce your </a:t>
            </a:r>
            <a:r>
              <a:rPr lang="en-US" altLang="zh-CN" sz="2800" b="1" dirty="0" err="1" smtClean="0">
                <a:latin typeface="Times New Roman" pitchFamily="18" charset="0"/>
                <a:cs typeface="Times New Roman" pitchFamily="18" charset="0"/>
              </a:rPr>
              <a:t>favourite</a:t>
            </a:r>
            <a:r>
              <a:rPr lang="en-US" altLang="zh-CN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dirty="0">
                <a:latin typeface="Times New Roman" pitchFamily="18" charset="0"/>
                <a:cs typeface="Times New Roman" pitchFamily="18" charset="0"/>
              </a:rPr>
              <a:t>bug </a:t>
            </a:r>
            <a:r>
              <a:rPr lang="en-US" altLang="zh-CN" sz="2800" b="1" dirty="0" smtClean="0">
                <a:latin typeface="Times New Roman" pitchFamily="18" charset="0"/>
                <a:cs typeface="Times New Roman" pitchFamily="18" charset="0"/>
              </a:rPr>
              <a:t>using the mind map. You </a:t>
            </a:r>
            <a:r>
              <a:rPr lang="en-US" altLang="zh-CN" sz="2800" b="1" dirty="0">
                <a:latin typeface="Times New Roman" pitchFamily="18" charset="0"/>
                <a:cs typeface="Times New Roman" pitchFamily="18" charset="0"/>
              </a:rPr>
              <a:t>can use the sentences in the </a:t>
            </a:r>
            <a:r>
              <a:rPr lang="en-US" altLang="zh-CN" sz="2800" b="1" dirty="0" smtClean="0">
                <a:latin typeface="Times New Roman" pitchFamily="18" charset="0"/>
                <a:cs typeface="Times New Roman" pitchFamily="18" charset="0"/>
              </a:rPr>
              <a:t>Sentence </a:t>
            </a:r>
            <a:r>
              <a:rPr lang="en-US" altLang="zh-CN" sz="2800" b="1" dirty="0">
                <a:latin typeface="Times New Roman" pitchFamily="18" charset="0"/>
                <a:cs typeface="Times New Roman" pitchFamily="18" charset="0"/>
              </a:rPr>
              <a:t>Box.</a:t>
            </a:r>
            <a:endParaRPr lang="zh-CN" alt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880783" y="2771715"/>
            <a:ext cx="7570694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Sentence </a:t>
            </a:r>
            <a:r>
              <a:rPr lang="en-US" altLang="zh-C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Box</a:t>
            </a:r>
            <a:endParaRPr lang="en-US" altLang="zh-CN" sz="2800" kern="1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20000"/>
              </a:lnSpc>
            </a:pPr>
            <a:r>
              <a:rPr lang="en-US" altLang="zh-CN" sz="2800" b="1" kern="100" dirty="0">
                <a:latin typeface="Times New Roman" pitchFamily="18" charset="0"/>
                <a:cs typeface="Times New Roman" pitchFamily="18" charset="0"/>
              </a:rPr>
              <a:t>This is…(</a:t>
            </a:r>
            <a:r>
              <a:rPr lang="zh-CN" altLang="zh-CN" sz="2800" b="1" kern="100" dirty="0">
                <a:latin typeface="Times New Roman" pitchFamily="18" charset="0"/>
                <a:cs typeface="Times New Roman" pitchFamily="18" charset="0"/>
              </a:rPr>
              <a:t>名称</a:t>
            </a:r>
            <a:r>
              <a:rPr lang="en-US" altLang="zh-CN" sz="2800" b="1" kern="100" dirty="0">
                <a:latin typeface="Times New Roman" pitchFamily="18" charset="0"/>
                <a:cs typeface="Times New Roman" pitchFamily="18" charset="0"/>
              </a:rPr>
              <a:t>)</a:t>
            </a:r>
            <a:endParaRPr lang="zh-CN" altLang="zh-CN" sz="2800" b="1" kern="1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20000"/>
              </a:lnSpc>
            </a:pPr>
            <a:r>
              <a:rPr lang="en-US" altLang="zh-CN" sz="2800" b="1" kern="100" dirty="0">
                <a:latin typeface="Times New Roman" pitchFamily="18" charset="0"/>
                <a:cs typeface="Times New Roman" pitchFamily="18" charset="0"/>
              </a:rPr>
              <a:t>It lives in…</a:t>
            </a:r>
            <a:r>
              <a:rPr lang="zh-CN" altLang="zh-CN" sz="2800" b="1" kern="100" dirty="0">
                <a:latin typeface="Times New Roman" pitchFamily="18" charset="0"/>
                <a:cs typeface="Times New Roman" pitchFamily="18" charset="0"/>
              </a:rPr>
              <a:t>（栖息地）</a:t>
            </a:r>
          </a:p>
          <a:p>
            <a:pPr>
              <a:lnSpc>
                <a:spcPct val="120000"/>
              </a:lnSpc>
            </a:pPr>
            <a:r>
              <a:rPr lang="en-US" altLang="zh-CN" sz="2800" b="1" kern="100" dirty="0">
                <a:latin typeface="Times New Roman" pitchFamily="18" charset="0"/>
                <a:cs typeface="Times New Roman" pitchFamily="18" charset="0"/>
              </a:rPr>
              <a:t>It has…</a:t>
            </a:r>
            <a:r>
              <a:rPr lang="zh-CN" altLang="zh-CN" sz="2800" b="1" kern="100" dirty="0">
                <a:latin typeface="Times New Roman" pitchFamily="18" charset="0"/>
                <a:cs typeface="Times New Roman" pitchFamily="18" charset="0"/>
              </a:rPr>
              <a:t>（身体特征）</a:t>
            </a:r>
          </a:p>
          <a:p>
            <a:pPr>
              <a:lnSpc>
                <a:spcPct val="120000"/>
              </a:lnSpc>
            </a:pPr>
            <a:r>
              <a:rPr lang="en-US" altLang="zh-CN" sz="2800" b="1" kern="100" dirty="0">
                <a:latin typeface="Times New Roman" pitchFamily="18" charset="0"/>
                <a:cs typeface="Times New Roman" pitchFamily="18" charset="0"/>
              </a:rPr>
              <a:t>It can… and…</a:t>
            </a:r>
            <a:r>
              <a:rPr lang="zh-CN" altLang="zh-CN" sz="2800" b="1" kern="100" dirty="0">
                <a:latin typeface="Times New Roman" pitchFamily="18" charset="0"/>
                <a:cs typeface="Times New Roman" pitchFamily="18" charset="0"/>
              </a:rPr>
              <a:t>（捕食动作）</a:t>
            </a:r>
          </a:p>
          <a:p>
            <a:r>
              <a:rPr lang="en-US" altLang="zh-CN" sz="2800" b="1" dirty="0">
                <a:latin typeface="Times New Roman" pitchFamily="18" charset="0"/>
                <a:cs typeface="Times New Roman" pitchFamily="18" charset="0"/>
              </a:rPr>
              <a:t>It gets food with its…</a:t>
            </a:r>
            <a:r>
              <a:rPr lang="zh-CN" altLang="zh-CN" sz="2800" b="1" dirty="0">
                <a:latin typeface="Times New Roman" pitchFamily="18" charset="0"/>
                <a:cs typeface="Times New Roman" pitchFamily="18" charset="0"/>
              </a:rPr>
              <a:t>（捕食的身体条件）</a:t>
            </a:r>
            <a:endParaRPr lang="zh-CN" alt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880783" y="2771714"/>
            <a:ext cx="7570694" cy="3206279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</p:spTree>
    <p:extLst>
      <p:ext uri="{BB962C8B-B14F-4D97-AF65-F5344CB8AC3E}">
        <p14:creationId xmlns:p14="http://schemas.microsoft.com/office/powerpoint/2010/main" val="2460864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2"/>
          <p:cNvSpPr txBox="1"/>
          <p:nvPr/>
        </p:nvSpPr>
        <p:spPr>
          <a:xfrm>
            <a:off x="0" y="179218"/>
            <a:ext cx="2536321" cy="646331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chemeClr val="tx2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Let’s </a:t>
            </a:r>
            <a:r>
              <a:rPr lang="en-US" altLang="zh-CN" sz="3600" b="1" dirty="0" smtClean="0">
                <a:solidFill>
                  <a:schemeClr val="tx2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listen</a:t>
            </a:r>
            <a:endParaRPr lang="zh-CN" altLang="en-US" sz="3600" b="1" dirty="0">
              <a:solidFill>
                <a:schemeClr val="tx2"/>
              </a:solidFill>
              <a:latin typeface="Times New Roman" pitchFamily="18" charset="0"/>
              <a:ea typeface="黑体" pitchFamily="49" charset="-122"/>
              <a:cs typeface="Times New Roman" pitchFamily="18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192" y="2064125"/>
            <a:ext cx="4497697" cy="31059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2106" y="2259622"/>
            <a:ext cx="2815031" cy="27150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89330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2"/>
          <p:cNvSpPr txBox="1"/>
          <p:nvPr/>
        </p:nvSpPr>
        <p:spPr>
          <a:xfrm>
            <a:off x="0" y="160554"/>
            <a:ext cx="2373923" cy="646331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chemeClr val="tx2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Quiz </a:t>
            </a:r>
            <a:r>
              <a:rPr lang="en-US" altLang="zh-CN" sz="3600" b="1" dirty="0" smtClean="0">
                <a:solidFill>
                  <a:schemeClr val="tx2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Show</a:t>
            </a:r>
            <a:endParaRPr lang="zh-CN" altLang="en-US" sz="3600" b="1" dirty="0">
              <a:solidFill>
                <a:schemeClr val="tx2"/>
              </a:solidFill>
              <a:latin typeface="Times New Roman" pitchFamily="18" charset="0"/>
              <a:ea typeface="黑体" pitchFamily="49" charset="-122"/>
              <a:cs typeface="Times New Roman" pitchFamily="18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6097" y="1776332"/>
            <a:ext cx="3609077" cy="3609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388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C:\Users\user\AppData\Local\Temp\1531638408(1)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3582" y="1390690"/>
            <a:ext cx="5036833" cy="39902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93" y="5213837"/>
            <a:ext cx="1329127" cy="1329127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8456" y="1255481"/>
            <a:ext cx="5224515" cy="4260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259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735" y="5205045"/>
            <a:ext cx="1267369" cy="1267369"/>
          </a:xfrm>
          <a:prstGeom prst="rect">
            <a:avLst/>
          </a:prstGeom>
        </p:spPr>
      </p:pic>
      <p:pic>
        <p:nvPicPr>
          <p:cNvPr id="8" name="图片 7" descr="C:\Users\user\AppData\Local\Temp\1531639188(1)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9914" y="1317154"/>
            <a:ext cx="5004169" cy="414016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9237" y="1186961"/>
            <a:ext cx="5368378" cy="4402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392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579464" y="626860"/>
            <a:ext cx="687047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What can you </a:t>
            </a:r>
            <a:r>
              <a:rPr lang="en-US" altLang="zh-CN" sz="3600" b="1" dirty="0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see from the </a:t>
            </a:r>
            <a:r>
              <a:rPr lang="en-US" altLang="zh-CN" sz="3600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cover?</a:t>
            </a:r>
            <a:endParaRPr lang="zh-CN" altLang="en-US" sz="3600" b="1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238" y="1449038"/>
            <a:ext cx="3886200" cy="501330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31756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5290433"/>
            <a:ext cx="1213338" cy="1213338"/>
          </a:xfrm>
          <a:prstGeom prst="rect">
            <a:avLst/>
          </a:prstGeom>
        </p:spPr>
      </p:pic>
      <p:pic>
        <p:nvPicPr>
          <p:cNvPr id="6" name="图片 5" descr="C:\Users\user\AppData\Local\Temp\1531639321(1)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6952" y="1192905"/>
            <a:ext cx="4770095" cy="43183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457" y="935644"/>
            <a:ext cx="5161083" cy="4961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278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747" y="5292969"/>
            <a:ext cx="1186962" cy="1186962"/>
          </a:xfrm>
          <a:prstGeom prst="rect">
            <a:avLst/>
          </a:prstGeom>
        </p:spPr>
      </p:pic>
      <p:pic>
        <p:nvPicPr>
          <p:cNvPr id="8" name="图片 7" descr="C:\Users\user\AppData\Local\Temp\1531639449(1)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7061" y="1091558"/>
            <a:ext cx="4689873" cy="444596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1483" y="945011"/>
            <a:ext cx="5632962" cy="4739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907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784" y="5182898"/>
            <a:ext cx="1332202" cy="1332202"/>
          </a:xfrm>
          <a:prstGeom prst="rect">
            <a:avLst/>
          </a:prstGeom>
        </p:spPr>
      </p:pic>
      <p:pic>
        <p:nvPicPr>
          <p:cNvPr id="6" name="图片 5" descr="C:\Users\user\AppData\Local\Temp\1531639538(1)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0601" y="1310220"/>
            <a:ext cx="4742798" cy="436504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4562" y="1097746"/>
            <a:ext cx="5074875" cy="4789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471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2"/>
          <p:cNvSpPr txBox="1"/>
          <p:nvPr/>
        </p:nvSpPr>
        <p:spPr>
          <a:xfrm>
            <a:off x="-1" y="240637"/>
            <a:ext cx="2822331" cy="646331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chemeClr val="tx2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Let’s </a:t>
            </a:r>
            <a:r>
              <a:rPr lang="en-US" altLang="zh-CN" sz="3600" b="1" dirty="0" smtClean="0">
                <a:solidFill>
                  <a:schemeClr val="tx2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discuss</a:t>
            </a:r>
            <a:endParaRPr lang="zh-CN" altLang="en-US" sz="3600" b="1" dirty="0">
              <a:solidFill>
                <a:schemeClr val="tx2"/>
              </a:solidFill>
              <a:latin typeface="Times New Roman" pitchFamily="18" charset="0"/>
              <a:ea typeface="黑体" pitchFamily="49" charset="-122"/>
              <a:cs typeface="Times New Roman" pitchFamily="18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380" y="2672863"/>
            <a:ext cx="5602689" cy="2938354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1482991" y="1446318"/>
            <a:ext cx="6103530" cy="11264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altLang="zh-C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Topic 1: </a:t>
            </a:r>
            <a:r>
              <a:rPr lang="en-US" altLang="zh-CN" sz="2800" b="1" dirty="0" smtClean="0">
                <a:latin typeface="Times New Roman" pitchFamily="18" charset="0"/>
                <a:cs typeface="Times New Roman" pitchFamily="18" charset="0"/>
              </a:rPr>
              <a:t>How are </a:t>
            </a:r>
            <a:r>
              <a:rPr lang="en-US" altLang="zh-CN" sz="2800" b="1" dirty="0"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en-US" altLang="zh-CN" sz="2800" b="1" dirty="0" smtClean="0">
                <a:latin typeface="Times New Roman" pitchFamily="18" charset="0"/>
                <a:cs typeface="Times New Roman" pitchFamily="18" charset="0"/>
              </a:rPr>
              <a:t>bugs similar </a:t>
            </a:r>
            <a:r>
              <a:rPr lang="en-US" altLang="zh-CN" sz="2800" b="1" dirty="0">
                <a:latin typeface="Times New Roman" pitchFamily="18" charset="0"/>
                <a:cs typeface="Times New Roman" pitchFamily="18" charset="0"/>
              </a:rPr>
              <a:t>and </a:t>
            </a:r>
            <a:endParaRPr lang="en-US" altLang="zh-CN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20000"/>
              </a:lnSpc>
            </a:pPr>
            <a:r>
              <a:rPr lang="en-US" altLang="zh-CN" sz="2800" b="1" dirty="0" smtClean="0">
                <a:latin typeface="Times New Roman" pitchFamily="18" charset="0"/>
                <a:cs typeface="Times New Roman" pitchFamily="18" charset="0"/>
              </a:rPr>
              <a:t>different?</a:t>
            </a:r>
            <a:endParaRPr lang="zh-CN" altLang="zh-CN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1745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2"/>
          <p:cNvSpPr txBox="1"/>
          <p:nvPr/>
        </p:nvSpPr>
        <p:spPr>
          <a:xfrm>
            <a:off x="-15262" y="159127"/>
            <a:ext cx="2811216" cy="646331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chemeClr val="tx2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Let’s </a:t>
            </a:r>
            <a:r>
              <a:rPr lang="en-US" altLang="zh-CN" sz="3600" b="1" dirty="0" smtClean="0">
                <a:solidFill>
                  <a:schemeClr val="tx2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discuss</a:t>
            </a:r>
            <a:endParaRPr lang="zh-CN" altLang="en-US" sz="3600" b="1" dirty="0">
              <a:solidFill>
                <a:schemeClr val="tx2"/>
              </a:solidFill>
              <a:latin typeface="Times New Roman" pitchFamily="18" charset="0"/>
              <a:ea typeface="黑体" pitchFamily="49" charset="-122"/>
              <a:cs typeface="Times New Roman" pitchFamily="18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672" y="4447109"/>
            <a:ext cx="3275260" cy="2075229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493671" y="943906"/>
            <a:ext cx="814821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Topic 2: </a:t>
            </a:r>
            <a:r>
              <a:rPr lang="en-US" altLang="zh-CN" sz="2800" b="1" dirty="0" smtClean="0">
                <a:latin typeface="Times New Roman" pitchFamily="18" charset="0"/>
                <a:cs typeface="Times New Roman" pitchFamily="18" charset="0"/>
              </a:rPr>
              <a:t>These </a:t>
            </a:r>
            <a:r>
              <a:rPr lang="en-US" altLang="zh-CN" sz="2800" b="1" dirty="0">
                <a:latin typeface="Times New Roman" pitchFamily="18" charset="0"/>
                <a:cs typeface="Times New Roman" pitchFamily="18" charset="0"/>
              </a:rPr>
              <a:t>bugs all look like </a:t>
            </a:r>
            <a:r>
              <a:rPr lang="en-US" altLang="zh-CN" sz="2800" b="1" dirty="0" smtClean="0">
                <a:latin typeface="Times New Roman" pitchFamily="18" charset="0"/>
                <a:cs typeface="Times New Roman" pitchFamily="18" charset="0"/>
              </a:rPr>
              <a:t>bullies. </a:t>
            </a:r>
          </a:p>
          <a:p>
            <a:pPr algn="just"/>
            <a:r>
              <a:rPr lang="en-US" altLang="zh-CN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dirty="0" smtClean="0">
                <a:latin typeface="Times New Roman" pitchFamily="18" charset="0"/>
                <a:cs typeface="Times New Roman" pitchFamily="18" charset="0"/>
              </a:rPr>
              <a:t>              But </a:t>
            </a:r>
            <a:r>
              <a:rPr lang="en-US" altLang="zh-CN" sz="2800" b="1" dirty="0">
                <a:latin typeface="Times New Roman" pitchFamily="18" charset="0"/>
                <a:cs typeface="Times New Roman" pitchFamily="18" charset="0"/>
              </a:rPr>
              <a:t>are they bad</a:t>
            </a:r>
            <a:r>
              <a:rPr lang="en-US" altLang="zh-CN" sz="2800" b="1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altLang="zh-CN" sz="2800" b="1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3989821" y="3115801"/>
            <a:ext cx="4749732" cy="3320168"/>
            <a:chOff x="3768932" y="3115801"/>
            <a:chExt cx="4749732" cy="3516772"/>
          </a:xfrm>
        </p:grpSpPr>
        <p:grpSp>
          <p:nvGrpSpPr>
            <p:cNvPr id="10" name="组合 9"/>
            <p:cNvGrpSpPr/>
            <p:nvPr/>
          </p:nvGrpSpPr>
          <p:grpSpPr>
            <a:xfrm>
              <a:off x="3768932" y="3115801"/>
              <a:ext cx="4652062" cy="3516772"/>
              <a:chOff x="4263338" y="3115801"/>
              <a:chExt cx="4652062" cy="3516772"/>
            </a:xfrm>
          </p:grpSpPr>
          <p:sp>
            <p:nvSpPr>
              <p:cNvPr id="6" name="矩形 5"/>
              <p:cNvSpPr/>
              <p:nvPr/>
            </p:nvSpPr>
            <p:spPr>
              <a:xfrm>
                <a:off x="4263338" y="3115801"/>
                <a:ext cx="4652062" cy="3516772"/>
              </a:xfrm>
              <a:prstGeom prst="rect">
                <a:avLst/>
              </a:prstGeom>
              <a:noFill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/>
              </a:p>
            </p:txBody>
          </p:sp>
          <p:sp>
            <p:nvSpPr>
              <p:cNvPr id="3" name="矩形 2"/>
              <p:cNvSpPr/>
              <p:nvPr/>
            </p:nvSpPr>
            <p:spPr>
              <a:xfrm>
                <a:off x="5462076" y="3211712"/>
                <a:ext cx="2228495" cy="55420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2800" b="1" dirty="0" smtClean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Sentence </a:t>
                </a:r>
                <a:r>
                  <a:rPr lang="en-US" altLang="zh-CN" sz="28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Box</a:t>
                </a:r>
                <a:endParaRPr lang="zh-CN" altLang="en-US" sz="28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7" name="矩形 6"/>
            <p:cNvSpPr/>
            <p:nvPr/>
          </p:nvSpPr>
          <p:spPr>
            <a:xfrm>
              <a:off x="3784632" y="3889982"/>
              <a:ext cx="4734032" cy="24191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altLang="zh-CN" sz="2800" b="1" kern="100" dirty="0">
                  <a:latin typeface="Times New Roman" pitchFamily="18" charset="0"/>
                  <a:cs typeface="Times New Roman" pitchFamily="18" charset="0"/>
                </a:rPr>
                <a:t>I think … are bad bugs. </a:t>
              </a:r>
            </a:p>
            <a:p>
              <a:pPr algn="just">
                <a:lnSpc>
                  <a:spcPct val="120000"/>
                </a:lnSpc>
              </a:pPr>
              <a:r>
                <a:rPr lang="en-US" altLang="zh-CN" sz="2800" b="1" kern="100" dirty="0">
                  <a:latin typeface="Times New Roman" pitchFamily="18" charset="0"/>
                  <a:cs typeface="Times New Roman" pitchFamily="18" charset="0"/>
                </a:rPr>
                <a:t>Because they kill/eat…</a:t>
              </a:r>
              <a:endParaRPr lang="zh-CN" altLang="zh-CN" sz="2800" b="1" kern="100" dirty="0">
                <a:latin typeface="Times New Roman" pitchFamily="18" charset="0"/>
                <a:cs typeface="Times New Roman" pitchFamily="18" charset="0"/>
              </a:endParaRPr>
            </a:p>
            <a:p>
              <a:r>
                <a:rPr lang="en-US" altLang="zh-CN" sz="2800" b="1" dirty="0">
                  <a:latin typeface="Times New Roman" pitchFamily="18" charset="0"/>
                  <a:cs typeface="Times New Roman" pitchFamily="18" charset="0"/>
                </a:rPr>
                <a:t>I think … are not bad bugs. </a:t>
              </a:r>
            </a:p>
            <a:p>
              <a:r>
                <a:rPr lang="en-US" altLang="zh-CN" sz="2800" b="1" dirty="0">
                  <a:latin typeface="Times New Roman" pitchFamily="18" charset="0"/>
                  <a:cs typeface="Times New Roman" pitchFamily="18" charset="0"/>
                </a:rPr>
                <a:t>Because they work in groups/ </a:t>
              </a:r>
              <a:r>
                <a:rPr lang="en-US" altLang="zh-CN" sz="2800" b="1" dirty="0" smtClean="0">
                  <a:latin typeface="Times New Roman" pitchFamily="18" charset="0"/>
                  <a:cs typeface="Times New Roman" pitchFamily="18" charset="0"/>
                </a:rPr>
                <a:t>hunt </a:t>
              </a:r>
              <a:r>
                <a:rPr lang="en-US" altLang="zh-CN" sz="2800" b="1" dirty="0">
                  <a:latin typeface="Times New Roman" pitchFamily="18" charset="0"/>
                  <a:cs typeface="Times New Roman" pitchFamily="18" charset="0"/>
                </a:rPr>
                <a:t>food </a:t>
              </a:r>
              <a:r>
                <a:rPr lang="en-US" altLang="zh-CN" sz="2800" b="1" dirty="0" smtClean="0">
                  <a:latin typeface="Times New Roman" pitchFamily="18" charset="0"/>
                  <a:cs typeface="Times New Roman" pitchFamily="18" charset="0"/>
                </a:rPr>
                <a:t>for living</a:t>
              </a:r>
              <a:r>
                <a:rPr lang="en-US" altLang="zh-CN" sz="2800" b="1" dirty="0">
                  <a:latin typeface="Times New Roman" pitchFamily="18" charset="0"/>
                  <a:cs typeface="Times New Roman" pitchFamily="18" charset="0"/>
                </a:rPr>
                <a:t>…</a:t>
              </a:r>
              <a:endParaRPr lang="zh-CN" altLang="en-US" sz="28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9" name="矩形 8"/>
          <p:cNvSpPr/>
          <p:nvPr/>
        </p:nvSpPr>
        <p:spPr>
          <a:xfrm>
            <a:off x="933145" y="1902337"/>
            <a:ext cx="743713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2800" b="1" dirty="0">
                <a:latin typeface="Times New Roman" pitchFamily="18" charset="0"/>
                <a:cs typeface="Times New Roman" pitchFamily="18" charset="0"/>
              </a:rPr>
              <a:t>What is your opinion? Discuss in groups.</a:t>
            </a:r>
          </a:p>
          <a:p>
            <a:pPr algn="just"/>
            <a:r>
              <a:rPr lang="en-US" altLang="zh-CN" sz="2800" b="1" dirty="0">
                <a:latin typeface="Times New Roman" pitchFamily="18" charset="0"/>
                <a:cs typeface="Times New Roman" pitchFamily="18" charset="0"/>
              </a:rPr>
              <a:t>You can use the sentences in the </a:t>
            </a:r>
            <a:r>
              <a:rPr lang="en-US" altLang="zh-CN" sz="2800" b="1" dirty="0" smtClean="0">
                <a:latin typeface="Times New Roman" pitchFamily="18" charset="0"/>
                <a:cs typeface="Times New Roman" pitchFamily="18" charset="0"/>
              </a:rPr>
              <a:t>Sentence </a:t>
            </a:r>
            <a:r>
              <a:rPr lang="en-US" altLang="zh-CN" sz="2800" b="1" dirty="0">
                <a:latin typeface="Times New Roman" pitchFamily="18" charset="0"/>
                <a:cs typeface="Times New Roman" pitchFamily="18" charset="0"/>
              </a:rPr>
              <a:t>Box.</a:t>
            </a:r>
            <a:endParaRPr lang="zh-CN" alt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4230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2"/>
          <p:cNvSpPr txBox="1"/>
          <p:nvPr/>
        </p:nvSpPr>
        <p:spPr>
          <a:xfrm>
            <a:off x="0" y="249646"/>
            <a:ext cx="8453378" cy="646331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>
                <a:solidFill>
                  <a:schemeClr val="tx2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Can you introduce more bugs in this book?</a:t>
            </a:r>
            <a:endParaRPr lang="zh-CN" altLang="en-US" sz="3600" b="1" dirty="0">
              <a:solidFill>
                <a:schemeClr val="tx2"/>
              </a:solidFill>
              <a:latin typeface="Times New Roman" pitchFamily="18" charset="0"/>
              <a:ea typeface="黑体" pitchFamily="49" charset="-122"/>
              <a:cs typeface="Times New Roman" pitchFamily="18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2130875" y="3715559"/>
            <a:ext cx="5733419" cy="25914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altLang="zh-CN" sz="2800" b="1" dirty="0" smtClean="0">
                <a:solidFill>
                  <a:schemeClr val="tx2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This </a:t>
            </a:r>
            <a:r>
              <a:rPr lang="en-US" altLang="zh-CN" sz="2800" b="1" dirty="0">
                <a:solidFill>
                  <a:schemeClr val="tx2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is a bullet ant.</a:t>
            </a:r>
            <a:endParaRPr lang="zh-CN" altLang="zh-CN" sz="2800" b="1" dirty="0">
              <a:solidFill>
                <a:schemeClr val="tx2"/>
              </a:solidFill>
              <a:latin typeface="Times New Roman" pitchFamily="18" charset="0"/>
              <a:ea typeface="黑体" pitchFamily="49" charset="-122"/>
              <a:cs typeface="Times New Roman" pitchFamily="18" charset="0"/>
            </a:endParaRPr>
          </a:p>
          <a:p>
            <a:pPr algn="just">
              <a:lnSpc>
                <a:spcPct val="120000"/>
              </a:lnSpc>
            </a:pPr>
            <a:r>
              <a:rPr lang="en-US" altLang="zh-CN" sz="2800" b="1" dirty="0">
                <a:solidFill>
                  <a:schemeClr val="tx2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It lives in the rain forest.</a:t>
            </a:r>
            <a:endParaRPr lang="zh-CN" altLang="zh-CN" sz="2800" b="1" dirty="0">
              <a:solidFill>
                <a:schemeClr val="tx2"/>
              </a:solidFill>
              <a:latin typeface="Times New Roman" pitchFamily="18" charset="0"/>
              <a:ea typeface="黑体" pitchFamily="49" charset="-122"/>
              <a:cs typeface="Times New Roman" pitchFamily="18" charset="0"/>
            </a:endParaRPr>
          </a:p>
          <a:p>
            <a:pPr algn="just">
              <a:lnSpc>
                <a:spcPct val="120000"/>
              </a:lnSpc>
            </a:pPr>
            <a:r>
              <a:rPr lang="en-US" altLang="zh-CN" sz="2800" b="1" dirty="0">
                <a:solidFill>
                  <a:schemeClr val="tx2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It has a sting that is very poisonous.</a:t>
            </a:r>
            <a:endParaRPr lang="zh-CN" altLang="zh-CN" sz="2800" b="1" dirty="0">
              <a:solidFill>
                <a:schemeClr val="tx2"/>
              </a:solidFill>
              <a:latin typeface="Times New Roman" pitchFamily="18" charset="0"/>
              <a:ea typeface="黑体" pitchFamily="49" charset="-122"/>
              <a:cs typeface="Times New Roman" pitchFamily="18" charset="0"/>
            </a:endParaRPr>
          </a:p>
          <a:p>
            <a:pPr algn="just">
              <a:lnSpc>
                <a:spcPct val="120000"/>
              </a:lnSpc>
            </a:pPr>
            <a:r>
              <a:rPr lang="en-US" altLang="zh-CN" sz="2800" b="1" dirty="0">
                <a:solidFill>
                  <a:schemeClr val="tx2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It can sting.</a:t>
            </a:r>
            <a:endParaRPr lang="zh-CN" altLang="zh-CN" sz="2800" b="1" dirty="0">
              <a:solidFill>
                <a:schemeClr val="tx2"/>
              </a:solidFill>
              <a:latin typeface="Times New Roman" pitchFamily="18" charset="0"/>
              <a:ea typeface="黑体" pitchFamily="49" charset="-122"/>
              <a:cs typeface="Times New Roman" pitchFamily="18" charset="0"/>
            </a:endParaRPr>
          </a:p>
          <a:p>
            <a:r>
              <a:rPr lang="en-US" altLang="zh-CN" sz="2800" b="1" dirty="0">
                <a:solidFill>
                  <a:schemeClr val="tx2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It gets food by its sting.</a:t>
            </a:r>
            <a:endParaRPr lang="zh-CN" altLang="en-US" sz="2800" b="1" dirty="0">
              <a:solidFill>
                <a:schemeClr val="tx2"/>
              </a:solidFill>
              <a:latin typeface="Times New Roman" pitchFamily="18" charset="0"/>
              <a:ea typeface="黑体" pitchFamily="49" charset="-122"/>
              <a:cs typeface="Times New Roman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4554" y="1072662"/>
            <a:ext cx="3842237" cy="234054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82517" y="1696914"/>
            <a:ext cx="22420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For example</a:t>
            </a:r>
            <a:r>
              <a:rPr lang="zh-CN" altLang="en-US" sz="2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：</a:t>
            </a:r>
            <a:endParaRPr lang="zh-CN" altLang="en-US" sz="28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8525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2"/>
          <p:cNvSpPr txBox="1"/>
          <p:nvPr/>
        </p:nvSpPr>
        <p:spPr>
          <a:xfrm>
            <a:off x="-1" y="270059"/>
            <a:ext cx="2478948" cy="646331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chemeClr val="tx2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Let’s </a:t>
            </a:r>
            <a:r>
              <a:rPr lang="en-US" altLang="zh-CN" sz="3600" b="1" dirty="0" smtClean="0">
                <a:solidFill>
                  <a:schemeClr val="tx2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think</a:t>
            </a:r>
            <a:endParaRPr lang="en-US" altLang="zh-CN" sz="3600" b="1" dirty="0">
              <a:solidFill>
                <a:schemeClr val="tx2"/>
              </a:solidFill>
              <a:latin typeface="Times New Roman" pitchFamily="18" charset="0"/>
              <a:ea typeface="黑体" pitchFamily="49" charset="-122"/>
              <a:cs typeface="Times New Roman" pitchFamily="18" charset="0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2312571" y="3750317"/>
            <a:ext cx="4475104" cy="2649760"/>
            <a:chOff x="1885521" y="3028063"/>
            <a:chExt cx="5327775" cy="3067395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20024" y="3028063"/>
              <a:ext cx="1634963" cy="202411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6517" y="3135984"/>
              <a:ext cx="1139965" cy="883793"/>
            </a:xfrm>
            <a:prstGeom prst="ellipse">
              <a:avLst/>
            </a:prstGeom>
            <a:ln w="3175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5521" y="4401457"/>
              <a:ext cx="1186852" cy="924758"/>
            </a:xfrm>
            <a:prstGeom prst="ellipse">
              <a:avLst/>
            </a:prstGeom>
            <a:ln w="3175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44080" y="5157612"/>
              <a:ext cx="1186852" cy="937846"/>
            </a:xfrm>
            <a:prstGeom prst="ellipse">
              <a:avLst/>
            </a:prstGeom>
            <a:ln w="3175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98834" y="4374901"/>
              <a:ext cx="1214462" cy="951314"/>
            </a:xfrm>
            <a:prstGeom prst="ellipse">
              <a:avLst/>
            </a:prstGeom>
            <a:ln w="3175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58579" y="3121879"/>
              <a:ext cx="1245607" cy="896306"/>
            </a:xfrm>
            <a:prstGeom prst="ellipse">
              <a:avLst/>
            </a:prstGeom>
            <a:ln w="3175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</p:grpSp>
      <p:sp>
        <p:nvSpPr>
          <p:cNvPr id="14" name="矩形 13"/>
          <p:cNvSpPr/>
          <p:nvPr/>
        </p:nvSpPr>
        <p:spPr>
          <a:xfrm>
            <a:off x="395653" y="1041470"/>
            <a:ext cx="8343899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2800" b="1" kern="1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How </a:t>
            </a:r>
            <a:r>
              <a:rPr lang="en-US" altLang="zh-CN" sz="2800" b="1" kern="1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do you think of the bugs? </a:t>
            </a:r>
            <a:endParaRPr lang="zh-CN" altLang="zh-CN" sz="2800" b="1" kern="1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altLang="zh-CN" sz="2800" b="1" kern="1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If you think they are bad, but they just need food to live.</a:t>
            </a:r>
            <a:endParaRPr lang="zh-CN" altLang="zh-CN" sz="2800" b="1" kern="1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altLang="zh-CN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If you think they are good, but they kill other animals</a:t>
            </a:r>
            <a:r>
              <a:rPr lang="en-US" altLang="zh-CN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altLang="zh-CN" sz="2800" b="1" kern="1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What can you learn from the bugs?</a:t>
            </a:r>
            <a:endParaRPr lang="zh-CN" altLang="en-US" sz="2800" b="1" kern="1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8486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2"/>
          <p:cNvSpPr txBox="1"/>
          <p:nvPr/>
        </p:nvSpPr>
        <p:spPr>
          <a:xfrm>
            <a:off x="0" y="124468"/>
            <a:ext cx="2853668" cy="646331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>
                <a:solidFill>
                  <a:schemeClr val="tx2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Homework</a:t>
            </a:r>
          </a:p>
        </p:txBody>
      </p:sp>
      <p:sp>
        <p:nvSpPr>
          <p:cNvPr id="2" name="矩形 1"/>
          <p:cNvSpPr/>
          <p:nvPr/>
        </p:nvSpPr>
        <p:spPr>
          <a:xfrm>
            <a:off x="514868" y="834024"/>
            <a:ext cx="7523213" cy="6093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altLang="zh-CN" sz="2800" b="1" kern="100" dirty="0" smtClean="0">
                <a:latin typeface="Times New Roman" pitchFamily="18" charset="0"/>
                <a:cs typeface="Times New Roman" pitchFamily="18" charset="0"/>
              </a:rPr>
              <a:t>1. Finish </a:t>
            </a:r>
            <a:r>
              <a:rPr lang="en-US" altLang="zh-CN" sz="2800" b="1" kern="100" dirty="0">
                <a:latin typeface="Times New Roman" pitchFamily="18" charset="0"/>
                <a:cs typeface="Times New Roman" pitchFamily="18" charset="0"/>
              </a:rPr>
              <a:t>the Reading Response about this book.</a:t>
            </a:r>
            <a:endParaRPr lang="zh-CN" altLang="zh-CN" sz="2800" b="1" kern="1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文本框 194"/>
          <p:cNvSpPr txBox="1"/>
          <p:nvPr/>
        </p:nvSpPr>
        <p:spPr>
          <a:xfrm>
            <a:off x="1855177" y="1534269"/>
            <a:ext cx="5479521" cy="4958861"/>
          </a:xfrm>
          <a:prstGeom prst="rect">
            <a:avLst/>
          </a:prstGeom>
          <a:solidFill>
            <a:schemeClr val="lt1"/>
          </a:solidFill>
          <a:ln w="19050">
            <a:solidFill>
              <a:prstClr val="black"/>
            </a:solidFill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b="1" kern="100" dirty="0"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Nonfiction Chart</a:t>
            </a:r>
            <a:endParaRPr lang="zh-CN" altLang="en-US" b="1" kern="100" dirty="0">
              <a:latin typeface="Times New Roman" pitchFamily="18" charset="0"/>
              <a:ea typeface="宋体" panose="02010600030101010101" pitchFamily="2" charset="-122"/>
              <a:cs typeface="Times New Roman" pitchFamily="18" charset="0"/>
            </a:endParaRPr>
          </a:p>
          <a:p>
            <a:pPr algn="just"/>
            <a:r>
              <a:rPr lang="en-US" kern="100" dirty="0" smtClean="0"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Book Title</a:t>
            </a:r>
            <a:r>
              <a:rPr lang="en-US" kern="100" dirty="0"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:______________      Author:______________</a:t>
            </a:r>
            <a:endParaRPr lang="zh-CN" altLang="en-US" kern="100" dirty="0">
              <a:latin typeface="Times New Roman" pitchFamily="18" charset="0"/>
              <a:ea typeface="宋体" panose="02010600030101010101" pitchFamily="2" charset="-122"/>
              <a:cs typeface="Times New Roman" pitchFamily="18" charset="0"/>
            </a:endParaRPr>
          </a:p>
          <a:p>
            <a:pPr algn="just"/>
            <a:r>
              <a:rPr lang="en-US" kern="100" dirty="0"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Numbers of Pages: ____________</a:t>
            </a:r>
            <a:endParaRPr lang="zh-CN" altLang="en-US" kern="100" dirty="0">
              <a:latin typeface="Times New Roman" pitchFamily="18" charset="0"/>
              <a:ea typeface="宋体" panose="02010600030101010101" pitchFamily="2" charset="-122"/>
              <a:cs typeface="Times New Roman" pitchFamily="18" charset="0"/>
            </a:endParaRPr>
          </a:p>
          <a:p>
            <a:pPr algn="just"/>
            <a:r>
              <a:rPr lang="en-US" kern="100" dirty="0"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 </a:t>
            </a:r>
            <a:endParaRPr lang="zh-CN" altLang="en-US" kern="100" dirty="0">
              <a:latin typeface="Times New Roman" pitchFamily="18" charset="0"/>
              <a:ea typeface="宋体" panose="02010600030101010101" pitchFamily="2" charset="-122"/>
              <a:cs typeface="Times New Roman" pitchFamily="18" charset="0"/>
            </a:endParaRPr>
          </a:p>
          <a:p>
            <a:pPr algn="just"/>
            <a:r>
              <a:rPr lang="en-US" kern="100" dirty="0"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What was this book about? </a:t>
            </a:r>
            <a:endParaRPr lang="zh-CN" altLang="en-US" kern="100" dirty="0">
              <a:latin typeface="Times New Roman" pitchFamily="18" charset="0"/>
              <a:ea typeface="宋体" panose="02010600030101010101" pitchFamily="2" charset="-122"/>
              <a:cs typeface="Times New Roman" pitchFamily="18" charset="0"/>
            </a:endParaRPr>
          </a:p>
          <a:p>
            <a:pPr algn="just"/>
            <a:r>
              <a:rPr lang="en-US" kern="100" dirty="0" smtClean="0"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______________________________________________</a:t>
            </a:r>
          </a:p>
          <a:p>
            <a:pPr algn="just"/>
            <a:endParaRPr lang="zh-CN" altLang="en-US" kern="100" dirty="0">
              <a:latin typeface="Times New Roman" pitchFamily="18" charset="0"/>
              <a:ea typeface="宋体" panose="02010600030101010101" pitchFamily="2" charset="-122"/>
              <a:cs typeface="Times New Roman" pitchFamily="18" charset="0"/>
            </a:endParaRPr>
          </a:p>
          <a:p>
            <a:pPr algn="just"/>
            <a:r>
              <a:rPr lang="en-US" kern="100" dirty="0"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I knew some facts by reading this book:</a:t>
            </a:r>
            <a:endParaRPr lang="zh-CN" altLang="en-US" kern="100" dirty="0">
              <a:latin typeface="Times New Roman" pitchFamily="18" charset="0"/>
              <a:ea typeface="宋体" panose="02010600030101010101" pitchFamily="2" charset="-122"/>
              <a:cs typeface="Times New Roman" pitchFamily="18" charset="0"/>
            </a:endParaRPr>
          </a:p>
          <a:p>
            <a:pPr algn="just"/>
            <a:r>
              <a:rPr lang="en-US" kern="100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Fact 1:_______________________________________</a:t>
            </a:r>
            <a:endParaRPr lang="zh-CN" altLang="en-US" kern="100" dirty="0">
              <a:latin typeface="Times New Roman" pitchFamily="18" charset="0"/>
              <a:ea typeface="宋体" panose="02010600030101010101" pitchFamily="2" charset="-122"/>
              <a:cs typeface="Times New Roman" pitchFamily="18" charset="0"/>
            </a:endParaRPr>
          </a:p>
          <a:p>
            <a:pPr algn="just"/>
            <a:r>
              <a:rPr lang="en-US" kern="100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Fact 2:_______________________________________</a:t>
            </a:r>
            <a:endParaRPr lang="zh-CN" altLang="en-US" kern="100" dirty="0">
              <a:latin typeface="Times New Roman" pitchFamily="18" charset="0"/>
              <a:ea typeface="宋体" panose="02010600030101010101" pitchFamily="2" charset="-122"/>
              <a:cs typeface="Times New Roman" pitchFamily="18" charset="0"/>
            </a:endParaRPr>
          </a:p>
          <a:p>
            <a:pPr algn="just"/>
            <a:r>
              <a:rPr lang="en-US" kern="100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Fact 3:_______________________________________</a:t>
            </a:r>
            <a:endParaRPr lang="zh-CN" altLang="en-US" kern="100" dirty="0">
              <a:latin typeface="Times New Roman" pitchFamily="18" charset="0"/>
              <a:ea typeface="宋体" panose="02010600030101010101" pitchFamily="2" charset="-122"/>
              <a:cs typeface="Times New Roman" pitchFamily="18" charset="0"/>
            </a:endParaRPr>
          </a:p>
          <a:p>
            <a:pPr algn="just"/>
            <a:endParaRPr lang="en-US" kern="100" dirty="0" smtClean="0">
              <a:latin typeface="Times New Roman" pitchFamily="18" charset="0"/>
              <a:ea typeface="宋体" panose="02010600030101010101" pitchFamily="2" charset="-122"/>
              <a:cs typeface="Times New Roman" pitchFamily="18" charset="0"/>
            </a:endParaRPr>
          </a:p>
          <a:p>
            <a:pPr algn="just"/>
            <a:r>
              <a:rPr lang="en-US" kern="100" dirty="0" smtClean="0"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I </a:t>
            </a:r>
            <a:r>
              <a:rPr lang="en-US" kern="100" dirty="0"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learned some new words by reading this book:</a:t>
            </a:r>
            <a:endParaRPr lang="zh-CN" altLang="en-US" kern="100" dirty="0">
              <a:latin typeface="Times New Roman" pitchFamily="18" charset="0"/>
              <a:ea typeface="宋体" panose="02010600030101010101" pitchFamily="2" charset="-122"/>
              <a:cs typeface="Times New Roman" pitchFamily="18" charset="0"/>
            </a:endParaRPr>
          </a:p>
          <a:p>
            <a:pPr algn="just"/>
            <a:r>
              <a:rPr lang="en-US" kern="100" dirty="0"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                          </a:t>
            </a:r>
            <a:endParaRPr lang="en-US" kern="100" dirty="0" smtClean="0">
              <a:latin typeface="Times New Roman" pitchFamily="18" charset="0"/>
              <a:ea typeface="宋体" panose="02010600030101010101" pitchFamily="2" charset="-122"/>
              <a:cs typeface="Times New Roman" pitchFamily="18" charset="0"/>
            </a:endParaRPr>
          </a:p>
          <a:p>
            <a:pPr algn="just"/>
            <a:r>
              <a:rPr lang="en-US" kern="100" dirty="0" smtClean="0"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   </a:t>
            </a:r>
            <a:endParaRPr lang="zh-CN" altLang="en-US" kern="100" dirty="0">
              <a:latin typeface="Times New Roman" pitchFamily="18" charset="0"/>
              <a:ea typeface="宋体" panose="02010600030101010101" pitchFamily="2" charset="-122"/>
              <a:cs typeface="Times New Roman" pitchFamily="18" charset="0"/>
            </a:endParaRPr>
          </a:p>
          <a:p>
            <a:pPr algn="just"/>
            <a:r>
              <a:rPr lang="en-US" kern="100" dirty="0"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My opinion about this book</a:t>
            </a:r>
            <a:r>
              <a:rPr lang="zh-CN" altLang="en-US" kern="100" dirty="0"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：</a:t>
            </a:r>
          </a:p>
          <a:p>
            <a:pPr algn="just"/>
            <a:r>
              <a:rPr lang="en-US" b="1" kern="100" dirty="0"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 </a:t>
            </a:r>
            <a:endParaRPr lang="zh-CN" altLang="en-US" kern="100" dirty="0">
              <a:latin typeface="Times New Roman" pitchFamily="18" charset="0"/>
              <a:ea typeface="宋体" panose="02010600030101010101" pitchFamily="2" charset="-122"/>
              <a:cs typeface="Times New Roman" pitchFamily="18" charset="0"/>
            </a:endParaRPr>
          </a:p>
          <a:p>
            <a:pPr algn="just"/>
            <a:r>
              <a:rPr lang="en-US" b="1" kern="100" dirty="0"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 </a:t>
            </a:r>
            <a:endParaRPr lang="zh-CN" altLang="en-US" kern="100" dirty="0">
              <a:latin typeface="Times New Roman" pitchFamily="18" charset="0"/>
              <a:ea typeface="宋体" panose="02010600030101010101" pitchFamily="2" charset="-122"/>
              <a:cs typeface="Times New Roman" pitchFamily="18" charset="0"/>
            </a:endParaRPr>
          </a:p>
          <a:p>
            <a:pPr algn="just"/>
            <a:r>
              <a:rPr lang="en-US" b="1" kern="100" dirty="0"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 </a:t>
            </a:r>
            <a:endParaRPr lang="zh-CN" altLang="en-US" kern="100" dirty="0">
              <a:latin typeface="Times New Roman" pitchFamily="18" charset="0"/>
              <a:ea typeface="宋体" panose="02010600030101010101" pitchFamily="2" charset="-122"/>
              <a:cs typeface="Times New Roman" pitchFamily="18" charset="0"/>
            </a:endParaRPr>
          </a:p>
          <a:p>
            <a:pPr algn="just"/>
            <a:r>
              <a:rPr lang="en-US" b="1" kern="100" dirty="0"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 </a:t>
            </a:r>
            <a:endParaRPr lang="zh-CN" altLang="en-US" kern="100" dirty="0">
              <a:latin typeface="Times New Roman" pitchFamily="18" charset="0"/>
              <a:ea typeface="宋体" panose="02010600030101010101" pitchFamily="2" charset="-122"/>
              <a:cs typeface="Times New Roman" pitchFamily="18" charset="0"/>
            </a:endParaRPr>
          </a:p>
          <a:p>
            <a:pPr algn="just"/>
            <a:r>
              <a:rPr lang="en-US" b="1" kern="100" dirty="0"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 </a:t>
            </a:r>
            <a:endParaRPr lang="zh-CN" altLang="en-US" kern="100" dirty="0">
              <a:latin typeface="Times New Roman" pitchFamily="18" charset="0"/>
              <a:ea typeface="宋体" panose="02010600030101010101" pitchFamily="2" charset="-122"/>
              <a:cs typeface="Times New Roman" pitchFamily="18" charset="0"/>
            </a:endParaRPr>
          </a:p>
          <a:p>
            <a:pPr algn="just"/>
            <a:r>
              <a:rPr lang="en-US" b="1" kern="100" dirty="0"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 </a:t>
            </a:r>
            <a:endParaRPr lang="zh-CN" altLang="en-US" kern="100" dirty="0">
              <a:latin typeface="Times New Roman" pitchFamily="18" charset="0"/>
              <a:ea typeface="宋体" panose="02010600030101010101" pitchFamily="2" charset="-122"/>
              <a:cs typeface="Times New Roman" pitchFamily="18" charset="0"/>
            </a:endParaRPr>
          </a:p>
          <a:p>
            <a:pPr algn="just"/>
            <a:r>
              <a:rPr lang="en-US" b="1" kern="100" dirty="0"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 </a:t>
            </a:r>
            <a:endParaRPr lang="zh-CN" altLang="en-US" kern="100" dirty="0">
              <a:latin typeface="Times New Roman" pitchFamily="18" charset="0"/>
              <a:ea typeface="宋体" panose="02010600030101010101" pitchFamily="2" charset="-122"/>
              <a:cs typeface="Times New Roman" pitchFamily="18" charset="0"/>
            </a:endParaRPr>
          </a:p>
          <a:p>
            <a:pPr algn="just"/>
            <a:r>
              <a:rPr lang="en-US" b="1" kern="100" dirty="0"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 </a:t>
            </a:r>
            <a:endParaRPr lang="zh-CN" altLang="en-US" kern="100" dirty="0">
              <a:latin typeface="Times New Roman" pitchFamily="18" charset="0"/>
              <a:ea typeface="宋体" panose="02010600030101010101" pitchFamily="2" charset="-122"/>
              <a:cs typeface="Times New Roman" pitchFamily="18" charset="0"/>
            </a:endParaRPr>
          </a:p>
          <a:p>
            <a:pPr algn="just"/>
            <a:r>
              <a:rPr lang="en-US" b="1" kern="100" dirty="0"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 </a:t>
            </a:r>
            <a:endParaRPr lang="zh-CN" altLang="en-US" kern="100" dirty="0">
              <a:latin typeface="Times New Roman" pitchFamily="18" charset="0"/>
              <a:ea typeface="宋体" panose="02010600030101010101" pitchFamily="2" charset="-122"/>
              <a:cs typeface="Times New Roman" pitchFamily="18" charset="0"/>
            </a:endParaRPr>
          </a:p>
          <a:p>
            <a:pPr algn="just"/>
            <a:r>
              <a:rPr lang="en-US" b="1" kern="100" dirty="0"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 </a:t>
            </a:r>
            <a:endParaRPr lang="zh-CN" altLang="en-US" kern="100" dirty="0">
              <a:latin typeface="Times New Roman" pitchFamily="18" charset="0"/>
              <a:ea typeface="宋体" panose="02010600030101010101" pitchFamily="2" charset="-122"/>
              <a:cs typeface="Times New Roman" pitchFamily="18" charset="0"/>
            </a:endParaRPr>
          </a:p>
          <a:p>
            <a:pPr algn="just"/>
            <a:r>
              <a:rPr lang="en-US" b="1" kern="100" dirty="0"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 </a:t>
            </a:r>
            <a:endParaRPr lang="zh-CN" altLang="en-US" kern="100" dirty="0">
              <a:latin typeface="Times New Roman" pitchFamily="18" charset="0"/>
              <a:ea typeface="宋体" panose="02010600030101010101" pitchFamily="2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1600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2"/>
          <p:cNvSpPr txBox="1"/>
          <p:nvPr/>
        </p:nvSpPr>
        <p:spPr>
          <a:xfrm>
            <a:off x="0" y="140591"/>
            <a:ext cx="2734408" cy="646331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>
                <a:solidFill>
                  <a:schemeClr val="tx2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Homework</a:t>
            </a:r>
          </a:p>
        </p:txBody>
      </p:sp>
      <p:sp>
        <p:nvSpPr>
          <p:cNvPr id="3" name="矩形 2"/>
          <p:cNvSpPr/>
          <p:nvPr/>
        </p:nvSpPr>
        <p:spPr>
          <a:xfrm>
            <a:off x="1024238" y="1237399"/>
            <a:ext cx="696797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b="1" kern="100" dirty="0" smtClean="0">
                <a:latin typeface="Times New Roman" pitchFamily="18" charset="0"/>
                <a:cs typeface="Times New Roman" pitchFamily="18" charset="0"/>
              </a:rPr>
              <a:t>2. Draw </a:t>
            </a:r>
            <a:r>
              <a:rPr lang="en-US" altLang="zh-CN" sz="2800" b="1" kern="100" dirty="0">
                <a:latin typeface="Times New Roman" pitchFamily="18" charset="0"/>
                <a:cs typeface="Times New Roman" pitchFamily="18" charset="0"/>
              </a:rPr>
              <a:t>a </a:t>
            </a:r>
            <a:r>
              <a:rPr lang="en-US" altLang="zh-CN" sz="2800" b="1" kern="100" dirty="0" smtClean="0">
                <a:latin typeface="Times New Roman" pitchFamily="18" charset="0"/>
                <a:cs typeface="Times New Roman" pitchFamily="18" charset="0"/>
              </a:rPr>
              <a:t>mind map </a:t>
            </a:r>
            <a:r>
              <a:rPr lang="en-US" altLang="zh-CN" sz="2800" b="1" kern="100" dirty="0">
                <a:latin typeface="Times New Roman" pitchFamily="18" charset="0"/>
                <a:cs typeface="Times New Roman" pitchFamily="18" charset="0"/>
              </a:rPr>
              <a:t>about the bug you </a:t>
            </a:r>
            <a:r>
              <a:rPr lang="en-US" altLang="zh-CN" sz="2800" b="1" kern="100" dirty="0" smtClean="0">
                <a:latin typeface="Times New Roman" pitchFamily="18" charset="0"/>
                <a:cs typeface="Times New Roman" pitchFamily="18" charset="0"/>
              </a:rPr>
              <a:t>like</a:t>
            </a:r>
          </a:p>
          <a:p>
            <a:r>
              <a:rPr lang="en-US" altLang="zh-CN" sz="2800" b="1" kern="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kern="100" dirty="0" smtClean="0">
                <a:latin typeface="Times New Roman" pitchFamily="18" charset="0"/>
                <a:cs typeface="Times New Roman" pitchFamily="18" charset="0"/>
              </a:rPr>
              <a:t>   and </a:t>
            </a:r>
            <a:r>
              <a:rPr lang="en-US" altLang="zh-CN" sz="2800" b="1" kern="100" dirty="0">
                <a:latin typeface="Times New Roman" pitchFamily="18" charset="0"/>
                <a:cs typeface="Times New Roman" pitchFamily="18" charset="0"/>
              </a:rPr>
              <a:t>introduce it.</a:t>
            </a:r>
            <a:endParaRPr lang="zh-CN" altLang="zh-CN" sz="2800" b="1" kern="1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图片 6" descr="C:\Users\user\AppData\Local\Temp\1531659204(1)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7205" y="2268415"/>
            <a:ext cx="6398634" cy="37323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97866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627587" y="442023"/>
            <a:ext cx="38565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What’s the title?</a:t>
            </a:r>
            <a:endParaRPr lang="zh-CN" altLang="en-US" sz="3600" b="1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627587" y="1088354"/>
            <a:ext cx="7914655" cy="5002824"/>
            <a:chOff x="682874" y="1431254"/>
            <a:chExt cx="7914655" cy="5002824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10993" y="1431254"/>
              <a:ext cx="3458716" cy="5002824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7" name="椭圆 6"/>
            <p:cNvSpPr/>
            <p:nvPr/>
          </p:nvSpPr>
          <p:spPr>
            <a:xfrm rot="20842987">
              <a:off x="3389438" y="2455762"/>
              <a:ext cx="1240093" cy="699361"/>
            </a:xfrm>
            <a:prstGeom prst="ellipse">
              <a:avLst/>
            </a:prstGeom>
            <a:noFill/>
            <a:ln w="38100">
              <a:solidFill>
                <a:srgbClr val="92D05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cxnSp>
          <p:nvCxnSpPr>
            <p:cNvPr id="8" name="直接箭头连接符 7"/>
            <p:cNvCxnSpPr/>
            <p:nvPr/>
          </p:nvCxnSpPr>
          <p:spPr>
            <a:xfrm flipH="1">
              <a:off x="1881337" y="2688294"/>
              <a:ext cx="1560136" cy="63076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874" y="3467240"/>
              <a:ext cx="2063078" cy="1362067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10" name="椭圆 9"/>
            <p:cNvSpPr/>
            <p:nvPr/>
          </p:nvSpPr>
          <p:spPr>
            <a:xfrm rot="806282">
              <a:off x="4603847" y="2459701"/>
              <a:ext cx="1163567" cy="691484"/>
            </a:xfrm>
            <a:prstGeom prst="ellipse">
              <a:avLst/>
            </a:prstGeom>
            <a:noFill/>
            <a:ln w="28575">
              <a:solidFill>
                <a:srgbClr val="92D05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cxnSp>
          <p:nvCxnSpPr>
            <p:cNvPr id="11" name="直接箭头连接符 10"/>
            <p:cNvCxnSpPr/>
            <p:nvPr/>
          </p:nvCxnSpPr>
          <p:spPr>
            <a:xfrm>
              <a:off x="5760210" y="2970570"/>
              <a:ext cx="1513562" cy="49667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1600" y="3596053"/>
              <a:ext cx="2055929" cy="2349633"/>
            </a:xfrm>
            <a:prstGeom prst="snip2Diag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88900" algn="tl" rotWithShape="0">
                <a:srgbClr val="000000">
                  <a:alpha val="45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</p:spTree>
    <p:extLst>
      <p:ext uri="{BB962C8B-B14F-4D97-AF65-F5344CB8AC3E}">
        <p14:creationId xmlns:p14="http://schemas.microsoft.com/office/powerpoint/2010/main" val="4293050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572212" y="766466"/>
            <a:ext cx="518603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What bugs do you know?</a:t>
            </a:r>
            <a:endParaRPr lang="zh-CN" altLang="en-US" sz="3600" b="1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3487" y="1805136"/>
            <a:ext cx="3472505" cy="373325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791808"/>
            <a:ext cx="1663065" cy="1714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9426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2"/>
          <p:cNvSpPr txBox="1"/>
          <p:nvPr/>
        </p:nvSpPr>
        <p:spPr>
          <a:xfrm>
            <a:off x="-1988" y="194576"/>
            <a:ext cx="4489740" cy="646331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 smtClean="0">
                <a:solidFill>
                  <a:schemeClr val="tx2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First </a:t>
            </a:r>
            <a:r>
              <a:rPr lang="en-US" altLang="zh-CN" sz="3600" b="1" dirty="0">
                <a:solidFill>
                  <a:schemeClr val="tx2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Reading</a:t>
            </a:r>
            <a:endParaRPr lang="zh-CN" altLang="en-US" sz="3600" b="1" dirty="0">
              <a:solidFill>
                <a:schemeClr val="tx2"/>
              </a:solidFill>
              <a:latin typeface="Times New Roman" pitchFamily="18" charset="0"/>
              <a:ea typeface="黑体" pitchFamily="49" charset="-122"/>
              <a:cs typeface="Times New Roman" pitchFamily="18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478426" y="1514716"/>
            <a:ext cx="270438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b="1" dirty="0">
                <a:latin typeface="Times New Roman" pitchFamily="18" charset="0"/>
                <a:cs typeface="Times New Roman" pitchFamily="18" charset="0"/>
              </a:rPr>
              <a:t>Are bugs big or small?</a:t>
            </a:r>
            <a:endParaRPr lang="zh-CN" alt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478426" y="4443804"/>
            <a:ext cx="23326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 dirty="0">
                <a:latin typeface="Times New Roman" pitchFamily="18" charset="0"/>
                <a:cs typeface="Times New Roman" pitchFamily="18" charset="0"/>
              </a:rPr>
              <a:t>What is </a:t>
            </a:r>
            <a:r>
              <a:rPr lang="en-US" altLang="zh-C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prey</a:t>
            </a:r>
            <a:r>
              <a:rPr lang="en-US" altLang="zh-CN" sz="2800" b="1" dirty="0">
                <a:latin typeface="Times New Roman" pitchFamily="18" charset="0"/>
                <a:cs typeface="Times New Roman" pitchFamily="18" charset="0"/>
              </a:rPr>
              <a:t>?</a:t>
            </a:r>
            <a:endParaRPr lang="zh-CN" alt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478425" y="5395258"/>
            <a:ext cx="716208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b="1" dirty="0">
                <a:latin typeface="Times New Roman" pitchFamily="18" charset="0"/>
                <a:cs typeface="Times New Roman" pitchFamily="18" charset="0"/>
              </a:rPr>
              <a:t>What do you think the bugs’ prey </a:t>
            </a:r>
            <a:r>
              <a:rPr lang="en-US" altLang="zh-CN" sz="2800" b="1" dirty="0" smtClean="0">
                <a:latin typeface="Times New Roman" pitchFamily="18" charset="0"/>
                <a:cs typeface="Times New Roman" pitchFamily="18" charset="0"/>
              </a:rPr>
              <a:t>might be </a:t>
            </a:r>
            <a:r>
              <a:rPr lang="en-US" altLang="zh-CN" sz="2800" b="1" dirty="0">
                <a:latin typeface="Times New Roman" pitchFamily="18" charset="0"/>
                <a:cs typeface="Times New Roman" pitchFamily="18" charset="0"/>
              </a:rPr>
              <a:t>?</a:t>
            </a:r>
            <a:endParaRPr lang="zh-CN" alt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478426" y="2759805"/>
            <a:ext cx="252854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b="1" dirty="0">
                <a:latin typeface="Times New Roman" pitchFamily="18" charset="0"/>
                <a:cs typeface="Times New Roman" pitchFamily="18" charset="0"/>
              </a:rPr>
              <a:t>What bugs are there </a:t>
            </a:r>
            <a:r>
              <a:rPr lang="en-US" altLang="zh-CN" sz="2800" b="1" dirty="0" smtClean="0">
                <a:latin typeface="Times New Roman" pitchFamily="18" charset="0"/>
                <a:cs typeface="Times New Roman" pitchFamily="18" charset="0"/>
              </a:rPr>
              <a:t>in </a:t>
            </a:r>
            <a:r>
              <a:rPr lang="en-US" altLang="zh-CN" sz="2800" b="1" dirty="0">
                <a:latin typeface="Times New Roman" pitchFamily="18" charset="0"/>
                <a:cs typeface="Times New Roman" pitchFamily="18" charset="0"/>
              </a:rPr>
              <a:t>the book?</a:t>
            </a:r>
            <a:endParaRPr lang="zh-CN" alt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3182813" y="1044320"/>
            <a:ext cx="5829881" cy="4149095"/>
            <a:chOff x="689744" y="1315495"/>
            <a:chExt cx="6590892" cy="4552321"/>
          </a:xfrm>
        </p:grpSpPr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9744" y="1315495"/>
              <a:ext cx="3342767" cy="4552321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7869" y="1315495"/>
              <a:ext cx="3342767" cy="4552321"/>
            </a:xfrm>
            <a:prstGeom prst="rect">
              <a:avLst/>
            </a:prstGeom>
          </p:spPr>
        </p:pic>
      </p:grpSp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7085" y="5317763"/>
            <a:ext cx="1226210" cy="11771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36592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3123592" y="5104919"/>
            <a:ext cx="5838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altLang="zh-CN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?</a:t>
            </a:r>
            <a:endParaRPr lang="zh-CN" alt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5598547" y="2044004"/>
            <a:ext cx="308825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b="1" dirty="0">
                <a:latin typeface="Times New Roman" pitchFamily="18" charset="0"/>
                <a:cs typeface="Times New Roman" pitchFamily="18" charset="0"/>
              </a:rPr>
              <a:t>Read the </a:t>
            </a:r>
            <a:r>
              <a:rPr lang="en-US" altLang="zh-CN" sz="2800" b="1" dirty="0" smtClean="0">
                <a:latin typeface="Times New Roman" pitchFamily="18" charset="0"/>
                <a:cs typeface="Times New Roman" pitchFamily="18" charset="0"/>
              </a:rPr>
              <a:t>pages about the </a:t>
            </a:r>
            <a:r>
              <a:rPr lang="en-US" altLang="zh-CN" sz="2800" b="1" dirty="0">
                <a:latin typeface="Times New Roman" pitchFamily="18" charset="0"/>
                <a:cs typeface="Times New Roman" pitchFamily="18" charset="0"/>
              </a:rPr>
              <a:t>bugs you are </a:t>
            </a:r>
            <a:r>
              <a:rPr lang="en-US" altLang="zh-CN" sz="2800" b="1" dirty="0" smtClean="0">
                <a:latin typeface="Times New Roman" pitchFamily="18" charset="0"/>
                <a:cs typeface="Times New Roman" pitchFamily="18" charset="0"/>
              </a:rPr>
              <a:t>interested </a:t>
            </a:r>
            <a:r>
              <a:rPr lang="en-US" altLang="zh-CN" sz="2800" b="1" dirty="0">
                <a:latin typeface="Times New Roman" pitchFamily="18" charset="0"/>
                <a:cs typeface="Times New Roman" pitchFamily="18" charset="0"/>
              </a:rPr>
              <a:t>in. </a:t>
            </a:r>
            <a:endParaRPr lang="zh-CN" alt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2"/>
          <p:cNvSpPr txBox="1"/>
          <p:nvPr/>
        </p:nvSpPr>
        <p:spPr>
          <a:xfrm>
            <a:off x="0" y="221046"/>
            <a:ext cx="4222376" cy="646331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 smtClean="0">
                <a:solidFill>
                  <a:schemeClr val="tx2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Second </a:t>
            </a:r>
            <a:r>
              <a:rPr lang="en-US" altLang="zh-CN" sz="3600" b="1" dirty="0">
                <a:solidFill>
                  <a:schemeClr val="tx2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Reading</a:t>
            </a:r>
            <a:endParaRPr lang="zh-CN" altLang="en-US" sz="3600" b="1" dirty="0">
              <a:solidFill>
                <a:schemeClr val="tx2"/>
              </a:solidFill>
              <a:latin typeface="Times New Roman" pitchFamily="18" charset="0"/>
              <a:ea typeface="黑体" pitchFamily="49" charset="-122"/>
              <a:cs typeface="Times New Roman" pitchFamily="18" charset="0"/>
            </a:endParaRPr>
          </a:p>
        </p:txBody>
      </p:sp>
      <p:pic>
        <p:nvPicPr>
          <p:cNvPr id="32" name="图片 3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6608" y="1063869"/>
            <a:ext cx="3506093" cy="488539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06" y="5104919"/>
            <a:ext cx="1474702" cy="14157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44910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2"/>
          <p:cNvSpPr txBox="1"/>
          <p:nvPr/>
        </p:nvSpPr>
        <p:spPr>
          <a:xfrm>
            <a:off x="0" y="242576"/>
            <a:ext cx="9144000" cy="646331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>
                <a:solidFill>
                  <a:schemeClr val="tx2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Answer the questions about the bug you read.</a:t>
            </a:r>
            <a:endParaRPr lang="zh-CN" altLang="en-US" sz="3600" b="1" dirty="0">
              <a:solidFill>
                <a:schemeClr val="tx2"/>
              </a:solidFill>
              <a:latin typeface="Times New Roman" pitchFamily="18" charset="0"/>
              <a:ea typeface="黑体" pitchFamily="49" charset="-122"/>
              <a:cs typeface="Times New Roman" pitchFamily="18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368" y="5071391"/>
            <a:ext cx="1211115" cy="14160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矩形 2"/>
          <p:cNvSpPr/>
          <p:nvPr/>
        </p:nvSpPr>
        <p:spPr>
          <a:xfrm>
            <a:off x="2216266" y="1857590"/>
            <a:ext cx="3361690" cy="5598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altLang="zh-CN" sz="2800" b="1" dirty="0">
                <a:latin typeface="Times New Roman" pitchFamily="18" charset="0"/>
                <a:cs typeface="Times New Roman" pitchFamily="18" charset="0"/>
              </a:rPr>
              <a:t>◊ Where does it live?</a:t>
            </a:r>
            <a:endParaRPr lang="zh-CN" altLang="zh-CN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2216266" y="2798461"/>
            <a:ext cx="564845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b="1" dirty="0">
                <a:latin typeface="Times New Roman" pitchFamily="18" charset="0"/>
                <a:cs typeface="Times New Roman" pitchFamily="18" charset="0"/>
              </a:rPr>
              <a:t>◊ Which words tell you </a:t>
            </a:r>
            <a:r>
              <a:rPr lang="en-US" altLang="zh-CN" sz="2800" b="1" dirty="0" smtClean="0">
                <a:latin typeface="Times New Roman" pitchFamily="18" charset="0"/>
                <a:cs typeface="Times New Roman" pitchFamily="18" charset="0"/>
              </a:rPr>
              <a:t>something about what it looks like?</a:t>
            </a:r>
            <a:endParaRPr lang="zh-CN" alt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2216267" y="4117284"/>
            <a:ext cx="564845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b="1" dirty="0">
                <a:latin typeface="Times New Roman" pitchFamily="18" charset="0"/>
                <a:cs typeface="Times New Roman" pitchFamily="18" charset="0"/>
              </a:rPr>
              <a:t>◊ Which words describe how the bugs </a:t>
            </a:r>
            <a:r>
              <a:rPr lang="en-US" altLang="zh-CN" sz="2800" b="1" dirty="0" smtClean="0">
                <a:latin typeface="Times New Roman" pitchFamily="18" charset="0"/>
                <a:cs typeface="Times New Roman" pitchFamily="18" charset="0"/>
              </a:rPr>
              <a:t>get food ?</a:t>
            </a:r>
            <a:endParaRPr lang="zh-CN" alt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6467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9144000" cy="6858000"/>
            <a:chOff x="808841" y="1192694"/>
            <a:chExt cx="7695597" cy="5301762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8841" y="1192694"/>
              <a:ext cx="3893081" cy="5301762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11357" y="1192694"/>
              <a:ext cx="3893081" cy="5301762"/>
            </a:xfrm>
            <a:prstGeom prst="rect">
              <a:avLst/>
            </a:prstGeom>
          </p:spPr>
        </p:pic>
      </p:grpSp>
      <p:cxnSp>
        <p:nvCxnSpPr>
          <p:cNvPr id="8" name="直接连接符 7"/>
          <p:cNvCxnSpPr/>
          <p:nvPr/>
        </p:nvCxnSpPr>
        <p:spPr>
          <a:xfrm>
            <a:off x="448933" y="4730262"/>
            <a:ext cx="2012913" cy="0"/>
          </a:xfrm>
          <a:prstGeom prst="line">
            <a:avLst/>
          </a:prstGeom>
          <a:ln w="1905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1" name="椭圆 10"/>
          <p:cNvSpPr/>
          <p:nvPr/>
        </p:nvSpPr>
        <p:spPr>
          <a:xfrm>
            <a:off x="0" y="5240213"/>
            <a:ext cx="3552093" cy="949571"/>
          </a:xfrm>
          <a:prstGeom prst="ellipse">
            <a:avLst/>
          </a:prstGeom>
          <a:noFill/>
          <a:ln w="190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2585990" y="1011115"/>
            <a:ext cx="2205818" cy="1063869"/>
          </a:xfrm>
          <a:prstGeom prst="ellipse">
            <a:avLst/>
          </a:prstGeom>
          <a:noFill/>
          <a:ln w="190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0506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9144000" cy="6858000"/>
            <a:chOff x="1540981" y="1811216"/>
            <a:chExt cx="6889780" cy="4756638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0981" y="1811216"/>
              <a:ext cx="3492797" cy="4756638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37964" y="1811216"/>
              <a:ext cx="3492797" cy="4756638"/>
            </a:xfrm>
            <a:prstGeom prst="rect">
              <a:avLst/>
            </a:prstGeom>
          </p:spPr>
        </p:pic>
      </p:grpSp>
      <p:cxnSp>
        <p:nvCxnSpPr>
          <p:cNvPr id="8" name="直接连接符 7"/>
          <p:cNvCxnSpPr/>
          <p:nvPr/>
        </p:nvCxnSpPr>
        <p:spPr>
          <a:xfrm>
            <a:off x="1019908" y="940780"/>
            <a:ext cx="1503484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1" name="椭圆 10"/>
          <p:cNvSpPr/>
          <p:nvPr/>
        </p:nvSpPr>
        <p:spPr>
          <a:xfrm>
            <a:off x="1" y="1011114"/>
            <a:ext cx="3349868" cy="580293"/>
          </a:xfrm>
          <a:prstGeom prst="ellipse">
            <a:avLst/>
          </a:prstGeom>
          <a:noFill/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3" name="直接连接符 12"/>
          <p:cNvCxnSpPr/>
          <p:nvPr/>
        </p:nvCxnSpPr>
        <p:spPr>
          <a:xfrm flipV="1">
            <a:off x="1595804" y="1828800"/>
            <a:ext cx="848458" cy="2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8" name="直接连接符 17"/>
          <p:cNvCxnSpPr/>
          <p:nvPr/>
        </p:nvCxnSpPr>
        <p:spPr>
          <a:xfrm>
            <a:off x="2092569" y="2057400"/>
            <a:ext cx="633046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1" name="直接连接符 20"/>
          <p:cNvCxnSpPr/>
          <p:nvPr/>
        </p:nvCxnSpPr>
        <p:spPr>
          <a:xfrm>
            <a:off x="460131" y="2315308"/>
            <a:ext cx="665284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6231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奥斯汀">
  <a:themeElements>
    <a:clrScheme name="奥斯汀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奥斯汀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奥斯汀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676</TotalTime>
  <Words>410</Words>
  <Application>Microsoft Office PowerPoint</Application>
  <PresentationFormat>全屏显示(4:3)</PresentationFormat>
  <Paragraphs>88</Paragraphs>
  <Slides>28</Slides>
  <Notes>1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28</vt:i4>
      </vt:variant>
    </vt:vector>
  </HeadingPairs>
  <TitlesOfParts>
    <vt:vector size="29" baseType="lpstr">
      <vt:lpstr>奥斯汀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Lenovo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user</dc:creator>
  <cp:lastModifiedBy>fltrp</cp:lastModifiedBy>
  <cp:revision>48</cp:revision>
  <dcterms:created xsi:type="dcterms:W3CDTF">2018-08-22T07:52:12Z</dcterms:created>
  <dcterms:modified xsi:type="dcterms:W3CDTF">2018-12-19T05:34:08Z</dcterms:modified>
</cp:coreProperties>
</file>