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2" r:id="rId14"/>
    <p:sldId id="273" r:id="rId15"/>
    <p:sldId id="267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142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8330E-840F-41E7-89FB-35B02D3F7AE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D6C6-EF55-4E32-8429-C7CDE1BB0C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5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0D6C6-EF55-4E32-8429-C7CDE1BB0C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70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80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6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45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31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57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2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68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8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56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8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917B8-0FC1-479E-B63B-90101E70E04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1C7A3-2A30-48F3-AF68-436547C777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4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29573C-C972-48DE-99C4-425D00EDF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369" y="5367949"/>
            <a:ext cx="4862148" cy="804251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选自</a:t>
            </a:r>
            <a:r>
              <a:rPr lang="en-US" altLang="zh-CN" sz="3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《</a:t>
            </a:r>
            <a:r>
              <a:rPr lang="zh-CN" altLang="en-US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多维阅读第</a:t>
            </a:r>
            <a:r>
              <a:rPr lang="en-US" altLang="zh-CN" sz="3600" b="1" dirty="0">
                <a:latin typeface="SimSun" panose="02010600030101010101" pitchFamily="2" charset="-122"/>
                <a:ea typeface="SimSun" panose="02010600030101010101" pitchFamily="2" charset="-122"/>
              </a:rPr>
              <a:t>9</a:t>
            </a:r>
            <a:r>
              <a:rPr lang="zh-CN" altLang="en-US" sz="3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级</a:t>
            </a:r>
            <a:r>
              <a:rPr lang="en-US" altLang="zh-CN" sz="3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》</a:t>
            </a:r>
            <a:endParaRPr lang="zh-CN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520E-F100-412C-98B9-9B35E9777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053" y="1209659"/>
            <a:ext cx="6506307" cy="32304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6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Uncle Al Goes to Soccer</a:t>
            </a:r>
            <a:r>
              <a:rPr lang="en-US" altLang="zh-CN" sz="66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!</a:t>
            </a:r>
            <a:endParaRPr lang="en-US" altLang="zh-CN" sz="6600"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zh-CN" altLang="en-US" sz="6600" b="1" dirty="0" smtClean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阿尔叔叔去看球</a:t>
            </a:r>
            <a:endParaRPr lang="en-US" altLang="zh-CN" sz="6600" b="1" dirty="0"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598903" y="703381"/>
            <a:ext cx="7824127" cy="5503987"/>
            <a:chOff x="801127" y="835267"/>
            <a:chExt cx="7508156" cy="52138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127" y="835269"/>
              <a:ext cx="3823901" cy="521383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764" y="835267"/>
              <a:ext cx="3828519" cy="5213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79748" y="844061"/>
            <a:ext cx="7707544" cy="5301762"/>
            <a:chOff x="719058" y="923192"/>
            <a:chExt cx="7707544" cy="530176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58" y="923192"/>
              <a:ext cx="3888386" cy="530176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20" y="923192"/>
              <a:ext cx="3893082" cy="530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61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62F118-6578-4E5D-9A03-28C9470D7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50" y="369781"/>
            <a:ext cx="3360275" cy="994172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Second reading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E514C890-F1B3-483A-85B9-9D5C412BB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2529211"/>
            <a:ext cx="3192887" cy="34363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EBCFC3D-74DB-4F95-90F4-02FA2995C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83" y="2301010"/>
            <a:ext cx="3659898" cy="3892735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xmlns="" id="{F4B4BAD0-95C1-448E-B1C6-5D855F9A7C82}"/>
              </a:ext>
            </a:extLst>
          </p:cNvPr>
          <p:cNvSpPr/>
          <p:nvPr/>
        </p:nvSpPr>
        <p:spPr>
          <a:xfrm>
            <a:off x="6453555" y="2356017"/>
            <a:ext cx="1710422" cy="75645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DABF5B08-77DB-432C-A384-E45F121EE5CF}"/>
              </a:ext>
            </a:extLst>
          </p:cNvPr>
          <p:cNvSpPr txBox="1"/>
          <p:nvPr/>
        </p:nvSpPr>
        <p:spPr>
          <a:xfrm>
            <a:off x="5854817" y="1147318"/>
            <a:ext cx="2309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embarrassing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7031808" y="1670538"/>
            <a:ext cx="276959" cy="63047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6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xmlns="" id="{F5E2772F-74E6-4F53-B10D-B642A3E50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1" y="403846"/>
            <a:ext cx="4640012" cy="5909839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682159" y="3000440"/>
            <a:ext cx="5274374" cy="3182546"/>
            <a:chOff x="2488918" y="3000440"/>
            <a:chExt cx="5274374" cy="3182546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79BD389B-D1C5-4C10-9DC1-FC88580280D1}"/>
                </a:ext>
              </a:extLst>
            </p:cNvPr>
            <p:cNvSpPr/>
            <p:nvPr/>
          </p:nvSpPr>
          <p:spPr>
            <a:xfrm>
              <a:off x="2488918" y="3114740"/>
              <a:ext cx="2575451" cy="2473899"/>
            </a:xfrm>
            <a:prstGeom prst="ellips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CB05559E-F799-4AC4-88FF-35EA8BD849F4}"/>
                </a:ext>
              </a:extLst>
            </p:cNvPr>
            <p:cNvSpPr txBox="1"/>
            <p:nvPr/>
          </p:nvSpPr>
          <p:spPr>
            <a:xfrm>
              <a:off x="6532684" y="3000440"/>
              <a:ext cx="1101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truck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6724A82F-470E-4868-A95C-5A21990C1C2E}"/>
                </a:ext>
              </a:extLst>
            </p:cNvPr>
            <p:cNvSpPr/>
            <p:nvPr/>
          </p:nvSpPr>
          <p:spPr>
            <a:xfrm rot="1961317">
              <a:off x="2977313" y="5723121"/>
              <a:ext cx="1088704" cy="459865"/>
            </a:xfrm>
            <a:prstGeom prst="ellips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659DEB0D-AF1D-4D49-BDA8-C4450D87D368}"/>
                </a:ext>
              </a:extLst>
            </p:cNvPr>
            <p:cNvSpPr txBox="1"/>
            <p:nvPr/>
          </p:nvSpPr>
          <p:spPr>
            <a:xfrm>
              <a:off x="6403899" y="5320706"/>
              <a:ext cx="1359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sideline</a:t>
              </a:r>
              <a:endParaRPr lang="zh-C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接箭头连接符 9"/>
            <p:cNvCxnSpPr>
              <a:endCxn id="9" idx="1"/>
            </p:cNvCxnSpPr>
            <p:nvPr/>
          </p:nvCxnSpPr>
          <p:spPr>
            <a:xfrm flipV="1">
              <a:off x="3980195" y="5582316"/>
              <a:ext cx="2423704" cy="422089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>
              <a:endCxn id="6" idx="1"/>
            </p:cNvCxnSpPr>
            <p:nvPr/>
          </p:nvCxnSpPr>
          <p:spPr>
            <a:xfrm flipV="1">
              <a:off x="5067468" y="3262050"/>
              <a:ext cx="1465216" cy="768952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03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xmlns="" id="{FA22B883-6247-4B7F-AAE0-7504848E8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0" y="1248129"/>
            <a:ext cx="4997004" cy="411517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C5750637-9C58-4288-8C90-C35A84C02FD6}"/>
              </a:ext>
            </a:extLst>
          </p:cNvPr>
          <p:cNvSpPr txBox="1"/>
          <p:nvPr/>
        </p:nvSpPr>
        <p:spPr>
          <a:xfrm>
            <a:off x="5396547" y="1951631"/>
            <a:ext cx="3613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couldn’t 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laughing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CF554B3-0FD2-483B-81EB-EC1B211CC5B2}"/>
              </a:ext>
            </a:extLst>
          </p:cNvPr>
          <p:cNvSpPr txBox="1"/>
          <p:nvPr/>
        </p:nvSpPr>
        <p:spPr>
          <a:xfrm>
            <a:off x="5873798" y="3456404"/>
            <a:ext cx="26591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 stop doing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箭头: 下 7">
            <a:extLst>
              <a:ext uri="{FF2B5EF4-FFF2-40B4-BE49-F238E27FC236}">
                <a16:creationId xmlns:a16="http://schemas.microsoft.com/office/drawing/2014/main" xmlns="" id="{56B8493F-FC73-481A-8FA5-E14B1662DEA2}"/>
              </a:ext>
            </a:extLst>
          </p:cNvPr>
          <p:cNvSpPr/>
          <p:nvPr/>
        </p:nvSpPr>
        <p:spPr>
          <a:xfrm>
            <a:off x="7069550" y="2725719"/>
            <a:ext cx="267629" cy="57707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4254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CF19168-9F13-4A9E-87F6-299ABCF4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6" y="260658"/>
            <a:ext cx="3152042" cy="994172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Third reading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39016095-D42B-433A-8781-07CF26A8B53A}"/>
              </a:ext>
            </a:extLst>
          </p:cNvPr>
          <p:cNvSpPr txBox="1"/>
          <p:nvPr/>
        </p:nvSpPr>
        <p:spPr>
          <a:xfrm>
            <a:off x="204205" y="2495872"/>
            <a:ext cx="5394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story again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the worksheet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Retell the story with worksheet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Share in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groups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167555" y="246185"/>
            <a:ext cx="4867885" cy="6128237"/>
            <a:chOff x="0" y="0"/>
            <a:chExt cx="5970025" cy="8818012"/>
          </a:xfrm>
        </p:grpSpPr>
        <p:grpSp>
          <p:nvGrpSpPr>
            <p:cNvPr id="24" name="组合 23"/>
            <p:cNvGrpSpPr/>
            <p:nvPr/>
          </p:nvGrpSpPr>
          <p:grpSpPr>
            <a:xfrm>
              <a:off x="0" y="0"/>
              <a:ext cx="5970025" cy="8818012"/>
              <a:chOff x="0" y="0"/>
              <a:chExt cx="5970025" cy="8818012"/>
            </a:xfrm>
          </p:grpSpPr>
          <p:sp>
            <p:nvSpPr>
              <p:cNvPr id="30" name="Freeform 8"/>
              <p:cNvSpPr>
                <a:spLocks/>
              </p:cNvSpPr>
              <p:nvPr/>
            </p:nvSpPr>
            <p:spPr bwMode="auto">
              <a:xfrm>
                <a:off x="140110" y="1098755"/>
                <a:ext cx="5662612" cy="5800407"/>
              </a:xfrm>
              <a:custGeom>
                <a:avLst/>
                <a:gdLst>
                  <a:gd name="T0" fmla="*/ 0 w 8570"/>
                  <a:gd name="T1" fmla="*/ 2648 h 7868"/>
                  <a:gd name="T2" fmla="*/ 2122 w 8570"/>
                  <a:gd name="T3" fmla="*/ 4155 h 7868"/>
                  <a:gd name="T4" fmla="*/ 3937 w 8570"/>
                  <a:gd name="T5" fmla="*/ 7088 h 7868"/>
                  <a:gd name="T6" fmla="*/ 5460 w 8570"/>
                  <a:gd name="T7" fmla="*/ 6848 h 7868"/>
                  <a:gd name="T8" fmla="*/ 8130 w 8570"/>
                  <a:gd name="T9" fmla="*/ 968 h 7868"/>
                  <a:gd name="T10" fmla="*/ 8100 w 8570"/>
                  <a:gd name="T11" fmla="*/ 1043 h 7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70" h="7868">
                    <a:moveTo>
                      <a:pt x="0" y="2648"/>
                    </a:moveTo>
                    <a:cubicBezTo>
                      <a:pt x="733" y="3031"/>
                      <a:pt x="1466" y="3415"/>
                      <a:pt x="2122" y="4155"/>
                    </a:cubicBezTo>
                    <a:cubicBezTo>
                      <a:pt x="2778" y="4895"/>
                      <a:pt x="3381" y="6639"/>
                      <a:pt x="3937" y="7088"/>
                    </a:cubicBezTo>
                    <a:cubicBezTo>
                      <a:pt x="4493" y="7537"/>
                      <a:pt x="4761" y="7868"/>
                      <a:pt x="5460" y="6848"/>
                    </a:cubicBezTo>
                    <a:cubicBezTo>
                      <a:pt x="6159" y="5828"/>
                      <a:pt x="7690" y="1936"/>
                      <a:pt x="8130" y="968"/>
                    </a:cubicBezTo>
                    <a:cubicBezTo>
                      <a:pt x="8570" y="0"/>
                      <a:pt x="8335" y="521"/>
                      <a:pt x="8100" y="1043"/>
                    </a:cubicBezTo>
                  </a:path>
                </a:pathLst>
              </a:custGeom>
              <a:ln>
                <a:headEnd/>
                <a:tailEnd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31" name="文本框 2"/>
              <p:cNvSpPr txBox="1">
                <a:spLocks noChangeArrowheads="1"/>
              </p:cNvSpPr>
              <p:nvPr/>
            </p:nvSpPr>
            <p:spPr bwMode="auto">
              <a:xfrm>
                <a:off x="985459" y="3056348"/>
                <a:ext cx="1090295" cy="117073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kern="100" dirty="0">
                    <a:latin typeface="Times New Roman" pitchFamily="18" charset="0"/>
                    <a:ea typeface="宋体"/>
                    <a:cs typeface="Times New Roman" pitchFamily="18" charset="0"/>
                  </a:rPr>
                  <a:t>How did Jack feel?</a:t>
                </a:r>
                <a:endParaRPr lang="zh-CN" sz="1200" kern="100" dirty="0">
                  <a:latin typeface="Times New Roman" pitchFamily="18" charset="0"/>
                  <a:ea typeface="宋体"/>
                  <a:cs typeface="Times New Roman" pitchFamily="18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1050" kern="100" dirty="0" smtClean="0">
                    <a:effectLst/>
                    <a:latin typeface="Calibri"/>
                    <a:ea typeface="宋体"/>
                    <a:cs typeface="黑体"/>
                  </a:rPr>
                  <a:t>____________________</a:t>
                </a:r>
                <a:endParaRPr lang="zh-CN" sz="1050" kern="100" dirty="0">
                  <a:effectLst/>
                  <a:latin typeface="Calibri"/>
                  <a:ea typeface="宋体"/>
                  <a:cs typeface="黑体"/>
                </a:endParaRPr>
              </a:p>
            </p:txBody>
          </p:sp>
          <p:sp>
            <p:nvSpPr>
              <p:cNvPr id="32" name="Text Box 11"/>
              <p:cNvSpPr txBox="1">
                <a:spLocks noChangeArrowheads="1"/>
              </p:cNvSpPr>
              <p:nvPr/>
            </p:nvSpPr>
            <p:spPr bwMode="auto">
              <a:xfrm>
                <a:off x="862781" y="1297857"/>
                <a:ext cx="1335652" cy="118724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r>
                  <a:rPr lang="en-US" sz="1200" kern="100" dirty="0">
                    <a:latin typeface="Times New Roman" pitchFamily="18" charset="0"/>
                    <a:ea typeface="宋体"/>
                    <a:cs typeface="Times New Roman" pitchFamily="18" charset="0"/>
                  </a:rPr>
                  <a:t>What did Uncle Al do?</a:t>
                </a:r>
                <a:endParaRPr lang="zh-CN" sz="1200" kern="100" dirty="0">
                  <a:latin typeface="Times New Roman" pitchFamily="18" charset="0"/>
                  <a:ea typeface="宋体"/>
                  <a:cs typeface="Times New Roman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1050" kern="100" dirty="0" smtClean="0">
                    <a:effectLst/>
                    <a:latin typeface="Calibri"/>
                    <a:ea typeface="宋体"/>
                    <a:cs typeface="黑体"/>
                  </a:rPr>
                  <a:t>__________________________</a:t>
                </a:r>
                <a:endParaRPr lang="zh-CN" sz="1050" kern="100" dirty="0">
                  <a:effectLst/>
                  <a:latin typeface="Calibri"/>
                  <a:ea typeface="宋体"/>
                  <a:cs typeface="黑体"/>
                </a:endParaRPr>
              </a:p>
            </p:txBody>
          </p:sp>
          <p:sp>
            <p:nvSpPr>
              <p:cNvPr id="33" name="Text Box 16"/>
              <p:cNvSpPr txBox="1">
                <a:spLocks noChangeArrowheads="1"/>
              </p:cNvSpPr>
              <p:nvPr/>
            </p:nvSpPr>
            <p:spPr bwMode="auto">
              <a:xfrm>
                <a:off x="3598607" y="7647040"/>
                <a:ext cx="1007961" cy="117097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r>
                  <a:rPr lang="en-US" sz="1200" kern="100" dirty="0">
                    <a:latin typeface="Times New Roman" pitchFamily="18" charset="0"/>
                    <a:ea typeface="宋体"/>
                    <a:cs typeface="Times New Roman" pitchFamily="18" charset="0"/>
                  </a:rPr>
                  <a:t>How did Jack feel?</a:t>
                </a:r>
                <a:endParaRPr lang="zh-CN" sz="1200" kern="100" dirty="0">
                  <a:latin typeface="Times New Roman" pitchFamily="18" charset="0"/>
                  <a:ea typeface="宋体"/>
                  <a:cs typeface="Times New Roman" pitchFamily="18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1050" kern="100" dirty="0" smtClean="0">
                    <a:effectLst/>
                    <a:latin typeface="Calibri"/>
                    <a:ea typeface="宋体"/>
                    <a:cs typeface="黑体"/>
                  </a:rPr>
                  <a:t>__________________</a:t>
                </a:r>
                <a:endParaRPr lang="zh-CN" sz="1050" kern="100" dirty="0">
                  <a:effectLst/>
                  <a:latin typeface="Calibri"/>
                  <a:ea typeface="宋体"/>
                  <a:cs typeface="黑体"/>
                </a:endParaRP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1755058" y="7676534"/>
                <a:ext cx="1216358" cy="11414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en-US" sz="1200" kern="100" dirty="0">
                    <a:effectLst/>
                    <a:latin typeface="Times New Roman" pitchFamily="18" charset="0"/>
                    <a:ea typeface="宋体"/>
                    <a:cs typeface="Times New Roman" pitchFamily="18" charset="0"/>
                  </a:rPr>
                  <a:t>What did Uncle Al do?</a:t>
                </a:r>
                <a:endParaRPr lang="zh-CN" sz="1200" kern="100" dirty="0">
                  <a:effectLst/>
                  <a:latin typeface="Times New Roman" pitchFamily="18" charset="0"/>
                  <a:ea typeface="宋体"/>
                  <a:cs typeface="Times New Roman" pitchFamily="18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1050" kern="100" dirty="0" smtClean="0">
                    <a:effectLst/>
                    <a:latin typeface="Calibri"/>
                    <a:ea typeface="宋体"/>
                    <a:cs typeface="黑体"/>
                  </a:rPr>
                  <a:t>________________________</a:t>
                </a:r>
                <a:endParaRPr lang="zh-CN" sz="1050" kern="100" dirty="0">
                  <a:effectLst/>
                  <a:latin typeface="Calibri"/>
                  <a:ea typeface="宋体"/>
                  <a:cs typeface="黑体"/>
                </a:endParaRP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4855290" y="1098754"/>
                <a:ext cx="1114735" cy="11658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kern="100" dirty="0">
                    <a:latin typeface="Times New Roman" pitchFamily="18" charset="0"/>
                    <a:ea typeface="宋体"/>
                    <a:cs typeface="Times New Roman" pitchFamily="18" charset="0"/>
                  </a:rPr>
                  <a:t>How did Jack feel?</a:t>
                </a:r>
                <a:endParaRPr lang="zh-CN" sz="1200" kern="100" dirty="0">
                  <a:latin typeface="Times New Roman" pitchFamily="18" charset="0"/>
                  <a:ea typeface="宋体"/>
                  <a:cs typeface="Times New Roman" pitchFamily="18" charset="0"/>
                </a:endParaRPr>
              </a:p>
              <a:p>
                <a:pPr algn="l">
                  <a:spcAft>
                    <a:spcPts val="0"/>
                  </a:spcAft>
                </a:pPr>
                <a:r>
                  <a:rPr lang="en-US" sz="1050" kern="100" dirty="0" smtClean="0">
                    <a:effectLst/>
                    <a:latin typeface="Calibri"/>
                    <a:ea typeface="宋体"/>
                    <a:cs typeface="黑体"/>
                  </a:rPr>
                  <a:t>____________________</a:t>
                </a:r>
                <a:endParaRPr lang="zh-CN" sz="1050" kern="100" dirty="0">
                  <a:effectLst/>
                  <a:latin typeface="Calibri"/>
                  <a:ea typeface="宋体"/>
                  <a:cs typeface="黑体"/>
                </a:endParaRP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3116867" y="1098755"/>
                <a:ext cx="1253615" cy="116584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r>
                  <a:rPr lang="en-US" sz="1200" kern="100" dirty="0">
                    <a:latin typeface="Times New Roman" pitchFamily="18" charset="0"/>
                    <a:ea typeface="宋体"/>
                    <a:cs typeface="Times New Roman" pitchFamily="18" charset="0"/>
                  </a:rPr>
                  <a:t>What did Uncle Al do?</a:t>
                </a:r>
                <a:endParaRPr lang="zh-CN" sz="1200" kern="100" dirty="0">
                  <a:latin typeface="Times New Roman" pitchFamily="18" charset="0"/>
                  <a:ea typeface="宋体"/>
                  <a:cs typeface="Times New Roman" pitchFamily="18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1050" kern="100" dirty="0" smtClean="0">
                    <a:effectLst/>
                    <a:latin typeface="Calibri"/>
                    <a:ea typeface="宋体"/>
                    <a:cs typeface="黑体"/>
                  </a:rPr>
                  <a:t>________________________</a:t>
                </a:r>
                <a:endParaRPr lang="zh-CN" sz="1050" kern="100" dirty="0">
                  <a:effectLst/>
                  <a:latin typeface="Calibri"/>
                  <a:ea typeface="宋体"/>
                  <a:cs typeface="黑体"/>
                </a:endParaRPr>
              </a:p>
            </p:txBody>
          </p:sp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951780"/>
                <a:ext cx="985459" cy="1275299"/>
              </a:xfrm>
              <a:prstGeom prst="rect">
                <a:avLst/>
              </a:prstGeom>
              <a:noFill/>
            </p:spPr>
          </p:pic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9" y="1312606"/>
                <a:ext cx="848032" cy="1076633"/>
              </a:xfrm>
              <a:prstGeom prst="rect">
                <a:avLst/>
              </a:prstGeom>
              <a:noFill/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478" y="6481916"/>
                <a:ext cx="862781" cy="1194616"/>
              </a:xfrm>
              <a:prstGeom prst="rect">
                <a:avLst/>
              </a:prstGeom>
              <a:noFill/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9304" y="6481915"/>
                <a:ext cx="914401" cy="1194617"/>
              </a:xfrm>
              <a:prstGeom prst="rect">
                <a:avLst/>
              </a:prstGeom>
              <a:noFill/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704" y="0"/>
                <a:ext cx="825909" cy="1098754"/>
              </a:xfrm>
              <a:prstGeom prst="rect">
                <a:avLst/>
              </a:prstGeom>
              <a:noFill/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891" y="29496"/>
                <a:ext cx="862780" cy="1069259"/>
              </a:xfrm>
              <a:prstGeom prst="rect">
                <a:avLst/>
              </a:prstGeom>
              <a:noFill/>
            </p:spPr>
          </p:pic>
          <p:cxnSp>
            <p:nvCxnSpPr>
              <p:cNvPr id="43" name="直接箭头连接符 42"/>
              <p:cNvCxnSpPr/>
              <p:nvPr/>
            </p:nvCxnSpPr>
            <p:spPr>
              <a:xfrm flipH="1">
                <a:off x="420330" y="2485103"/>
                <a:ext cx="9525" cy="419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2883310" y="7138219"/>
                <a:ext cx="600075" cy="95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>
                <a:off x="4306530" y="597310"/>
                <a:ext cx="600075" cy="952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文本框 2"/>
            <p:cNvSpPr txBox="1">
              <a:spLocks noChangeArrowheads="1"/>
            </p:cNvSpPr>
            <p:nvPr/>
          </p:nvSpPr>
          <p:spPr bwMode="auto">
            <a:xfrm rot="3840678">
              <a:off x="1497840" y="5125898"/>
              <a:ext cx="1642993" cy="339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Jack’s mood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sp>
          <p:nvSpPr>
            <p:cNvPr id="26" name="文本框 2"/>
            <p:cNvSpPr txBox="1">
              <a:spLocks noChangeArrowheads="1"/>
            </p:cNvSpPr>
            <p:nvPr/>
          </p:nvSpPr>
          <p:spPr bwMode="auto">
            <a:xfrm rot="17541083">
              <a:off x="3245866" y="5108657"/>
              <a:ext cx="1461374" cy="339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200" kern="100" dirty="0">
                  <a:effectLst/>
                  <a:latin typeface="Times New Roman"/>
                  <a:ea typeface="宋体"/>
                  <a:cs typeface="黑体"/>
                </a:rPr>
                <a:t>Jack’s mood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  <p:cxnSp>
          <p:nvCxnSpPr>
            <p:cNvPr id="27" name="直接箭头连接符 26"/>
            <p:cNvCxnSpPr/>
            <p:nvPr/>
          </p:nvCxnSpPr>
          <p:spPr>
            <a:xfrm>
              <a:off x="1998407" y="5501148"/>
              <a:ext cx="400050" cy="7286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V="1">
              <a:off x="4616246" y="3746090"/>
              <a:ext cx="327977" cy="8286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文本框 212"/>
            <p:cNvSpPr txBox="1"/>
            <p:nvPr/>
          </p:nvSpPr>
          <p:spPr>
            <a:xfrm>
              <a:off x="4837470" y="4107426"/>
              <a:ext cx="452438" cy="37301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1100" kern="100" dirty="0">
                  <a:effectLst/>
                  <a:latin typeface="Times New Roman"/>
                  <a:ea typeface="宋体"/>
                  <a:cs typeface="黑体"/>
                </a:rPr>
                <a:t>up </a:t>
              </a:r>
              <a:endParaRPr lang="zh-CN" sz="1050" kern="100" dirty="0">
                <a:effectLst/>
                <a:latin typeface="Calibri"/>
                <a:ea typeface="宋体"/>
                <a:cs typeface="黑体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9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276087-B282-4372-BB88-9436015A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34" y="118942"/>
            <a:ext cx="314325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Reading circle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D922C89-9A3D-4394-BED0-E93BF5FCB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2520" y="3270899"/>
            <a:ext cx="4743449" cy="250564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 Captain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Creative Connector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 Master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Criticizer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11172549-A92D-40DD-B8F6-4D2814EE5EBD}"/>
              </a:ext>
            </a:extLst>
          </p:cNvPr>
          <p:cNvSpPr txBox="1">
            <a:spLocks/>
          </p:cNvSpPr>
          <p:nvPr/>
        </p:nvSpPr>
        <p:spPr>
          <a:xfrm>
            <a:off x="707780" y="1761048"/>
            <a:ext cx="7943850" cy="11579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one role and finish the task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worksheet.</a:t>
            </a:r>
            <a:endParaRPr lang="zh-CN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3404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41565E-1E0F-4763-97D1-97BFF85F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12" y="101357"/>
            <a:ext cx="3099288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Group sharing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75FF841-5739-4C31-8DB0-D18C3E10E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989" y="2007212"/>
            <a:ext cx="8102755" cy="2520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Do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have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you felt embarrassed about what your family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did? </a:t>
            </a:r>
          </a:p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What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 you do and what did you say to them?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have a chance to change, what would you say and do?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1BAAF46-5F09-4DFE-99B6-4554D93E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57" y="250826"/>
            <a:ext cx="2536581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Homework 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A6ACFD7-24FD-4A01-8011-0891244A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65" y="2534201"/>
            <a:ext cx="7886700" cy="1413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 in your family who has made you happy and write a simple description about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him/her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what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he/she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2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565ED16-C623-4C03-A33D-A6C67E928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1" y="1472188"/>
            <a:ext cx="3830699" cy="3887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B23644B-A888-4D0F-BDD8-2B47D71BA916}"/>
              </a:ext>
            </a:extLst>
          </p:cNvPr>
          <p:cNvSpPr txBox="1"/>
          <p:nvPr/>
        </p:nvSpPr>
        <p:spPr>
          <a:xfrm>
            <a:off x="4620896" y="2261709"/>
            <a:ext cx="420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have you seen this character before, and what do you know about him?</a:t>
            </a:r>
            <a:endParaRPr lang="zh-CN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B8E8A4C-946E-42FC-BE11-77E9BED6EB8A}"/>
              </a:ext>
            </a:extLst>
          </p:cNvPr>
          <p:cNvSpPr txBox="1"/>
          <p:nvPr/>
        </p:nvSpPr>
        <p:spPr>
          <a:xfrm>
            <a:off x="4703885" y="2274838"/>
            <a:ext cx="4246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what you know about Uncle Al, can you guess what will happen?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6DFC8AE-67F7-44C1-B082-6011F157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6" y="758052"/>
            <a:ext cx="3917817" cy="534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865F5-D75E-4206-9B72-5E26BAA61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2791558" cy="1129566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Group work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xmlns="" id="{C1F9E8C8-560C-4AFD-8F23-16AA1C8833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1803633"/>
            <a:ext cx="8146234" cy="4035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1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CDE1EE-8E96-407E-9735-8CEE55A1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0" y="106603"/>
            <a:ext cx="2826699" cy="994172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First reading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18242" y="1090245"/>
            <a:ext cx="7798777" cy="5301531"/>
            <a:chOff x="949569" y="905609"/>
            <a:chExt cx="7990648" cy="55389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569" y="905609"/>
              <a:ext cx="4062322" cy="553892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1215" y="905609"/>
              <a:ext cx="4069002" cy="5538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69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08174" y="826477"/>
            <a:ext cx="7939455" cy="5430968"/>
            <a:chOff x="492368" y="354370"/>
            <a:chExt cx="8721969" cy="60261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68" y="354370"/>
              <a:ext cx="4426943" cy="602616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394" y="354370"/>
              <a:ext cx="4426943" cy="6026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45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53675" y="822478"/>
            <a:ext cx="7625426" cy="5248215"/>
            <a:chOff x="668215" y="919193"/>
            <a:chExt cx="7625426" cy="524821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215" y="919193"/>
              <a:ext cx="3855443" cy="524821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4528" y="919193"/>
              <a:ext cx="3849113" cy="5248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2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91385" y="869590"/>
            <a:ext cx="7631646" cy="5311402"/>
            <a:chOff x="1002400" y="869591"/>
            <a:chExt cx="7253578" cy="499487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400" y="869591"/>
              <a:ext cx="3673769" cy="499487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8246" y="869596"/>
              <a:ext cx="3667732" cy="4994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80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46890" y="622082"/>
            <a:ext cx="7931576" cy="5514948"/>
            <a:chOff x="940776" y="683629"/>
            <a:chExt cx="7931576" cy="551494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76" y="683629"/>
              <a:ext cx="4044738" cy="551494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486" y="683629"/>
              <a:ext cx="4039866" cy="551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3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5346</TotalTime>
  <Words>221</Words>
  <Application>Microsoft Office PowerPoint</Application>
  <PresentationFormat>全屏显示(4:3)</PresentationFormat>
  <Paragraphs>45</Paragraphs>
  <Slides>18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9" baseType="lpstr">
      <vt:lpstr>Office 主题​​</vt:lpstr>
      <vt:lpstr>选自《多维阅读第9级》</vt:lpstr>
      <vt:lpstr>PowerPoint 演示文稿</vt:lpstr>
      <vt:lpstr>PowerPoint 演示文稿</vt:lpstr>
      <vt:lpstr>Group work</vt:lpstr>
      <vt:lpstr>First reading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Second reading</vt:lpstr>
      <vt:lpstr>PowerPoint 演示文稿</vt:lpstr>
      <vt:lpstr>PowerPoint 演示文稿</vt:lpstr>
      <vt:lpstr>Third reading</vt:lpstr>
      <vt:lpstr>Reading circle</vt:lpstr>
      <vt:lpstr>Group sharing</vt:lpstr>
      <vt:lpstr>Homework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sophia cui</dc:creator>
  <cp:lastModifiedBy>fltrp</cp:lastModifiedBy>
  <cp:revision>28</cp:revision>
  <dcterms:created xsi:type="dcterms:W3CDTF">2018-08-21T15:45:31Z</dcterms:created>
  <dcterms:modified xsi:type="dcterms:W3CDTF">2018-12-19T05:56:18Z</dcterms:modified>
</cp:coreProperties>
</file>