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56" r:id="rId3"/>
    <p:sldId id="257" r:id="rId4"/>
    <p:sldId id="263" r:id="rId5"/>
    <p:sldId id="258" r:id="rId6"/>
    <p:sldId id="286" r:id="rId7"/>
    <p:sldId id="259" r:id="rId8"/>
    <p:sldId id="262" r:id="rId9"/>
    <p:sldId id="260" r:id="rId10"/>
    <p:sldId id="287" r:id="rId11"/>
    <p:sldId id="265" r:id="rId12"/>
    <p:sldId id="266" r:id="rId13"/>
    <p:sldId id="268" r:id="rId14"/>
    <p:sldId id="269" r:id="rId15"/>
    <p:sldId id="271" r:id="rId16"/>
    <p:sldId id="272" r:id="rId17"/>
    <p:sldId id="274" r:id="rId18"/>
    <p:sldId id="284" r:id="rId19"/>
    <p:sldId id="28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931C-B3C1-4C48-8305-77718F707111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714D3-27C8-4D4E-8BBE-C47DB2D9EA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44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9B4F85-EF18-4350-A478-6A27CF4FD2AE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en-US" altLang="zh-CN" sz="5400" b="1" dirty="0" smtClean="0">
                <a:solidFill>
                  <a:srgbClr val="990099"/>
                </a:solidFill>
                <a:latin typeface="+mn-lt"/>
              </a:rPr>
              <a:t>Rubbish </a:t>
            </a:r>
            <a:br>
              <a:rPr lang="en-US" altLang="zh-CN" sz="5400" b="1" dirty="0" smtClean="0">
                <a:solidFill>
                  <a:srgbClr val="990099"/>
                </a:solidFill>
                <a:latin typeface="+mn-lt"/>
              </a:rPr>
            </a:br>
            <a:r>
              <a:rPr lang="en-US" altLang="zh-CN" sz="5400" b="1" dirty="0" smtClean="0">
                <a:solidFill>
                  <a:srgbClr val="990099"/>
                </a:solidFill>
                <a:latin typeface="+mn-lt"/>
              </a:rPr>
              <a:t>in the River</a:t>
            </a:r>
            <a:br>
              <a:rPr lang="en-US" altLang="zh-CN" sz="5400" b="1" dirty="0" smtClean="0">
                <a:solidFill>
                  <a:srgbClr val="990099"/>
                </a:solidFill>
                <a:latin typeface="+mn-lt"/>
              </a:rPr>
            </a:br>
            <a:r>
              <a:rPr lang="zh-CN" altLang="en-US" sz="3600" b="1" dirty="0" smtClean="0">
                <a:solidFill>
                  <a:srgbClr val="990099"/>
                </a:solidFill>
                <a:latin typeface="+mn-lt"/>
              </a:rPr>
              <a:t>河中的垃圾</a:t>
            </a:r>
            <a:endParaRPr lang="zh-CN" altLang="en-US" sz="36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00232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zh-CN" altLang="en-US" sz="2000" dirty="0" smtClean="0">
                <a:solidFill>
                  <a:srgbClr val="002060"/>
                </a:solidFill>
              </a:rPr>
              <a:t>选自</a:t>
            </a:r>
            <a:endParaRPr lang="en-US" altLang="zh-CN" sz="2000" dirty="0" smtClean="0">
              <a:solidFill>
                <a:srgbClr val="002060"/>
              </a:solidFill>
            </a:endParaRPr>
          </a:p>
          <a:p>
            <a:pPr algn="r"/>
            <a:r>
              <a:rPr lang="en-US" altLang="zh-CN" sz="2000" dirty="0" smtClean="0">
                <a:solidFill>
                  <a:srgbClr val="002060"/>
                </a:solidFill>
              </a:rPr>
              <a:t>《</a:t>
            </a:r>
            <a:r>
              <a:rPr lang="zh-CN" altLang="en-US" sz="2000" dirty="0" smtClean="0">
                <a:solidFill>
                  <a:srgbClr val="002060"/>
                </a:solidFill>
              </a:rPr>
              <a:t>多维阅读第</a:t>
            </a:r>
            <a:r>
              <a:rPr lang="en-US" altLang="zh-CN" sz="2000" dirty="0" smtClean="0">
                <a:solidFill>
                  <a:srgbClr val="002060"/>
                </a:solidFill>
              </a:rPr>
              <a:t>8</a:t>
            </a:r>
            <a:r>
              <a:rPr lang="zh-CN" altLang="en-US" sz="2000" dirty="0" smtClean="0">
                <a:solidFill>
                  <a:srgbClr val="002060"/>
                </a:solidFill>
              </a:rPr>
              <a:t>级</a:t>
            </a:r>
            <a:r>
              <a:rPr lang="en-US" altLang="zh-CN" sz="2000" dirty="0" smtClean="0">
                <a:solidFill>
                  <a:srgbClr val="002060"/>
                </a:solidFill>
              </a:rPr>
              <a:t>》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81205095806.jpg"/>
          <p:cNvPicPr>
            <a:picLocks noChangeAspect="1"/>
          </p:cNvPicPr>
          <p:nvPr/>
        </p:nvPicPr>
        <p:blipFill>
          <a:blip r:embed="rId2"/>
          <a:srcRect r="3631"/>
          <a:stretch>
            <a:fillRect/>
          </a:stretch>
        </p:blipFill>
        <p:spPr>
          <a:xfrm>
            <a:off x="4522884" y="0"/>
            <a:ext cx="4621116" cy="3429000"/>
          </a:xfrm>
          <a:prstGeom prst="rect">
            <a:avLst/>
          </a:prstGeom>
        </p:spPr>
      </p:pic>
      <p:pic>
        <p:nvPicPr>
          <p:cNvPr id="3" name="图片 2" descr="QQ截图20181205100221.jpg"/>
          <p:cNvPicPr>
            <a:picLocks noChangeAspect="1"/>
          </p:cNvPicPr>
          <p:nvPr/>
        </p:nvPicPr>
        <p:blipFill>
          <a:blip r:embed="rId3"/>
          <a:srcRect l="1538"/>
          <a:stretch>
            <a:fillRect/>
          </a:stretch>
        </p:blipFill>
        <p:spPr>
          <a:xfrm>
            <a:off x="4500562" y="3315522"/>
            <a:ext cx="4643438" cy="3542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285860"/>
            <a:ext cx="37862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altLang="zh-CN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differences can you see in the two diagrams?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altLang="zh-CN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CN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Use your own words to describe the water cycle in the two diagrams. </a:t>
            </a:r>
            <a:endParaRPr lang="zh-CN" altLang="en-US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 descr="2015-03-12-1426188041-1888511-EarthDay.jpg"/>
          <p:cNvPicPr>
            <a:picLocks noChangeAspect="1"/>
          </p:cNvPicPr>
          <p:nvPr/>
        </p:nvPicPr>
        <p:blipFill>
          <a:blip r:embed="rId2" cstate="print"/>
          <a:srcRect t="2402" b="2402"/>
          <a:stretch>
            <a:fillRect/>
          </a:stretch>
        </p:blipFill>
        <p:spPr bwMode="auto">
          <a:xfrm>
            <a:off x="250825" y="2852738"/>
            <a:ext cx="39163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云形标注 6"/>
          <p:cNvSpPr/>
          <p:nvPr/>
        </p:nvSpPr>
        <p:spPr>
          <a:xfrm>
            <a:off x="3275856" y="260648"/>
            <a:ext cx="5328394" cy="4128790"/>
          </a:xfrm>
          <a:prstGeom prst="cloudCallout">
            <a:avLst>
              <a:gd name="adj1" fmla="val -40735"/>
              <a:gd name="adj2" fmla="val 6372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4000" dirty="0" smtClean="0">
                <a:solidFill>
                  <a:srgbClr val="0070C0"/>
                </a:solidFill>
                <a:latin typeface="Comic Sans MS" pitchFamily="66" charset="0"/>
              </a:rPr>
              <a:t>What can we do to keep our world clean?</a:t>
            </a:r>
            <a:endParaRPr lang="zh-CN" altLang="en-US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9" descr="low-carb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16038"/>
            <a:ext cx="9144000" cy="2571750"/>
          </a:xfrm>
        </p:spPr>
      </p:pic>
      <p:sp>
        <p:nvSpPr>
          <p:cNvPr id="11" name="矩形 10"/>
          <p:cNvSpPr/>
          <p:nvPr/>
        </p:nvSpPr>
        <p:spPr>
          <a:xfrm>
            <a:off x="2357422" y="285728"/>
            <a:ext cx="48367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 live a low-carbon life.</a:t>
            </a:r>
            <a:endParaRPr lang="zh-CN" alt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47813" y="4292600"/>
            <a:ext cx="73025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500" b="1" dirty="0"/>
              <a:t>What is a low-carbon life?</a:t>
            </a:r>
            <a:endParaRPr lang="zh-CN" altLang="en-US" sz="4500" b="1" dirty="0"/>
          </a:p>
        </p:txBody>
      </p:sp>
      <p:pic>
        <p:nvPicPr>
          <p:cNvPr id="7" name="图片 6" descr="questi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99" t="3801" r="22000" b="3801"/>
          <a:stretch>
            <a:fillRect/>
          </a:stretch>
        </p:blipFill>
        <p:spPr bwMode="auto">
          <a:xfrm>
            <a:off x="539750" y="4102100"/>
            <a:ext cx="9017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571604" y="5286388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Saving energy and living a green and simple life.</a:t>
            </a:r>
            <a:endParaRPr lang="zh-CN" alt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403350" y="741363"/>
            <a:ext cx="7588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/>
              <a:t>What’s the motto of a low-carbon life?</a:t>
            </a:r>
            <a:endParaRPr lang="zh-CN" altLang="en-US" sz="3200" b="1"/>
          </a:p>
        </p:txBody>
      </p:sp>
      <p:sp>
        <p:nvSpPr>
          <p:cNvPr id="5" name="矩形 4"/>
          <p:cNvSpPr/>
          <p:nvPr/>
        </p:nvSpPr>
        <p:spPr>
          <a:xfrm>
            <a:off x="1655032" y="2180861"/>
            <a:ext cx="608532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ln/>
                <a:solidFill>
                  <a:schemeClr val="accent3"/>
                </a:solidFill>
              </a:rPr>
              <a:t>Reduce, Reuse, Recycle</a:t>
            </a:r>
            <a:endParaRPr lang="zh-CN" altLang="en-US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图片 6" descr="quest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99" t="3801" r="22000" b="3801"/>
          <a:stretch>
            <a:fillRect/>
          </a:stretch>
        </p:blipFill>
        <p:spPr bwMode="auto">
          <a:xfrm>
            <a:off x="468313" y="165100"/>
            <a:ext cx="900112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图解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725"/>
          <a:stretch>
            <a:fillRect/>
          </a:stretch>
        </p:blipFill>
        <p:spPr bwMode="auto">
          <a:xfrm>
            <a:off x="2195513" y="3429000"/>
            <a:ext cx="49688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Administrator\Desktop\新建文件夹\AAEAAQAAAAAAAAMxAAAAJGE1N2RhMmI2LWZkMWMtNDVkYy05MDBkLTVkNTIzZGUwZWE5Y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88913"/>
            <a:ext cx="24479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71550" y="571500"/>
            <a:ext cx="2952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400">
                <a:latin typeface="Comic Sans MS" pitchFamily="66" charset="0"/>
              </a:rPr>
              <a:t>Reduce</a:t>
            </a:r>
            <a:endParaRPr lang="zh-CN" altLang="en-US" sz="4400">
              <a:latin typeface="Comic Sans MS" pitchFamily="66" charset="0"/>
            </a:endParaRPr>
          </a:p>
        </p:txBody>
      </p:sp>
      <p:pic>
        <p:nvPicPr>
          <p:cNvPr id="9224" name="Picture 8" descr="C:\Users\Administrator\Desktop\新建文件夹\timg (4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781300"/>
            <a:ext cx="3024188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C:\Users\Administrator\Desktop\新建文件夹\timg (44).jpg"/>
          <p:cNvPicPr>
            <a:picLocks noChangeAspect="1" noChangeArrowheads="1"/>
          </p:cNvPicPr>
          <p:nvPr/>
        </p:nvPicPr>
        <p:blipFill>
          <a:blip r:embed="rId5" cstate="print"/>
          <a:srcRect l="18694" r="4826" b="3415"/>
          <a:stretch>
            <a:fillRect/>
          </a:stretch>
        </p:blipFill>
        <p:spPr bwMode="auto">
          <a:xfrm>
            <a:off x="971550" y="2781300"/>
            <a:ext cx="32400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Administrator\Desktop\新建文件夹\timg (37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6531" t="13420" r="1807" b="12112"/>
          <a:stretch>
            <a:fillRect/>
          </a:stretch>
        </p:blipFill>
        <p:spPr bwMode="auto">
          <a:xfrm>
            <a:off x="4140200" y="3716338"/>
            <a:ext cx="43926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148263" y="765175"/>
            <a:ext cx="29527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4400">
                <a:latin typeface="Comic Sans MS" pitchFamily="66" charset="0"/>
              </a:rPr>
              <a:t>Reuse</a:t>
            </a:r>
            <a:endParaRPr lang="zh-CN" altLang="en-US" sz="4400">
              <a:latin typeface="Comic Sans MS" pitchFamily="66" charset="0"/>
            </a:endParaRPr>
          </a:p>
        </p:txBody>
      </p:sp>
      <p:pic>
        <p:nvPicPr>
          <p:cNvPr id="34820" name="Picture 4" descr="C:\Users\Administrator\Desktop\新建文件夹\timg (25).jpg"/>
          <p:cNvPicPr>
            <a:picLocks noChangeAspect="1" noChangeArrowheads="1"/>
          </p:cNvPicPr>
          <p:nvPr/>
        </p:nvPicPr>
        <p:blipFill>
          <a:blip r:embed="rId3" cstate="print"/>
          <a:srcRect l="6187" t="1569" r="3610" b="9837"/>
          <a:stretch>
            <a:fillRect/>
          </a:stretch>
        </p:blipFill>
        <p:spPr bwMode="auto">
          <a:xfrm>
            <a:off x="866775" y="3573463"/>
            <a:ext cx="25527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C:\Users\Administrator\Desktop\新建文件夹\timg (29).jpg"/>
          <p:cNvPicPr>
            <a:picLocks noChangeAspect="1" noChangeArrowheads="1"/>
          </p:cNvPicPr>
          <p:nvPr/>
        </p:nvPicPr>
        <p:blipFill>
          <a:blip r:embed="rId4" cstate="print"/>
          <a:srcRect r="1019" b="10802"/>
          <a:stretch>
            <a:fillRect/>
          </a:stretch>
        </p:blipFill>
        <p:spPr bwMode="auto">
          <a:xfrm>
            <a:off x="755650" y="476250"/>
            <a:ext cx="26606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istrator\Desktop\新建文件夹\timg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0350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1844675"/>
            <a:ext cx="2952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dirty="0">
                <a:latin typeface="Comic Sans MS" pitchFamily="66" charset="0"/>
              </a:rPr>
              <a:t>Recycle</a:t>
            </a:r>
            <a:endParaRPr lang="zh-CN" altLang="en-US" sz="4400" dirty="0">
              <a:latin typeface="Comic Sans MS" pitchFamily="66" charset="0"/>
            </a:endParaRPr>
          </a:p>
        </p:txBody>
      </p:sp>
      <p:pic>
        <p:nvPicPr>
          <p:cNvPr id="35843" name="Picture 3" descr="C:\Users\Administrator\Desktop\新建文件夹\2013041616402585.jpg"/>
          <p:cNvPicPr>
            <a:picLocks noChangeAspect="1" noChangeArrowheads="1"/>
          </p:cNvPicPr>
          <p:nvPr/>
        </p:nvPicPr>
        <p:blipFill>
          <a:blip r:embed="rId3" cstate="print"/>
          <a:srcRect l="2315" t="24297" r="1733" b="10689"/>
          <a:stretch>
            <a:fillRect/>
          </a:stretch>
        </p:blipFill>
        <p:spPr bwMode="auto">
          <a:xfrm>
            <a:off x="468313" y="4149725"/>
            <a:ext cx="44196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75657" y="181669"/>
            <a:ext cx="62247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Build good habits.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5" name="图片 6" descr="8-Founding-CEO-Success-Habits-Pho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908050"/>
            <a:ext cx="76485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6" descr="Low-Carbon-Living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60" t="3619" r="7391" b="6712"/>
          <a:stretch>
            <a:fillRect/>
          </a:stretch>
        </p:blipFill>
        <p:spPr bwMode="auto">
          <a:xfrm>
            <a:off x="107950" y="260350"/>
            <a:ext cx="3887788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图片 7" descr="carbon-footprint.jpg"/>
          <p:cNvPicPr>
            <a:picLocks noChangeAspect="1"/>
          </p:cNvPicPr>
          <p:nvPr/>
        </p:nvPicPr>
        <p:blipFill>
          <a:blip r:embed="rId3" cstate="print"/>
          <a:srcRect l="4536" t="4831" r="7768" b="13049"/>
          <a:stretch>
            <a:fillRect/>
          </a:stretch>
        </p:blipFill>
        <p:spPr bwMode="auto">
          <a:xfrm>
            <a:off x="3995738" y="1509713"/>
            <a:ext cx="4824412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内容占位符 3" descr="hand in h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157662"/>
            <a:ext cx="8678892" cy="2542679"/>
          </a:xfrm>
        </p:spPr>
      </p:pic>
      <p:sp>
        <p:nvSpPr>
          <p:cNvPr id="6" name="矩形 5"/>
          <p:cNvSpPr/>
          <p:nvPr/>
        </p:nvSpPr>
        <p:spPr>
          <a:xfrm>
            <a:off x="3357554" y="500042"/>
            <a:ext cx="230415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Homework</a:t>
            </a:r>
            <a:endParaRPr lang="en-US" altLang="zh-CN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434975" y="1701800"/>
            <a:ext cx="79946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92D050"/>
                </a:solidFill>
              </a:rPr>
              <a:t>Make a poster about how to </a:t>
            </a:r>
            <a:r>
              <a:rPr lang="en-US" altLang="zh-CN" sz="3600" b="1" dirty="0" smtClean="0">
                <a:solidFill>
                  <a:srgbClr val="92D050"/>
                </a:solidFill>
              </a:rPr>
              <a:t>keep our world clean. </a:t>
            </a:r>
            <a:endParaRPr lang="zh-CN" altLang="en-US" sz="3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1500174"/>
            <a:ext cx="8080612" cy="3916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1071538" y="571480"/>
            <a:ext cx="695934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What</a:t>
            </a:r>
            <a:r>
              <a:rPr lang="zh-CN" alt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do you know from the cover?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A723530-6E62-4368-AB22-025779CCF904}"/>
              </a:ext>
            </a:extLst>
          </p:cNvPr>
          <p:cNvSpPr txBox="1"/>
          <p:nvPr/>
        </p:nvSpPr>
        <p:spPr>
          <a:xfrm>
            <a:off x="2357422" y="64291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0070C0"/>
                </a:solidFill>
              </a:rPr>
              <a:t>The water cycle</a:t>
            </a:r>
            <a:endParaRPr lang="zh-CN" altLang="en-US" sz="48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86574" y="1586779"/>
            <a:ext cx="5528631" cy="395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josh.st/blog/wp-content/2005/08/imgp0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00240"/>
            <a:ext cx="5472608" cy="410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28992" y="92867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0070C0"/>
                </a:solidFill>
              </a:rPr>
              <a:t>droplets</a:t>
            </a:r>
            <a:endParaRPr lang="zh-CN" altLang="en-US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00035" y="1357298"/>
            <a:ext cx="2714644" cy="2575158"/>
            <a:chOff x="288676" y="1945414"/>
            <a:chExt cx="2080097" cy="2162258"/>
          </a:xfrm>
        </p:grpSpPr>
        <p:sp>
          <p:nvSpPr>
            <p:cNvPr id="2" name="文本框 7">
              <a:extLst>
                <a:ext uri="{FF2B5EF4-FFF2-40B4-BE49-F238E27FC236}">
                  <a16:creationId xmlns:a16="http://schemas.microsoft.com/office/drawing/2014/main" xmlns="" id="{EF62050F-0928-4282-9CCC-5194DD4C0244}"/>
                </a:ext>
              </a:extLst>
            </p:cNvPr>
            <p:cNvSpPr txBox="1"/>
            <p:nvPr/>
          </p:nvSpPr>
          <p:spPr>
            <a:xfrm>
              <a:off x="288676" y="3564973"/>
              <a:ext cx="2080097" cy="54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Droplets of water are inside the cloud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07633" y="1945414"/>
              <a:ext cx="1629351" cy="1403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组合 14"/>
          <p:cNvGrpSpPr/>
          <p:nvPr/>
        </p:nvGrpSpPr>
        <p:grpSpPr>
          <a:xfrm>
            <a:off x="3214678" y="1357298"/>
            <a:ext cx="3214710" cy="2826564"/>
            <a:chOff x="2143108" y="1986618"/>
            <a:chExt cx="2313797" cy="2035000"/>
          </a:xfrm>
        </p:grpSpPr>
        <p:sp>
          <p:nvSpPr>
            <p:cNvPr id="3" name="文本框 8">
              <a:extLst>
                <a:ext uri="{FF2B5EF4-FFF2-40B4-BE49-F238E27FC236}">
                  <a16:creationId xmlns:a16="http://schemas.microsoft.com/office/drawing/2014/main" xmlns="" id="{43B4C16B-A8CE-4E4A-970A-728D4FEBFC6F}"/>
                </a:ext>
              </a:extLst>
            </p:cNvPr>
            <p:cNvSpPr txBox="1"/>
            <p:nvPr/>
          </p:nvSpPr>
          <p:spPr>
            <a:xfrm>
              <a:off x="2143108" y="3375287"/>
              <a:ext cx="2313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cloud bursts.</a:t>
              </a:r>
            </a:p>
            <a:p>
              <a:pPr algn="ctr"/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 rains.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537233" y="1986618"/>
              <a:ext cx="1390049" cy="123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6286512" y="1357298"/>
            <a:ext cx="2643206" cy="2900786"/>
            <a:chOff x="4255022" y="2341595"/>
            <a:chExt cx="2245804" cy="1928954"/>
          </a:xfrm>
        </p:grpSpPr>
        <p:sp>
          <p:nvSpPr>
            <p:cNvPr id="4" name="文本框 9">
              <a:extLst>
                <a:ext uri="{FF2B5EF4-FFF2-40B4-BE49-F238E27FC236}">
                  <a16:creationId xmlns:a16="http://schemas.microsoft.com/office/drawing/2014/main" xmlns="" id="{0E512354-976D-4337-9B01-273A3691B12D}"/>
                </a:ext>
              </a:extLst>
            </p:cNvPr>
            <p:cNvSpPr txBox="1"/>
            <p:nvPr/>
          </p:nvSpPr>
          <p:spPr>
            <a:xfrm>
              <a:off x="4255022" y="3624218"/>
              <a:ext cx="22458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rain falls in the ocean  or on the land.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/>
            <a:srcRect t="21673"/>
            <a:stretch>
              <a:fillRect/>
            </a:stretch>
          </p:blipFill>
          <p:spPr bwMode="auto">
            <a:xfrm>
              <a:off x="4443037" y="2341595"/>
              <a:ext cx="1693605" cy="117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90CD237B-DC62-42F8-AF35-7872ECAF6294}"/>
              </a:ext>
            </a:extLst>
          </p:cNvPr>
          <p:cNvCxnSpPr>
            <a:cxnSpLocks/>
          </p:cNvCxnSpPr>
          <p:nvPr/>
        </p:nvCxnSpPr>
        <p:spPr>
          <a:xfrm>
            <a:off x="5857884" y="2285992"/>
            <a:ext cx="466927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90CD237B-DC62-42F8-AF35-7872ECAF6294}"/>
              </a:ext>
            </a:extLst>
          </p:cNvPr>
          <p:cNvCxnSpPr>
            <a:cxnSpLocks/>
          </p:cNvCxnSpPr>
          <p:nvPr/>
        </p:nvCxnSpPr>
        <p:spPr>
          <a:xfrm>
            <a:off x="785786" y="4786322"/>
            <a:ext cx="466927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90CD237B-DC62-42F8-AF35-7872ECAF6294}"/>
              </a:ext>
            </a:extLst>
          </p:cNvPr>
          <p:cNvCxnSpPr>
            <a:cxnSpLocks/>
          </p:cNvCxnSpPr>
          <p:nvPr/>
        </p:nvCxnSpPr>
        <p:spPr>
          <a:xfrm>
            <a:off x="3000364" y="2285992"/>
            <a:ext cx="466927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500166" y="4500570"/>
            <a:ext cx="735811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can the rain do after it goes under the ground or into a river?</a:t>
            </a:r>
            <a:endParaRPr lang="zh-CN" altLang="en-US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00035" y="1357298"/>
            <a:ext cx="2714644" cy="2575158"/>
            <a:chOff x="288676" y="1945414"/>
            <a:chExt cx="2080097" cy="2162258"/>
          </a:xfrm>
        </p:grpSpPr>
        <p:sp>
          <p:nvSpPr>
            <p:cNvPr id="2" name="文本框 7">
              <a:extLst>
                <a:ext uri="{FF2B5EF4-FFF2-40B4-BE49-F238E27FC236}">
                  <a16:creationId xmlns:a16="http://schemas.microsoft.com/office/drawing/2014/main" xmlns="" id="{EF62050F-0928-4282-9CCC-5194DD4C0244}"/>
                </a:ext>
              </a:extLst>
            </p:cNvPr>
            <p:cNvSpPr txBox="1"/>
            <p:nvPr/>
          </p:nvSpPr>
          <p:spPr>
            <a:xfrm>
              <a:off x="288676" y="3564973"/>
              <a:ext cx="2080097" cy="54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Droplets of water are inside the cloud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07633" y="1945414"/>
              <a:ext cx="1629351" cy="1403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组合 14"/>
          <p:cNvGrpSpPr/>
          <p:nvPr/>
        </p:nvGrpSpPr>
        <p:grpSpPr>
          <a:xfrm>
            <a:off x="3214678" y="1357298"/>
            <a:ext cx="3214710" cy="2826564"/>
            <a:chOff x="2143108" y="1986618"/>
            <a:chExt cx="2313797" cy="2035000"/>
          </a:xfrm>
        </p:grpSpPr>
        <p:sp>
          <p:nvSpPr>
            <p:cNvPr id="3" name="文本框 8">
              <a:extLst>
                <a:ext uri="{FF2B5EF4-FFF2-40B4-BE49-F238E27FC236}">
                  <a16:creationId xmlns:a16="http://schemas.microsoft.com/office/drawing/2014/main" xmlns="" id="{43B4C16B-A8CE-4E4A-970A-728D4FEBFC6F}"/>
                </a:ext>
              </a:extLst>
            </p:cNvPr>
            <p:cNvSpPr txBox="1"/>
            <p:nvPr/>
          </p:nvSpPr>
          <p:spPr>
            <a:xfrm>
              <a:off x="2143108" y="3375287"/>
              <a:ext cx="2313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cloud bursts.</a:t>
              </a:r>
            </a:p>
            <a:p>
              <a:pPr algn="ctr"/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 rains.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537233" y="1986618"/>
              <a:ext cx="1390049" cy="123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6286512" y="1357298"/>
            <a:ext cx="2643206" cy="2900786"/>
            <a:chOff x="4255022" y="2341595"/>
            <a:chExt cx="2245804" cy="1928954"/>
          </a:xfrm>
        </p:grpSpPr>
        <p:sp>
          <p:nvSpPr>
            <p:cNvPr id="4" name="文本框 9">
              <a:extLst>
                <a:ext uri="{FF2B5EF4-FFF2-40B4-BE49-F238E27FC236}">
                  <a16:creationId xmlns:a16="http://schemas.microsoft.com/office/drawing/2014/main" xmlns="" id="{0E512354-976D-4337-9B01-273A3691B12D}"/>
                </a:ext>
              </a:extLst>
            </p:cNvPr>
            <p:cNvSpPr txBox="1"/>
            <p:nvPr/>
          </p:nvSpPr>
          <p:spPr>
            <a:xfrm>
              <a:off x="4255022" y="3624218"/>
              <a:ext cx="22458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rain falls in the ocean  or on the land.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/>
            <a:srcRect t="21673"/>
            <a:stretch>
              <a:fillRect/>
            </a:stretch>
          </p:blipFill>
          <p:spPr bwMode="auto">
            <a:xfrm>
              <a:off x="4443037" y="2341595"/>
              <a:ext cx="1693605" cy="117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组合 16"/>
          <p:cNvGrpSpPr/>
          <p:nvPr/>
        </p:nvGrpSpPr>
        <p:grpSpPr>
          <a:xfrm>
            <a:off x="3071802" y="4143380"/>
            <a:ext cx="3459274" cy="2714621"/>
            <a:chOff x="6032580" y="2031865"/>
            <a:chExt cx="2313797" cy="2115501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080363" y="2031865"/>
              <a:ext cx="1051217" cy="118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/>
            <a:srcRect l="14473"/>
            <a:stretch>
              <a:fillRect/>
            </a:stretch>
          </p:blipFill>
          <p:spPr bwMode="auto">
            <a:xfrm>
              <a:off x="7131579" y="2031865"/>
              <a:ext cx="1051217" cy="1194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8">
              <a:extLst>
                <a:ext uri="{FF2B5EF4-FFF2-40B4-BE49-F238E27FC236}">
                  <a16:creationId xmlns:a16="http://schemas.microsoft.com/office/drawing/2014/main" xmlns="" id="{43B4C16B-A8CE-4E4A-970A-728D4FEBFC6F}"/>
                </a:ext>
              </a:extLst>
            </p:cNvPr>
            <p:cNvSpPr txBox="1"/>
            <p:nvPr/>
          </p:nvSpPr>
          <p:spPr>
            <a:xfrm>
              <a:off x="6032580" y="3224036"/>
              <a:ext cx="23137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People and animals come to the clean water.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90CD237B-DC62-42F8-AF35-7872ECAF6294}"/>
              </a:ext>
            </a:extLst>
          </p:cNvPr>
          <p:cNvCxnSpPr>
            <a:cxnSpLocks/>
          </p:cNvCxnSpPr>
          <p:nvPr/>
        </p:nvCxnSpPr>
        <p:spPr>
          <a:xfrm>
            <a:off x="5857884" y="2285992"/>
            <a:ext cx="466927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90CD237B-DC62-42F8-AF35-7872ECAF6294}"/>
              </a:ext>
            </a:extLst>
          </p:cNvPr>
          <p:cNvCxnSpPr>
            <a:cxnSpLocks/>
          </p:cNvCxnSpPr>
          <p:nvPr/>
        </p:nvCxnSpPr>
        <p:spPr>
          <a:xfrm>
            <a:off x="2071670" y="5143512"/>
            <a:ext cx="466927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90CD237B-DC62-42F8-AF35-7872ECAF6294}"/>
              </a:ext>
            </a:extLst>
          </p:cNvPr>
          <p:cNvCxnSpPr>
            <a:cxnSpLocks/>
          </p:cNvCxnSpPr>
          <p:nvPr/>
        </p:nvCxnSpPr>
        <p:spPr>
          <a:xfrm>
            <a:off x="3000364" y="2285992"/>
            <a:ext cx="466927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72066" y="1643050"/>
            <a:ext cx="308803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785786" y="285728"/>
            <a:ext cx="748050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</a:t>
            </a:r>
            <a:r>
              <a:rPr lang="zh-CN" alt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if the rain fell in a river like this?</a:t>
            </a:r>
            <a:endParaRPr lang="en-US" altLang="zh-CN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图片 3" descr="QQ截图201812051041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643050"/>
            <a:ext cx="3352800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xmlns="" id="{CE451053-A0DA-463D-911A-268A1023F59F}"/>
              </a:ext>
            </a:extLst>
          </p:cNvPr>
          <p:cNvSpPr txBox="1"/>
          <p:nvPr/>
        </p:nvSpPr>
        <p:spPr>
          <a:xfrm>
            <a:off x="2624340" y="1871487"/>
            <a:ext cx="208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can’t drink the water.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xmlns="" id="{CE451053-A0DA-463D-911A-268A1023F59F}"/>
              </a:ext>
            </a:extLst>
          </p:cNvPr>
          <p:cNvSpPr txBox="1"/>
          <p:nvPr/>
        </p:nvSpPr>
        <p:spPr>
          <a:xfrm>
            <a:off x="5572132" y="1785926"/>
            <a:ext cx="3071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if some water in this river went up and came down on Earth?</a:t>
            </a:r>
            <a:endParaRPr lang="zh-CN" alt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355975" y="3929689"/>
            <a:ext cx="2443112" cy="830997"/>
            <a:chOff x="2355975" y="3929689"/>
            <a:chExt cx="2443112" cy="830997"/>
          </a:xfrm>
        </p:grpSpPr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xmlns="" id="{CE451053-A0DA-463D-911A-268A1023F59F}"/>
                </a:ext>
              </a:extLst>
            </p:cNvPr>
            <p:cNvSpPr txBox="1"/>
            <p:nvPr/>
          </p:nvSpPr>
          <p:spPr>
            <a:xfrm>
              <a:off x="2718989" y="3929689"/>
              <a:ext cx="20800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were no fish in the river.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xmlns="" id="{90CD237B-DC62-42F8-AF35-7872ECAF6294}"/>
                </a:ext>
              </a:extLst>
            </p:cNvPr>
            <p:cNvCxnSpPr>
              <a:cxnSpLocks/>
            </p:cNvCxnSpPr>
            <p:nvPr/>
          </p:nvCxnSpPr>
          <p:spPr>
            <a:xfrm>
              <a:off x="2355975" y="4114723"/>
              <a:ext cx="466927" cy="0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2267744" y="2909412"/>
            <a:ext cx="2483216" cy="830997"/>
            <a:chOff x="2267744" y="2909412"/>
            <a:chExt cx="2483216" cy="830997"/>
          </a:xfrm>
        </p:grpSpPr>
        <p:sp>
          <p:nvSpPr>
            <p:cNvPr id="3" name="文本框 19">
              <a:extLst>
                <a:ext uri="{FF2B5EF4-FFF2-40B4-BE49-F238E27FC236}">
                  <a16:creationId xmlns:a16="http://schemas.microsoft.com/office/drawing/2014/main" xmlns="" id="{CE451053-A0DA-463D-911A-268A1023F59F}"/>
                </a:ext>
              </a:extLst>
            </p:cNvPr>
            <p:cNvSpPr txBox="1"/>
            <p:nvPr/>
          </p:nvSpPr>
          <p:spPr>
            <a:xfrm>
              <a:off x="2670862" y="2909412"/>
              <a:ext cx="20800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Animals can’t drink the water.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xmlns="" id="{90CD237B-DC62-42F8-AF35-7872ECAF6294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3140968"/>
              <a:ext cx="466927" cy="0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90CD237B-DC62-42F8-AF35-7872ECAF6294}"/>
              </a:ext>
            </a:extLst>
          </p:cNvPr>
          <p:cNvCxnSpPr>
            <a:cxnSpLocks/>
          </p:cNvCxnSpPr>
          <p:nvPr/>
        </p:nvCxnSpPr>
        <p:spPr>
          <a:xfrm>
            <a:off x="4857752" y="3071810"/>
            <a:ext cx="466927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2021320" y="2099284"/>
            <a:ext cx="721372" cy="2098307"/>
            <a:chOff x="2021320" y="2099284"/>
            <a:chExt cx="721372" cy="2098307"/>
          </a:xfrm>
        </p:grpSpPr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xmlns="" id="{90CD237B-DC62-42F8-AF35-7872ECAF6294}"/>
                </a:ext>
              </a:extLst>
            </p:cNvPr>
            <p:cNvCxnSpPr>
              <a:cxnSpLocks/>
            </p:cNvCxnSpPr>
            <p:nvPr/>
          </p:nvCxnSpPr>
          <p:spPr>
            <a:xfrm>
              <a:off x="2275765" y="2147961"/>
              <a:ext cx="466927" cy="0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左大括号 9">
              <a:extLst>
                <a:ext uri="{FF2B5EF4-FFF2-40B4-BE49-F238E27FC236}">
                  <a16:creationId xmlns:a16="http://schemas.microsoft.com/office/drawing/2014/main" xmlns="" id="{83A27542-3338-4F63-A1E9-70640BE0B152}"/>
                </a:ext>
              </a:extLst>
            </p:cNvPr>
            <p:cNvSpPr/>
            <p:nvPr/>
          </p:nvSpPr>
          <p:spPr>
            <a:xfrm>
              <a:off x="2021320" y="2099284"/>
              <a:ext cx="288758" cy="2098307"/>
            </a:xfrm>
            <a:prstGeom prst="leftBrace">
              <a:avLst>
                <a:gd name="adj1" fmla="val 86255"/>
                <a:gd name="adj2" fmla="val 46330"/>
              </a:avLst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7544" y="2340243"/>
            <a:ext cx="1512168" cy="138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57422" y="2069862"/>
            <a:ext cx="4071966" cy="305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928794" y="5643578"/>
            <a:ext cx="516994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and came down on Earth?</a:t>
            </a:r>
            <a:endParaRPr lang="en-US" altLang="zh-CN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7148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if some water in this river went up like this…</a:t>
            </a:r>
            <a:endParaRPr lang="zh-CN" alt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250</Words>
  <Application>Microsoft Office PowerPoint</Application>
  <PresentationFormat>全屏显示(4:3)</PresentationFormat>
  <Paragraphs>39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Rubbish  in the River 河中的垃圾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Sharon</dc:creator>
  <cp:lastModifiedBy>fltrp</cp:lastModifiedBy>
  <cp:revision>32</cp:revision>
  <dcterms:created xsi:type="dcterms:W3CDTF">2018-11-01T08:20:39Z</dcterms:created>
  <dcterms:modified xsi:type="dcterms:W3CDTF">2019-01-21T00:46:33Z</dcterms:modified>
</cp:coreProperties>
</file>