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9" r:id="rId5"/>
    <p:sldId id="264" r:id="rId6"/>
    <p:sldId id="270" r:id="rId7"/>
    <p:sldId id="273" r:id="rId8"/>
    <p:sldId id="275" r:id="rId9"/>
    <p:sldId id="276" r:id="rId10"/>
    <p:sldId id="274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E9A92D"/>
    <a:srgbClr val="F26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40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19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34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84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69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12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11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74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44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26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CF15-4F23-4E0E-AFD1-E0AFE67CCAC9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94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1CF15-4F23-4E0E-AFD1-E0AFE67CCAC9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0B5F0-F663-4B25-A75B-E55559649F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39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jpe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0.ifengimg.com/cmpp/2015/06/17/04/9badcd27-8ce2-4fa0-8dd0-fd780062469c_size51_w400_h319.jpg">
            <a:extLst>
              <a:ext uri="{FF2B5EF4-FFF2-40B4-BE49-F238E27FC236}">
                <a16:creationId xmlns="" xmlns:a16="http://schemas.microsoft.com/office/drawing/2014/main" id="{365D7D76-84CC-4AA5-9E90-2FF30BE11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3000" contrast="-13000"/>
          </a:blip>
          <a:srcRect r="7546"/>
          <a:stretch>
            <a:fillRect/>
          </a:stretch>
        </p:blipFill>
        <p:spPr bwMode="auto">
          <a:xfrm>
            <a:off x="0" y="217715"/>
            <a:ext cx="9134920" cy="6284686"/>
          </a:xfrm>
          <a:prstGeom prst="rect">
            <a:avLst/>
          </a:prstGeom>
          <a:noFill/>
        </p:spPr>
      </p:pic>
      <p:sp>
        <p:nvSpPr>
          <p:cNvPr id="3" name="TextBox 4">
            <a:extLst>
              <a:ext uri="{FF2B5EF4-FFF2-40B4-BE49-F238E27FC236}">
                <a16:creationId xmlns="" xmlns:a16="http://schemas.microsoft.com/office/drawing/2014/main" id="{3D5994D3-D574-4797-9883-208E4AFF0D75}"/>
              </a:ext>
            </a:extLst>
          </p:cNvPr>
          <p:cNvSpPr txBox="1"/>
          <p:nvPr/>
        </p:nvSpPr>
        <p:spPr>
          <a:xfrm>
            <a:off x="1264005" y="2015751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3333CC"/>
                </a:solidFill>
                <a:ea typeface="黑体" pitchFamily="49" charset="-122"/>
              </a:rPr>
              <a:t>明星老鼠的</a:t>
            </a:r>
            <a:endParaRPr lang="en-US" altLang="zh-CN" sz="3600" b="1" dirty="0" smtClean="0">
              <a:solidFill>
                <a:srgbClr val="3333CC"/>
              </a:solidFill>
              <a:ea typeface="黑体" pitchFamily="49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3333CC"/>
                </a:solidFill>
                <a:ea typeface="黑体" pitchFamily="49" charset="-122"/>
              </a:rPr>
              <a:t>秘密</a:t>
            </a:r>
            <a:endParaRPr lang="zh-CN" altLang="en-US" sz="3600" b="1" dirty="0">
              <a:solidFill>
                <a:srgbClr val="3333CC"/>
              </a:solidFill>
              <a:ea typeface="黑体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23BA1BD-46EC-4591-B9BE-DF86672FF793}"/>
              </a:ext>
            </a:extLst>
          </p:cNvPr>
          <p:cNvSpPr/>
          <p:nvPr/>
        </p:nvSpPr>
        <p:spPr>
          <a:xfrm>
            <a:off x="801933" y="741738"/>
            <a:ext cx="48910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Moon Mouse</a:t>
            </a:r>
            <a:endParaRPr lang="zh-CN" alt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B25FB09-931C-45FE-8748-F68E29A4F55F}"/>
              </a:ext>
            </a:extLst>
          </p:cNvPr>
          <p:cNvSpPr txBox="1"/>
          <p:nvPr/>
        </p:nvSpPr>
        <p:spPr>
          <a:xfrm>
            <a:off x="2119085" y="6003779"/>
            <a:ext cx="463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选自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多维阅读第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8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级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》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31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27635EB2-5373-47CC-8DC6-124F7BDDC1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44362" r="16218" b="17345"/>
          <a:stretch>
            <a:fillRect/>
          </a:stretch>
        </p:blipFill>
        <p:spPr>
          <a:xfrm>
            <a:off x="1799774" y="2837247"/>
            <a:ext cx="1846324" cy="232282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6894816-8EAD-48CC-B516-C368EE97D53C}"/>
              </a:ext>
            </a:extLst>
          </p:cNvPr>
          <p:cNvSpPr txBox="1"/>
          <p:nvPr/>
        </p:nvSpPr>
        <p:spPr>
          <a:xfrm>
            <a:off x="3836868" y="2101925"/>
            <a:ext cx="530713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Georgia" pitchFamily="18" charset="0"/>
              </a:rPr>
              <a:t>In your opinion, </a:t>
            </a:r>
            <a:endParaRPr lang="en-US" altLang="zh-CN" sz="2800" dirty="0" smtClean="0">
              <a:latin typeface="Georgia" pitchFamily="18" charset="0"/>
            </a:endParaRPr>
          </a:p>
          <a:p>
            <a:pPr algn="ctr"/>
            <a:r>
              <a:rPr lang="en-US" altLang="zh-CN" sz="2800" dirty="0" smtClean="0">
                <a:latin typeface="Georgia" pitchFamily="18" charset="0"/>
              </a:rPr>
              <a:t>is </a:t>
            </a:r>
            <a:r>
              <a:rPr lang="en-US" altLang="zh-CN" sz="2800" dirty="0" smtClean="0">
                <a:latin typeface="Georgia" pitchFamily="18" charset="0"/>
              </a:rPr>
              <a:t>the mouse </a:t>
            </a:r>
            <a:r>
              <a:rPr lang="en-US" altLang="zh-CN" sz="2800" dirty="0">
                <a:latin typeface="Georgia" pitchFamily="18" charset="0"/>
              </a:rPr>
              <a:t>lucky or not?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F1371ACD-9332-4265-9372-5D35B7E806FA}"/>
              </a:ext>
            </a:extLst>
          </p:cNvPr>
          <p:cNvSpPr txBox="1"/>
          <p:nvPr/>
        </p:nvSpPr>
        <p:spPr>
          <a:xfrm>
            <a:off x="4600873" y="602322"/>
            <a:ext cx="37159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Mind Reading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D09DE40-E7BB-4892-8EF6-5D12CDCC14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762" t="35431" r="54966" b="4963"/>
          <a:stretch>
            <a:fillRect/>
          </a:stretch>
        </p:blipFill>
        <p:spPr>
          <a:xfrm>
            <a:off x="374640" y="1219200"/>
            <a:ext cx="1707699" cy="2017486"/>
          </a:xfrm>
          <a:prstGeom prst="rect">
            <a:avLst/>
          </a:prstGeom>
        </p:spPr>
      </p:pic>
      <p:pic>
        <p:nvPicPr>
          <p:cNvPr id="6" name="图片 5" descr="pixel-cells-3674122_6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011" y="3968115"/>
            <a:ext cx="3254447" cy="22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2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497C4DBD-A7A5-4E82-986C-E3548F154A52}"/>
              </a:ext>
            </a:extLst>
          </p:cNvPr>
          <p:cNvSpPr txBox="1"/>
          <p:nvPr/>
        </p:nvSpPr>
        <p:spPr>
          <a:xfrm>
            <a:off x="1567544" y="377371"/>
            <a:ext cx="58761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Homework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23674BD7-00A4-460B-968D-72CA3451FDA0}"/>
              </a:ext>
            </a:extLst>
          </p:cNvPr>
          <p:cNvSpPr/>
          <p:nvPr/>
        </p:nvSpPr>
        <p:spPr>
          <a:xfrm>
            <a:off x="1116482" y="4487920"/>
            <a:ext cx="7385491" cy="1683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0" dirty="0">
                <a:latin typeface="Georgia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1. Read and try to retell this story.</a:t>
            </a:r>
            <a:endParaRPr lang="zh-CN" altLang="zh-CN" sz="2800" kern="100" dirty="0">
              <a:latin typeface="Georgia" pitchFamily="18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0" dirty="0">
                <a:latin typeface="Georgia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2. Tell a lucky thing </a:t>
            </a:r>
            <a:r>
              <a:rPr lang="en-US" altLang="zh-CN" sz="2800" kern="0" dirty="0" smtClean="0">
                <a:latin typeface="Georgia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that has happened to you</a:t>
            </a:r>
            <a:r>
              <a:rPr lang="en-US" altLang="zh-CN" sz="2800" kern="0" dirty="0">
                <a:latin typeface="Georgia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.</a:t>
            </a:r>
            <a:endParaRPr lang="zh-CN" altLang="en-US" sz="2800" dirty="0">
              <a:latin typeface="Georgia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D97500C-270E-409D-B8E0-F0DB72B6D3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8544" y="1247465"/>
            <a:ext cx="2062715" cy="282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252551C-4D36-4835-AB0C-8BDA91F08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091" y="682172"/>
            <a:ext cx="4501813" cy="617582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6894816-8EAD-48CC-B516-C368EE97D53C}"/>
              </a:ext>
            </a:extLst>
          </p:cNvPr>
          <p:cNvSpPr txBox="1"/>
          <p:nvPr/>
        </p:nvSpPr>
        <p:spPr>
          <a:xfrm>
            <a:off x="667657" y="1"/>
            <a:ext cx="802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</a:t>
            </a:r>
            <a:r>
              <a:rPr lang="zh-CN" altLang="en-US" sz="36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zh-CN" sz="36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 you know from the cover?</a:t>
            </a:r>
            <a:endParaRPr lang="en-US" altLang="zh-CN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2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. 明星老鼠的秘密_页面_03.jpg"/>
          <p:cNvPicPr>
            <a:picLocks noChangeAspect="1"/>
          </p:cNvPicPr>
          <p:nvPr/>
        </p:nvPicPr>
        <p:blipFill>
          <a:blip r:embed="rId2"/>
          <a:srcRect l="2321" r="32766"/>
          <a:stretch>
            <a:fillRect/>
          </a:stretch>
        </p:blipFill>
        <p:spPr>
          <a:xfrm>
            <a:off x="5210629" y="638628"/>
            <a:ext cx="2974768" cy="621937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530BED2-7AB8-4346-88C5-B4E39893A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24" y="638628"/>
            <a:ext cx="4582695" cy="621937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6BFED812-5D07-4666-A962-AC6D64919834}"/>
              </a:ext>
            </a:extLst>
          </p:cNvPr>
          <p:cNvSpPr/>
          <p:nvPr/>
        </p:nvSpPr>
        <p:spPr>
          <a:xfrm>
            <a:off x="4499426" y="4438876"/>
            <a:ext cx="3686045" cy="24191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kern="0" dirty="0" smtClean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1</a:t>
            </a:r>
            <a:r>
              <a:rPr lang="en-US" altLang="zh-CN" kern="0" dirty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. Where </a:t>
            </a:r>
            <a:r>
              <a:rPr lang="en-US" altLang="zh-CN" kern="0" dirty="0" smtClean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did </a:t>
            </a:r>
            <a:r>
              <a:rPr lang="en-US" altLang="zh-CN" kern="0" dirty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he </a:t>
            </a:r>
            <a:r>
              <a:rPr lang="en-US" altLang="zh-CN" kern="0" dirty="0" smtClean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live?</a:t>
            </a:r>
            <a:endParaRPr lang="en-US" altLang="zh-CN" kern="0" dirty="0">
              <a:latin typeface="Arial Black" panose="020B0A0402010202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kern="0" dirty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2. What was Mouse’s problem</a:t>
            </a:r>
            <a:r>
              <a:rPr lang="en-US" altLang="zh-CN" kern="0" dirty="0" smtClean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?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kern="0" dirty="0" smtClean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3. Which words tell you how he was going to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kern="0" dirty="0" smtClean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solve his problem?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en-US" altLang="zh-CN" kern="0" dirty="0">
              <a:latin typeface="Arial Black" panose="020B0A0402010202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0"/>
            <a:ext cx="303348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Georgia" pitchFamily="18" charset="0"/>
              </a:rPr>
              <a:t>Read Pages </a:t>
            </a:r>
            <a:r>
              <a:rPr lang="en-US" altLang="zh-CN" sz="2800" dirty="0" smtClean="0">
                <a:latin typeface="Georgia" pitchFamily="18" charset="0"/>
              </a:rPr>
              <a:t>2-3</a:t>
            </a:r>
            <a:endParaRPr lang="zh-CN" altLang="en-US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5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. 明星老鼠的秘密_页面_15.jpg"/>
          <p:cNvPicPr>
            <a:picLocks noChangeAspect="1"/>
          </p:cNvPicPr>
          <p:nvPr/>
        </p:nvPicPr>
        <p:blipFill>
          <a:blip r:embed="rId2"/>
          <a:srcRect r="32766"/>
          <a:stretch>
            <a:fillRect/>
          </a:stretch>
        </p:blipFill>
        <p:spPr>
          <a:xfrm>
            <a:off x="5180453" y="696685"/>
            <a:ext cx="3052348" cy="616131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74DB72AA-27EE-45E2-8279-BFB4AA5D3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38" y="725715"/>
            <a:ext cx="4518526" cy="613228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CC064158-F372-42FC-AA35-B785E86EADCA}"/>
              </a:ext>
            </a:extLst>
          </p:cNvPr>
          <p:cNvSpPr/>
          <p:nvPr/>
        </p:nvSpPr>
        <p:spPr>
          <a:xfrm>
            <a:off x="3889828" y="4353497"/>
            <a:ext cx="4324309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kern="0" dirty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1. What do you think Moon Mouse’s life will be like now?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kern="0" dirty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2.What words might you use to describe </a:t>
            </a:r>
            <a:r>
              <a:rPr lang="en-US" altLang="zh-CN" kern="0" dirty="0" smtClean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Moon </a:t>
            </a:r>
            <a:r>
              <a:rPr lang="en-US" altLang="zh-CN" kern="0" dirty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Mouse?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kern="0" dirty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3. What happened to him?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8859EAB-B6DE-4D9C-B3E6-7CD869B094DC}"/>
              </a:ext>
            </a:extLst>
          </p:cNvPr>
          <p:cNvSpPr/>
          <p:nvPr/>
        </p:nvSpPr>
        <p:spPr>
          <a:xfrm>
            <a:off x="373868" y="6100870"/>
            <a:ext cx="8483656" cy="7571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kern="0" dirty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Why do you think it says “please keep his </a:t>
            </a:r>
            <a:r>
              <a:rPr lang="en-US" altLang="zh-CN" kern="0" dirty="0" smtClean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secret”? </a:t>
            </a:r>
            <a:endParaRPr lang="en-US" altLang="zh-CN" kern="0" dirty="0">
              <a:latin typeface="Arial Black" panose="020B0A0402010202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kern="0" dirty="0">
                <a:latin typeface="Arial Black" panose="020B0A0402010202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(What kind of secrets do we need to keep for him?)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0"/>
            <a:ext cx="303348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Georgia" pitchFamily="18" charset="0"/>
              </a:rPr>
              <a:t>Read Pages </a:t>
            </a:r>
            <a:r>
              <a:rPr lang="en-US" altLang="zh-CN" sz="2800" dirty="0" smtClean="0">
                <a:latin typeface="Georgia" pitchFamily="18" charset="0"/>
              </a:rPr>
              <a:t>14-15</a:t>
            </a:r>
            <a:endParaRPr lang="zh-CN" altLang="en-US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7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2C4D318-5A38-4A30-8379-AF59C524DE1D}"/>
              </a:ext>
            </a:extLst>
          </p:cNvPr>
          <p:cNvSpPr txBox="1"/>
          <p:nvPr/>
        </p:nvSpPr>
        <p:spPr>
          <a:xfrm>
            <a:off x="377371" y="3419584"/>
            <a:ext cx="841828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 Black" panose="020B0A04020102020204" pitchFamily="34" charset="0"/>
              </a:rPr>
              <a:t>Jigsaw Reading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DA91749-64AB-4530-9EDA-22BBD1DD2C0B}"/>
              </a:ext>
            </a:extLst>
          </p:cNvPr>
          <p:cNvPicPr>
            <a:picLocks/>
          </p:cNvPicPr>
          <p:nvPr/>
        </p:nvPicPr>
        <p:blipFill>
          <a:blip r:embed="rId2" cstate="print"/>
          <a:srcRect l="14797" r="15125"/>
          <a:stretch>
            <a:fillRect/>
          </a:stretch>
        </p:blipFill>
        <p:spPr>
          <a:xfrm>
            <a:off x="6139543" y="4034971"/>
            <a:ext cx="2830285" cy="229325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811F5D3-A057-473E-96DC-4E64EC586FB3}"/>
              </a:ext>
            </a:extLst>
          </p:cNvPr>
          <p:cNvPicPr>
            <a:picLocks/>
          </p:cNvPicPr>
          <p:nvPr/>
        </p:nvPicPr>
        <p:blipFill>
          <a:blip r:embed="rId3" cstate="print"/>
          <a:srcRect l="12014" r="14884"/>
          <a:stretch>
            <a:fillRect/>
          </a:stretch>
        </p:blipFill>
        <p:spPr>
          <a:xfrm>
            <a:off x="174172" y="4020458"/>
            <a:ext cx="2830286" cy="227874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F5406AB-0033-4FC9-8CED-892FD6224F37}"/>
              </a:ext>
            </a:extLst>
          </p:cNvPr>
          <p:cNvPicPr>
            <a:picLocks/>
          </p:cNvPicPr>
          <p:nvPr/>
        </p:nvPicPr>
        <p:blipFill>
          <a:blip r:embed="rId4" cstate="print"/>
          <a:srcRect l="11772" r="14117"/>
          <a:stretch>
            <a:fillRect/>
          </a:stretch>
        </p:blipFill>
        <p:spPr>
          <a:xfrm>
            <a:off x="6081484" y="972458"/>
            <a:ext cx="2786743" cy="22787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11BBDE4-EB66-4015-8467-BF5B90199361}"/>
              </a:ext>
            </a:extLst>
          </p:cNvPr>
          <p:cNvPicPr>
            <a:picLocks/>
          </p:cNvPicPr>
          <p:nvPr/>
        </p:nvPicPr>
        <p:blipFill>
          <a:blip r:embed="rId5" cstate="print"/>
          <a:srcRect l="13405" r="13996"/>
          <a:stretch>
            <a:fillRect/>
          </a:stretch>
        </p:blipFill>
        <p:spPr>
          <a:xfrm>
            <a:off x="3178630" y="986971"/>
            <a:ext cx="2830284" cy="22787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BCFEE1D-B0C0-44C4-8EAB-00E53399E98C}"/>
              </a:ext>
            </a:extLst>
          </p:cNvPr>
          <p:cNvPicPr>
            <a:picLocks/>
          </p:cNvPicPr>
          <p:nvPr/>
        </p:nvPicPr>
        <p:blipFill>
          <a:blip r:embed="rId6" cstate="print"/>
          <a:srcRect l="14030" r="13372"/>
          <a:stretch>
            <a:fillRect/>
          </a:stretch>
        </p:blipFill>
        <p:spPr>
          <a:xfrm>
            <a:off x="217715" y="957943"/>
            <a:ext cx="2844800" cy="226422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3794FD47-E0DF-4127-A433-4EA3BFB61476}"/>
              </a:ext>
            </a:extLst>
          </p:cNvPr>
          <p:cNvSpPr txBox="1"/>
          <p:nvPr/>
        </p:nvSpPr>
        <p:spPr>
          <a:xfrm>
            <a:off x="3098313" y="4026345"/>
            <a:ext cx="2993416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Arial Black" panose="020B0A04020102020204" pitchFamily="34" charset="0"/>
              </a:rPr>
              <a:t>What</a:t>
            </a:r>
          </a:p>
          <a:p>
            <a:pPr algn="ctr"/>
            <a:r>
              <a:rPr lang="en-US" altLang="zh-CN" sz="3600" dirty="0">
                <a:latin typeface="Arial Black" panose="020B0A04020102020204" pitchFamily="34" charset="0"/>
              </a:rPr>
              <a:t>Which</a:t>
            </a:r>
          </a:p>
          <a:p>
            <a:pPr algn="ctr"/>
            <a:r>
              <a:rPr lang="en-US" altLang="zh-CN" sz="3600" dirty="0">
                <a:latin typeface="Arial Black" panose="020B0A04020102020204" pitchFamily="34" charset="0"/>
              </a:rPr>
              <a:t>Why</a:t>
            </a:r>
          </a:p>
          <a:p>
            <a:pPr algn="ctr"/>
            <a:r>
              <a:rPr lang="en-US" altLang="zh-CN" sz="3600" dirty="0">
                <a:latin typeface="Arial Black" panose="020B0A04020102020204" pitchFamily="34" charset="0"/>
              </a:rPr>
              <a:t>How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0"/>
            <a:ext cx="303348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Georgia" pitchFamily="18" charset="0"/>
              </a:rPr>
              <a:t>Read Pages </a:t>
            </a:r>
            <a:r>
              <a:rPr lang="en-US" altLang="zh-CN" sz="2800" dirty="0" smtClean="0">
                <a:latin typeface="Georgia" pitchFamily="18" charset="0"/>
              </a:rPr>
              <a:t>4-13</a:t>
            </a:r>
            <a:endParaRPr lang="zh-CN" altLang="en-US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8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="" xmlns:a16="http://schemas.microsoft.com/office/drawing/2014/main" id="{D864C07A-F193-44CD-9A58-A694C6F68C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1489" y="219493"/>
            <a:ext cx="4807166" cy="6492591"/>
          </a:xfrm>
          <a:prstGeom prst="rect">
            <a:avLst/>
          </a:prstGeom>
        </p:spPr>
      </p:pic>
      <p:cxnSp>
        <p:nvCxnSpPr>
          <p:cNvPr id="3" name="直接箭头连接符 2">
            <a:extLst>
              <a:ext uri="{FF2B5EF4-FFF2-40B4-BE49-F238E27FC236}">
                <a16:creationId xmlns="" xmlns:a16="http://schemas.microsoft.com/office/drawing/2014/main" id="{18113E0B-F318-48DF-B279-81BFBF7B4B59}"/>
              </a:ext>
            </a:extLst>
          </p:cNvPr>
          <p:cNvCxnSpPr/>
          <p:nvPr/>
        </p:nvCxnSpPr>
        <p:spPr>
          <a:xfrm rot="5400000">
            <a:off x="6104955" y="3672887"/>
            <a:ext cx="1848102" cy="8183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27635EB2-5373-47CC-8DC6-124F7BDDC1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44362" r="16218" b="31040"/>
          <a:stretch>
            <a:fillRect/>
          </a:stretch>
        </p:blipFill>
        <p:spPr>
          <a:xfrm>
            <a:off x="6168573" y="4695075"/>
            <a:ext cx="1846324" cy="19379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D09DE40-E7BB-4892-8EF6-5D12CDCC14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762" t="35431" r="54966" b="4963"/>
          <a:stretch>
            <a:fillRect/>
          </a:stretch>
        </p:blipFill>
        <p:spPr>
          <a:xfrm>
            <a:off x="6151325" y="754743"/>
            <a:ext cx="1707699" cy="20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D94BD9AA-E09B-4FCC-955C-7438680035CB}"/>
              </a:ext>
            </a:extLst>
          </p:cNvPr>
          <p:cNvSpPr txBox="1"/>
          <p:nvPr/>
        </p:nvSpPr>
        <p:spPr>
          <a:xfrm>
            <a:off x="472281" y="183803"/>
            <a:ext cx="80427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 Black" panose="020B0A04020102020204" pitchFamily="34" charset="0"/>
              </a:rPr>
              <a:t>Match and Number</a:t>
            </a:r>
          </a:p>
        </p:txBody>
      </p:sp>
      <p:pic>
        <p:nvPicPr>
          <p:cNvPr id="13" name="图片 12" descr="QQ图片20181112092347.png"/>
          <p:cNvPicPr>
            <a:picLocks noChangeAspect="1"/>
          </p:cNvPicPr>
          <p:nvPr/>
        </p:nvPicPr>
        <p:blipFill>
          <a:blip r:embed="rId2" cstate="print"/>
          <a:srcRect l="16191" t="33532" r="17301"/>
          <a:stretch>
            <a:fillRect/>
          </a:stretch>
        </p:blipFill>
        <p:spPr>
          <a:xfrm>
            <a:off x="435429" y="696685"/>
            <a:ext cx="2638338" cy="1582058"/>
          </a:xfrm>
          <a:prstGeom prst="rect">
            <a:avLst/>
          </a:prstGeom>
        </p:spPr>
      </p:pic>
      <p:pic>
        <p:nvPicPr>
          <p:cNvPr id="14" name="图片 13" descr="5. 明星老鼠的秘密_页面_05.jpg"/>
          <p:cNvPicPr>
            <a:picLocks noChangeAspect="1"/>
          </p:cNvPicPr>
          <p:nvPr/>
        </p:nvPicPr>
        <p:blipFill>
          <a:blip r:embed="rId3"/>
          <a:srcRect l="4906" t="29113" r="31905" b="22279"/>
          <a:stretch>
            <a:fillRect/>
          </a:stretch>
        </p:blipFill>
        <p:spPr>
          <a:xfrm>
            <a:off x="3386125" y="653142"/>
            <a:ext cx="2013189" cy="2090058"/>
          </a:xfrm>
          <a:prstGeom prst="rect">
            <a:avLst/>
          </a:prstGeom>
        </p:spPr>
      </p:pic>
      <p:sp>
        <p:nvSpPr>
          <p:cNvPr id="16" name="云形标注 15"/>
          <p:cNvSpPr/>
          <p:nvPr/>
        </p:nvSpPr>
        <p:spPr>
          <a:xfrm>
            <a:off x="3614058" y="696686"/>
            <a:ext cx="1001485" cy="1219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D11BBDE4-EB66-4015-8467-BF5B90199361}"/>
              </a:ext>
            </a:extLst>
          </p:cNvPr>
          <p:cNvPicPr>
            <a:picLocks/>
          </p:cNvPicPr>
          <p:nvPr/>
        </p:nvPicPr>
        <p:blipFill>
          <a:blip r:embed="rId4" cstate="print"/>
          <a:srcRect l="13405" t="24204" r="44153" b="9291"/>
          <a:stretch>
            <a:fillRect/>
          </a:stretch>
        </p:blipFill>
        <p:spPr>
          <a:xfrm>
            <a:off x="5660573" y="638629"/>
            <a:ext cx="2757714" cy="1973942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7460343" y="2032001"/>
            <a:ext cx="769257" cy="2612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CF5406AB-0033-4FC9-8CED-892FD6224F37}"/>
              </a:ext>
            </a:extLst>
          </p:cNvPr>
          <p:cNvPicPr>
            <a:picLocks/>
          </p:cNvPicPr>
          <p:nvPr/>
        </p:nvPicPr>
        <p:blipFill>
          <a:blip r:embed="rId5" cstate="print"/>
          <a:srcRect l="11772" t="30573" r="42295"/>
          <a:stretch>
            <a:fillRect/>
          </a:stretch>
        </p:blipFill>
        <p:spPr>
          <a:xfrm>
            <a:off x="333825" y="2670629"/>
            <a:ext cx="2598060" cy="2032001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1741713" y="3846285"/>
            <a:ext cx="682172" cy="4063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E811F5D3-A057-473E-96DC-4E64EC586FB3}"/>
              </a:ext>
            </a:extLst>
          </p:cNvPr>
          <p:cNvPicPr>
            <a:picLocks/>
          </p:cNvPicPr>
          <p:nvPr/>
        </p:nvPicPr>
        <p:blipFill>
          <a:blip r:embed="rId6" cstate="print"/>
          <a:srcRect l="12014" t="27388" r="43375" b="10828"/>
          <a:stretch>
            <a:fillRect/>
          </a:stretch>
        </p:blipFill>
        <p:spPr>
          <a:xfrm>
            <a:off x="3178628" y="2917374"/>
            <a:ext cx="2336800" cy="1828800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4078514" y="3686629"/>
            <a:ext cx="522515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 descr="QQ图片20181112092201.png"/>
          <p:cNvPicPr>
            <a:picLocks noChangeAspect="1"/>
          </p:cNvPicPr>
          <p:nvPr/>
        </p:nvPicPr>
        <p:blipFill>
          <a:blip r:embed="rId7"/>
          <a:srcRect l="42540" t="1751" r="14762" b="39918"/>
          <a:stretch>
            <a:fillRect/>
          </a:stretch>
        </p:blipFill>
        <p:spPr>
          <a:xfrm>
            <a:off x="5863770" y="2813391"/>
            <a:ext cx="2481944" cy="2034380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>
            <a:off x="7489371" y="2931886"/>
            <a:ext cx="537029" cy="2467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33829" y="4963886"/>
            <a:ext cx="8113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1. </a:t>
            </a:r>
            <a:r>
              <a:rPr lang="en-US" dirty="0" err="1" smtClean="0"/>
              <a:t>Woooooosh</a:t>
            </a:r>
            <a:r>
              <a:rPr lang="en-US" dirty="0" smtClean="0"/>
              <a:t>!</a:t>
            </a:r>
            <a:endParaRPr lang="zh-CN" altLang="en-US" dirty="0" smtClean="0"/>
          </a:p>
          <a:p>
            <a:pPr lvl="0"/>
            <a:r>
              <a:rPr lang="en-US" dirty="0" smtClean="0"/>
              <a:t>2. This is the life for a mouse.</a:t>
            </a:r>
            <a:endParaRPr lang="zh-CN" altLang="en-US" dirty="0" smtClean="0"/>
          </a:p>
          <a:p>
            <a:pPr lvl="0"/>
            <a:r>
              <a:rPr lang="en-US" dirty="0" smtClean="0"/>
              <a:t>3. This is a Moon Mouse.</a:t>
            </a:r>
            <a:endParaRPr lang="zh-CN" altLang="en-US" dirty="0" smtClean="0"/>
          </a:p>
          <a:p>
            <a:pPr lvl="0"/>
            <a:r>
              <a:rPr lang="en-US" dirty="0" smtClean="0"/>
              <a:t>4. I’m pushing the button now.</a:t>
            </a:r>
            <a:endParaRPr lang="zh-CN" altLang="en-US" dirty="0" smtClean="0"/>
          </a:p>
          <a:p>
            <a:pPr lvl="0"/>
            <a:r>
              <a:rPr lang="en-US" dirty="0" smtClean="0"/>
              <a:t>5. What’s that?</a:t>
            </a:r>
            <a:endParaRPr lang="zh-CN" altLang="en-US" dirty="0" smtClean="0"/>
          </a:p>
          <a:p>
            <a:r>
              <a:rPr lang="en-US" dirty="0" smtClean="0"/>
              <a:t>6. WOW! A mouse that’s lived on the moon!</a:t>
            </a:r>
            <a:endParaRPr lang="zh-CN" altLang="en-US" dirty="0"/>
          </a:p>
        </p:txBody>
      </p:sp>
      <p:sp>
        <p:nvSpPr>
          <p:cNvPr id="26" name="椭圆 25"/>
          <p:cNvSpPr/>
          <p:nvPr/>
        </p:nvSpPr>
        <p:spPr>
          <a:xfrm>
            <a:off x="595086" y="1175657"/>
            <a:ext cx="377371" cy="1161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5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2C4D318-5A38-4A30-8379-AF59C524DE1D}"/>
              </a:ext>
            </a:extLst>
          </p:cNvPr>
          <p:cNvSpPr txBox="1"/>
          <p:nvPr/>
        </p:nvSpPr>
        <p:spPr>
          <a:xfrm>
            <a:off x="415920" y="386098"/>
            <a:ext cx="80427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 Black" panose="020B0A04020102020204" pitchFamily="34" charset="0"/>
              </a:rPr>
              <a:t>Frame Froze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27635EB2-5373-47CC-8DC6-124F7BDDC1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44362" r="16218" b="17345"/>
          <a:stretch>
            <a:fillRect/>
          </a:stretch>
        </p:blipFill>
        <p:spPr>
          <a:xfrm>
            <a:off x="4165601" y="4099989"/>
            <a:ext cx="1846324" cy="2322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D09DE40-E7BB-4892-8EF6-5D12CDCC14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762" t="35431" r="54966" b="4963"/>
          <a:stretch>
            <a:fillRect/>
          </a:stretch>
        </p:blipFill>
        <p:spPr>
          <a:xfrm>
            <a:off x="3161383" y="3599543"/>
            <a:ext cx="1707699" cy="201748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DA91749-64AB-4530-9EDA-22BBD1DD2C0B}"/>
              </a:ext>
            </a:extLst>
          </p:cNvPr>
          <p:cNvPicPr>
            <a:picLocks/>
          </p:cNvPicPr>
          <p:nvPr/>
        </p:nvPicPr>
        <p:blipFill>
          <a:blip r:embed="rId4" cstate="print"/>
          <a:srcRect l="14797" r="15125"/>
          <a:stretch>
            <a:fillRect/>
          </a:stretch>
        </p:blipFill>
        <p:spPr>
          <a:xfrm>
            <a:off x="6139543" y="4151085"/>
            <a:ext cx="2830285" cy="22932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8BCFEE1D-B0C0-44C4-8EAB-00E53399E98C}"/>
              </a:ext>
            </a:extLst>
          </p:cNvPr>
          <p:cNvPicPr>
            <a:picLocks/>
          </p:cNvPicPr>
          <p:nvPr/>
        </p:nvPicPr>
        <p:blipFill>
          <a:blip r:embed="rId5" cstate="print"/>
          <a:srcRect l="14030" r="13372"/>
          <a:stretch>
            <a:fillRect/>
          </a:stretch>
        </p:blipFill>
        <p:spPr>
          <a:xfrm>
            <a:off x="217715" y="957943"/>
            <a:ext cx="2844800" cy="226422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F5406AB-0033-4FC9-8CED-892FD6224F37}"/>
              </a:ext>
            </a:extLst>
          </p:cNvPr>
          <p:cNvPicPr>
            <a:picLocks/>
          </p:cNvPicPr>
          <p:nvPr/>
        </p:nvPicPr>
        <p:blipFill>
          <a:blip r:embed="rId6" cstate="print"/>
          <a:srcRect l="11772" r="14117"/>
          <a:stretch>
            <a:fillRect/>
          </a:stretch>
        </p:blipFill>
        <p:spPr>
          <a:xfrm>
            <a:off x="6081484" y="972458"/>
            <a:ext cx="2786743" cy="227874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D11BBDE4-EB66-4015-8467-BF5B90199361}"/>
              </a:ext>
            </a:extLst>
          </p:cNvPr>
          <p:cNvPicPr>
            <a:picLocks/>
          </p:cNvPicPr>
          <p:nvPr/>
        </p:nvPicPr>
        <p:blipFill>
          <a:blip r:embed="rId7" cstate="print"/>
          <a:srcRect l="13405" r="13996"/>
          <a:stretch>
            <a:fillRect/>
          </a:stretch>
        </p:blipFill>
        <p:spPr>
          <a:xfrm>
            <a:off x="3178630" y="986971"/>
            <a:ext cx="2830284" cy="22787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811F5D3-A057-473E-96DC-4E64EC586FB3}"/>
              </a:ext>
            </a:extLst>
          </p:cNvPr>
          <p:cNvPicPr>
            <a:picLocks/>
          </p:cNvPicPr>
          <p:nvPr/>
        </p:nvPicPr>
        <p:blipFill>
          <a:blip r:embed="rId8" cstate="print"/>
          <a:srcRect l="12014" r="14884"/>
          <a:stretch>
            <a:fillRect/>
          </a:stretch>
        </p:blipFill>
        <p:spPr>
          <a:xfrm>
            <a:off x="174172" y="4020458"/>
            <a:ext cx="2830286" cy="227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057" y="478971"/>
            <a:ext cx="825862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Talk about your favorite scene in the story</a:t>
            </a:r>
          </a:p>
          <a:p>
            <a:endParaRPr lang="en-US" altLang="zh-CN" sz="3600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sz="2800" dirty="0" smtClean="0">
                <a:latin typeface="Georgia" pitchFamily="18" charset="0"/>
              </a:rPr>
              <a:t>What was it about?</a:t>
            </a:r>
            <a:endParaRPr lang="zh-CN" altLang="en-US" sz="2800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sz="2800" dirty="0" smtClean="0">
                <a:latin typeface="Georgia" pitchFamily="18" charset="0"/>
              </a:rPr>
              <a:t>Who were the characters in this part?</a:t>
            </a:r>
          </a:p>
          <a:p>
            <a:pPr>
              <a:buFont typeface="Wingdings" pitchFamily="2" charset="2"/>
              <a:buChar char="l"/>
            </a:pPr>
            <a:r>
              <a:rPr lang="en-US" sz="2800" dirty="0" smtClean="0">
                <a:latin typeface="Georgia" pitchFamily="18" charset="0"/>
              </a:rPr>
              <a:t>What did they say?</a:t>
            </a:r>
            <a:endParaRPr lang="zh-CN" altLang="en-US" sz="2800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sz="2800" dirty="0" smtClean="0">
                <a:latin typeface="Georgia" pitchFamily="18" charset="0"/>
              </a:rPr>
              <a:t>What were their feelings at that time?</a:t>
            </a:r>
          </a:p>
          <a:p>
            <a:endParaRPr lang="en-US" altLang="zh-CN" sz="2800" dirty="0" smtClean="0">
              <a:latin typeface="Georgia" pitchFamily="18" charset="0"/>
            </a:endParaRPr>
          </a:p>
          <a:p>
            <a:r>
              <a:rPr lang="en-US" altLang="zh-CN" sz="36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Act it out in your group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DA91749-64AB-4530-9EDA-22BBD1DD2C0B}"/>
              </a:ext>
            </a:extLst>
          </p:cNvPr>
          <p:cNvPicPr>
            <a:picLocks/>
          </p:cNvPicPr>
          <p:nvPr/>
        </p:nvPicPr>
        <p:blipFill>
          <a:blip r:embed="rId2" cstate="print"/>
          <a:srcRect l="47500" r="15125" b="62946"/>
          <a:stretch>
            <a:fillRect/>
          </a:stretch>
        </p:blipFill>
        <p:spPr>
          <a:xfrm>
            <a:off x="6371772" y="4688114"/>
            <a:ext cx="2307771" cy="184331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252551C-4D36-4835-AB0C-8BDA91F087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52" t="35698" r="5660" b="16246"/>
          <a:stretch>
            <a:fillRect/>
          </a:stretch>
        </p:blipFill>
        <p:spPr>
          <a:xfrm flipH="1">
            <a:off x="537028" y="4650073"/>
            <a:ext cx="2380343" cy="1859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11BBDE4-EB66-4015-8467-BF5B90199361}"/>
              </a:ext>
            </a:extLst>
          </p:cNvPr>
          <p:cNvPicPr>
            <a:picLocks/>
          </p:cNvPicPr>
          <p:nvPr/>
        </p:nvPicPr>
        <p:blipFill>
          <a:blip r:embed="rId4" cstate="print"/>
          <a:srcRect l="57302" t="42675" r="19943" b="26312"/>
          <a:stretch>
            <a:fillRect/>
          </a:stretch>
        </p:blipFill>
        <p:spPr>
          <a:xfrm>
            <a:off x="3599543" y="4731657"/>
            <a:ext cx="2206171" cy="1799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251</Words>
  <Application>Microsoft Office PowerPoint</Application>
  <PresentationFormat>全屏显示(4:3)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 允</dc:creator>
  <cp:lastModifiedBy>fltrp</cp:lastModifiedBy>
  <cp:revision>54</cp:revision>
  <dcterms:created xsi:type="dcterms:W3CDTF">2018-08-29T02:01:50Z</dcterms:created>
  <dcterms:modified xsi:type="dcterms:W3CDTF">2019-01-21T00:32:49Z</dcterms:modified>
</cp:coreProperties>
</file>