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17" r:id="rId2"/>
    <p:sldId id="267" r:id="rId3"/>
    <p:sldId id="359" r:id="rId4"/>
    <p:sldId id="360" r:id="rId5"/>
    <p:sldId id="361" r:id="rId6"/>
    <p:sldId id="362" r:id="rId7"/>
    <p:sldId id="326" r:id="rId8"/>
    <p:sldId id="367" r:id="rId9"/>
    <p:sldId id="363" r:id="rId10"/>
    <p:sldId id="364" r:id="rId11"/>
    <p:sldId id="365" r:id="rId12"/>
    <p:sldId id="366" r:id="rId13"/>
    <p:sldId id="368" r:id="rId14"/>
    <p:sldId id="369" r:id="rId15"/>
    <p:sldId id="370" r:id="rId16"/>
    <p:sldId id="372" r:id="rId17"/>
    <p:sldId id="371" r:id="rId18"/>
    <p:sldId id="373" r:id="rId19"/>
    <p:sldId id="349" r:id="rId20"/>
    <p:sldId id="374" r:id="rId21"/>
    <p:sldId id="350" r:id="rId22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FF0000"/>
    <a:srgbClr val="FDF8BB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CD955C-8CEB-4DDB-863C-7C66DD7173C1}" type="datetimeFigureOut">
              <a:rPr lang="zh-CN" altLang="en-US" smtClean="0"/>
              <a:pPr/>
              <a:t>2019/1/21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C83224-183E-4290-9A38-934664AFE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7719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2019/1/21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7158" y="3714752"/>
            <a:ext cx="3672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rgbClr val="A50021"/>
                </a:solidFill>
                <a:latin typeface="微软雅黑" pitchFamily="34" charset="-122"/>
                <a:ea typeface="微软雅黑" pitchFamily="34" charset="-122"/>
              </a:rPr>
              <a:t>爱发脾气的蒂莉</a:t>
            </a:r>
            <a:endParaRPr lang="zh-CN" altLang="en-US" sz="3200" b="1" dirty="0">
              <a:solidFill>
                <a:srgbClr val="A5002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57158" y="1928802"/>
            <a:ext cx="3960440" cy="175432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54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Tilly’s</a:t>
            </a:r>
            <a:endParaRPr lang="en-US" altLang="zh-CN" sz="5400" b="1" dirty="0" smtClean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en-US" altLang="zh-CN" sz="5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Tantrum</a:t>
            </a:r>
            <a:endParaRPr lang="zh-CN" altLang="en-US" sz="54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034" y="4929198"/>
            <a:ext cx="3168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latin typeface="宋体" pitchFamily="2" charset="-122"/>
                <a:ea typeface="宋体" pitchFamily="2" charset="-122"/>
              </a:rPr>
              <a:t>选自</a:t>
            </a:r>
            <a:endParaRPr lang="en-US" altLang="zh-CN" sz="2400" b="1" dirty="0" smtClean="0">
              <a:latin typeface="宋体" pitchFamily="2" charset="-122"/>
              <a:ea typeface="宋体" pitchFamily="2" charset="-122"/>
            </a:endParaRPr>
          </a:p>
          <a:p>
            <a:pPr algn="r"/>
            <a:r>
              <a:rPr lang="en-US" altLang="zh-CN" sz="2400" b="1" dirty="0" smtClean="0">
                <a:latin typeface="宋体" pitchFamily="2" charset="-122"/>
                <a:ea typeface="宋体" pitchFamily="2" charset="-122"/>
              </a:rPr>
              <a:t>《</a:t>
            </a:r>
            <a:r>
              <a:rPr lang="zh-CN" altLang="en-US" sz="2400" b="1" dirty="0" smtClean="0">
                <a:latin typeface="宋体" pitchFamily="2" charset="-122"/>
                <a:ea typeface="宋体" pitchFamily="2" charset="-122"/>
              </a:rPr>
              <a:t>多维阅读第</a:t>
            </a:r>
            <a:r>
              <a:rPr lang="en-US" altLang="zh-CN" sz="2400" b="1" dirty="0" smtClean="0">
                <a:latin typeface="宋体" pitchFamily="2" charset="-122"/>
                <a:ea typeface="宋体" pitchFamily="2" charset="-122"/>
              </a:rPr>
              <a:t>8</a:t>
            </a:r>
            <a:r>
              <a:rPr lang="zh-CN" altLang="en-US" sz="2400" b="1" dirty="0" smtClean="0">
                <a:latin typeface="宋体" pitchFamily="2" charset="-122"/>
                <a:ea typeface="宋体" pitchFamily="2" charset="-122"/>
              </a:rPr>
              <a:t>级</a:t>
            </a:r>
            <a:r>
              <a:rPr lang="en-US" altLang="zh-CN" sz="2400" b="1" dirty="0" smtClean="0">
                <a:latin typeface="宋体" pitchFamily="2" charset="-122"/>
                <a:ea typeface="宋体" pitchFamily="2" charset="-122"/>
              </a:rPr>
              <a:t>》</a:t>
            </a:r>
            <a:endParaRPr lang="zh-CN" altLang="en-US" sz="2400" b="1" dirty="0">
              <a:latin typeface="宋体" pitchFamily="2" charset="-122"/>
              <a:ea typeface="宋体" pitchFamily="2" charset="-122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/>
          <a:srcRect l="7937" t="48649"/>
          <a:stretch>
            <a:fillRect/>
          </a:stretch>
        </p:blipFill>
        <p:spPr bwMode="auto">
          <a:xfrm>
            <a:off x="4644008" y="1571690"/>
            <a:ext cx="3888432" cy="40895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5982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3954" r="14026"/>
          <a:stretch>
            <a:fillRect/>
          </a:stretch>
        </p:blipFill>
        <p:spPr bwMode="auto">
          <a:xfrm>
            <a:off x="571472" y="0"/>
            <a:ext cx="823197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76064" y="5661248"/>
            <a:ext cx="313184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0033CC"/>
                </a:solidFill>
                <a:latin typeface="Arial Black" pitchFamily="34" charset="0"/>
              </a:rPr>
              <a:t>got hit on the leg</a:t>
            </a:r>
            <a:endParaRPr lang="zh-CN" altLang="en-US" sz="2400" dirty="0">
              <a:solidFill>
                <a:srgbClr val="0033CC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3044" t="5057" r="15100" b="7552"/>
          <a:stretch>
            <a:fillRect/>
          </a:stretch>
        </p:blipFill>
        <p:spPr bwMode="auto">
          <a:xfrm>
            <a:off x="571472" y="1071546"/>
            <a:ext cx="7929618" cy="578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71604" y="214290"/>
            <a:ext cx="633670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latin typeface="Arial" pitchFamily="34" charset="0"/>
                <a:cs typeface="Arial" pitchFamily="34" charset="0"/>
              </a:rPr>
              <a:t>What do you think of Ben?</a:t>
            </a:r>
            <a:endParaRPr lang="zh-CN" altLang="en-US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3297" t="4825" r="14818" b="3359"/>
          <a:stretch>
            <a:fillRect/>
          </a:stretch>
        </p:blipFill>
        <p:spPr bwMode="auto">
          <a:xfrm>
            <a:off x="642910" y="1000084"/>
            <a:ext cx="7643834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644008" y="6135687"/>
            <a:ext cx="2448272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0033CC"/>
                </a:solidFill>
                <a:latin typeface="Arial Black" pitchFamily="34" charset="0"/>
              </a:rPr>
              <a:t>looked awful</a:t>
            </a:r>
            <a:endParaRPr lang="zh-CN" altLang="en-US" sz="2400" dirty="0">
              <a:solidFill>
                <a:srgbClr val="0033CC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2976" y="285728"/>
            <a:ext cx="691276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latin typeface="Arial" pitchFamily="34" charset="0"/>
                <a:cs typeface="Arial" pitchFamily="34" charset="0"/>
              </a:rPr>
              <a:t>Had </a:t>
            </a:r>
            <a:r>
              <a:rPr lang="en-US" altLang="zh-CN" sz="2800" dirty="0" err="1" smtClean="0">
                <a:latin typeface="Arial" pitchFamily="34" charset="0"/>
                <a:cs typeface="Arial" pitchFamily="34" charset="0"/>
              </a:rPr>
              <a:t>Tilly</a:t>
            </a:r>
            <a:r>
              <a:rPr lang="en-US" altLang="zh-CN" sz="2800" dirty="0" smtClean="0">
                <a:latin typeface="Arial" pitchFamily="34" charset="0"/>
                <a:cs typeface="Arial" pitchFamily="34" charset="0"/>
              </a:rPr>
              <a:t> seen a tantrum before?</a:t>
            </a:r>
            <a:endParaRPr lang="zh-CN" altLang="en-US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85720" y="500042"/>
            <a:ext cx="8352928" cy="8309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4800" b="1" dirty="0" smtClean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Read and say in groups</a:t>
            </a:r>
            <a:endParaRPr lang="zh-CN" altLang="en-US" sz="4800" b="1" dirty="0">
              <a:ln w="11430"/>
              <a:solidFill>
                <a:srgbClr val="0033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99592" y="1772816"/>
            <a:ext cx="61926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err="1" smtClean="0">
                <a:solidFill>
                  <a:srgbClr val="C00000"/>
                </a:solidFill>
              </a:rPr>
              <a:t>Tilly</a:t>
            </a:r>
            <a:r>
              <a:rPr lang="en-US" altLang="zh-CN" sz="3200" b="1" dirty="0" smtClean="0">
                <a:solidFill>
                  <a:srgbClr val="C00000"/>
                </a:solidFill>
              </a:rPr>
              <a:t> disliked Ben’s tantrum</a:t>
            </a:r>
            <a:r>
              <a:rPr lang="en-US" altLang="zh-CN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zh-CN" altLang="zh-CN" sz="32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99592" y="2780928"/>
            <a:ext cx="5920082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/>
              <a:t>One day </a:t>
            </a:r>
            <a:r>
              <a:rPr lang="en-US" altLang="zh-CN" sz="2800" dirty="0" err="1" smtClean="0"/>
              <a:t>Tilly’s</a:t>
            </a:r>
            <a:r>
              <a:rPr lang="en-US" altLang="zh-CN" sz="2800" dirty="0" smtClean="0"/>
              <a:t> cousin Ben came to stay.</a:t>
            </a:r>
          </a:p>
          <a:p>
            <a:r>
              <a:rPr lang="en-US" altLang="zh-CN" sz="2800" dirty="0" smtClean="0"/>
              <a:t>...</a:t>
            </a:r>
          </a:p>
          <a:p>
            <a:r>
              <a:rPr lang="en-US" altLang="zh-CN" sz="2800" dirty="0" err="1" smtClean="0">
                <a:latin typeface="Arial" pitchFamily="34" charset="0"/>
                <a:cs typeface="Arial" pitchFamily="34" charset="0"/>
              </a:rPr>
              <a:t>Tilly</a:t>
            </a:r>
            <a:r>
              <a:rPr lang="en-US" altLang="zh-CN" sz="2800" dirty="0" smtClean="0">
                <a:latin typeface="Arial" pitchFamily="34" charset="0"/>
                <a:cs typeface="Arial" pitchFamily="34" charset="0"/>
              </a:rPr>
              <a:t> disliked Ben’s tantrum.</a:t>
            </a:r>
            <a:endParaRPr lang="zh-CN" altLang="zh-CN" sz="28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07504" y="476672"/>
            <a:ext cx="8352928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4000" b="1" dirty="0" smtClean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Think and predict</a:t>
            </a:r>
            <a:endParaRPr lang="zh-CN" altLang="en-US" sz="4000" b="1" dirty="0">
              <a:ln w="11430"/>
              <a:solidFill>
                <a:srgbClr val="0033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71600" y="2204864"/>
            <a:ext cx="61926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solidFill>
                  <a:srgbClr val="C00000"/>
                </a:solidFill>
              </a:rPr>
              <a:t>Predict:</a:t>
            </a:r>
          </a:p>
          <a:p>
            <a:endParaRPr lang="en-US" altLang="zh-CN" sz="3200" b="1" dirty="0" smtClean="0">
              <a:solidFill>
                <a:srgbClr val="C00000"/>
              </a:solidFill>
            </a:endParaRPr>
          </a:p>
          <a:p>
            <a:r>
              <a:rPr lang="en-US" altLang="zh-CN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What’s the end of the story?</a:t>
            </a:r>
            <a:endParaRPr lang="zh-CN" altLang="zh-CN" sz="32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3750" t="1559" r="14423" b="13016"/>
          <a:stretch>
            <a:fillRect/>
          </a:stretch>
        </p:blipFill>
        <p:spPr bwMode="auto">
          <a:xfrm>
            <a:off x="928662" y="1428736"/>
            <a:ext cx="7608473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428604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kern="100" dirty="0" smtClean="0">
                <a:latin typeface="Arial" pitchFamily="34" charset="0"/>
                <a:cs typeface="Arial" pitchFamily="34" charset="0"/>
              </a:rPr>
              <a:t>What does </a:t>
            </a:r>
            <a:r>
              <a:rPr lang="en-US" altLang="zh-CN" sz="2800" kern="100" dirty="0" err="1" smtClean="0">
                <a:latin typeface="Arial" pitchFamily="34" charset="0"/>
                <a:cs typeface="Arial" pitchFamily="34" charset="0"/>
              </a:rPr>
              <a:t>Tilly</a:t>
            </a:r>
            <a:r>
              <a:rPr lang="en-US" altLang="zh-CN" sz="2800" kern="100" dirty="0" smtClean="0">
                <a:latin typeface="Arial" pitchFamily="34" charset="0"/>
                <a:cs typeface="Arial" pitchFamily="34" charset="0"/>
              </a:rPr>
              <a:t> do when she feels a tantrum coming? </a:t>
            </a:r>
            <a:endParaRPr lang="zh-CN" altLang="en-US" sz="28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071546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kern="100" dirty="0" smtClean="0">
                <a:latin typeface="Arial" pitchFamily="34" charset="0"/>
                <a:cs typeface="Arial" pitchFamily="34" charset="0"/>
              </a:rPr>
              <a:t>What is the pillow like? </a:t>
            </a:r>
            <a:endParaRPr lang="zh-CN" altLang="en-US" sz="28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9592" y="5733256"/>
            <a:ext cx="3528392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0033CC"/>
                </a:solidFill>
                <a:latin typeface="Arial Black" pitchFamily="34" charset="0"/>
              </a:rPr>
              <a:t>squeeze the pillow</a:t>
            </a:r>
            <a:endParaRPr lang="zh-CN" altLang="en-US" sz="2400" dirty="0">
              <a:solidFill>
                <a:srgbClr val="0033CC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07504" y="476672"/>
            <a:ext cx="8352928" cy="8309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4800" b="1" dirty="0" smtClean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Read and say in groups</a:t>
            </a:r>
            <a:endParaRPr lang="zh-CN" altLang="en-US" sz="4800" b="1" dirty="0">
              <a:ln w="11430"/>
              <a:solidFill>
                <a:srgbClr val="0033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71600" y="1988840"/>
            <a:ext cx="6192688" cy="641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altLang="zh-CN" sz="3200" b="1" kern="100" dirty="0" err="1" smtClean="0">
                <a:solidFill>
                  <a:srgbClr val="C00000"/>
                </a:solidFill>
                <a:latin typeface="Times New Roman"/>
                <a:cs typeface="黑体"/>
              </a:rPr>
              <a:t>Tilly</a:t>
            </a:r>
            <a:r>
              <a:rPr lang="en-US" altLang="zh-CN" sz="3200" b="1" kern="100" dirty="0" smtClean="0">
                <a:solidFill>
                  <a:srgbClr val="C00000"/>
                </a:solidFill>
                <a:latin typeface="Times New Roman"/>
                <a:cs typeface="黑体"/>
              </a:rPr>
              <a:t> controlled her tantrum.</a:t>
            </a:r>
            <a:endParaRPr lang="zh-CN" altLang="zh-CN" sz="3200" kern="100" dirty="0">
              <a:solidFill>
                <a:srgbClr val="C00000"/>
              </a:solidFill>
              <a:cs typeface="黑体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43608" y="3212976"/>
            <a:ext cx="4076757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latin typeface="Arial" pitchFamily="34" charset="0"/>
                <a:cs typeface="Arial" pitchFamily="34" charset="0"/>
              </a:rPr>
              <a:t>Now </a:t>
            </a:r>
            <a:r>
              <a:rPr lang="en-US" altLang="zh-CN" sz="2800" b="1" dirty="0" err="1" smtClean="0">
                <a:latin typeface="Arial" pitchFamily="34" charset="0"/>
                <a:cs typeface="Arial" pitchFamily="34" charset="0"/>
              </a:rPr>
              <a:t>Tilly</a:t>
            </a:r>
            <a:r>
              <a:rPr lang="en-US" altLang="zh-CN" sz="2800" b="1" dirty="0" smtClean="0">
                <a:latin typeface="Arial" pitchFamily="34" charset="0"/>
                <a:cs typeface="Arial" pitchFamily="34" charset="0"/>
              </a:rPr>
              <a:t> …</a:t>
            </a:r>
          </a:p>
          <a:p>
            <a:r>
              <a:rPr lang="en-US" altLang="zh-CN" sz="2800" b="1" dirty="0" smtClean="0">
                <a:latin typeface="Arial" pitchFamily="34" charset="0"/>
                <a:cs typeface="Arial" pitchFamily="34" charset="0"/>
              </a:rPr>
              <a:t>When she feels…</a:t>
            </a:r>
          </a:p>
          <a:p>
            <a:r>
              <a:rPr lang="en-US" altLang="zh-CN" sz="2800" b="1" dirty="0" smtClean="0">
                <a:latin typeface="Arial" pitchFamily="34" charset="0"/>
                <a:cs typeface="Arial" pitchFamily="34" charset="0"/>
              </a:rPr>
              <a:t>The pillow is always …</a:t>
            </a:r>
          </a:p>
          <a:p>
            <a:endParaRPr lang="zh-CN" altLang="en-US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26960" b="5695"/>
          <a:stretch>
            <a:fillRect/>
          </a:stretch>
        </p:blipFill>
        <p:spPr bwMode="auto">
          <a:xfrm>
            <a:off x="4429124" y="1357298"/>
            <a:ext cx="4214842" cy="5193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0" y="404664"/>
            <a:ext cx="8352928" cy="8309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4800" b="1" dirty="0" smtClean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Story Sequence</a:t>
            </a:r>
            <a:endParaRPr lang="zh-CN" altLang="en-US" sz="4800" b="1" dirty="0">
              <a:ln w="11430"/>
              <a:solidFill>
                <a:srgbClr val="0033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539552" y="1628800"/>
          <a:ext cx="3384376" cy="4828032"/>
        </p:xfrm>
        <a:graphic>
          <a:graphicData uri="http://schemas.openxmlformats.org/drawingml/2006/table">
            <a:tbl>
              <a:tblPr/>
              <a:tblGrid>
                <a:gridCol w="3384376"/>
              </a:tblGrid>
              <a:tr h="4392488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latin typeface="Arial" pitchFamily="34" charset="0"/>
                          <a:ea typeface="宋体"/>
                          <a:cs typeface="Arial" pitchFamily="34" charset="0"/>
                        </a:rPr>
                        <a:t>What happened first</a:t>
                      </a:r>
                      <a:r>
                        <a:rPr lang="en-US" sz="2400" kern="100" dirty="0" smtClean="0">
                          <a:latin typeface="Arial" pitchFamily="34" charset="0"/>
                          <a:ea typeface="宋体"/>
                          <a:cs typeface="Arial" pitchFamily="34" charset="0"/>
                        </a:rPr>
                        <a:t>?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zh-CN" sz="2400" kern="100" dirty="0">
                        <a:latin typeface="Arial" pitchFamily="34" charset="0"/>
                        <a:ea typeface="宋体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latin typeface="Arial" pitchFamily="34" charset="0"/>
                          <a:ea typeface="宋体"/>
                          <a:cs typeface="Arial" pitchFamily="34" charset="0"/>
                        </a:rPr>
                        <a:t>What happened next</a:t>
                      </a:r>
                      <a:r>
                        <a:rPr lang="en-US" sz="2400" kern="100" dirty="0" smtClean="0">
                          <a:latin typeface="Arial" pitchFamily="34" charset="0"/>
                          <a:ea typeface="宋体"/>
                          <a:cs typeface="Arial" pitchFamily="34" charset="0"/>
                        </a:rPr>
                        <a:t>?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zh-CN" sz="2400" kern="100" dirty="0">
                        <a:latin typeface="Arial" pitchFamily="34" charset="0"/>
                        <a:ea typeface="宋体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latin typeface="Arial" pitchFamily="34" charset="0"/>
                          <a:ea typeface="宋体"/>
                          <a:cs typeface="Arial" pitchFamily="34" charset="0"/>
                        </a:rPr>
                        <a:t>What was a problem</a:t>
                      </a:r>
                      <a:r>
                        <a:rPr lang="en-US" sz="2400" kern="100" dirty="0" smtClean="0">
                          <a:latin typeface="Arial" pitchFamily="34" charset="0"/>
                          <a:ea typeface="宋体"/>
                          <a:cs typeface="Arial" pitchFamily="34" charset="0"/>
                        </a:rPr>
                        <a:t>?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zh-CN" sz="2400" kern="100" dirty="0">
                        <a:latin typeface="Arial" pitchFamily="34" charset="0"/>
                        <a:ea typeface="宋体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latin typeface="Arial" pitchFamily="34" charset="0"/>
                          <a:ea typeface="宋体"/>
                          <a:cs typeface="Arial" pitchFamily="34" charset="0"/>
                        </a:rPr>
                        <a:t>How was the problem solved</a:t>
                      </a:r>
                      <a:r>
                        <a:rPr lang="en-US" sz="2400" kern="100" dirty="0" smtClean="0">
                          <a:latin typeface="Arial" pitchFamily="34" charset="0"/>
                          <a:ea typeface="宋体"/>
                          <a:cs typeface="Arial" pitchFamily="34" charset="0"/>
                        </a:rPr>
                        <a:t>?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2400" kern="100" dirty="0" smtClean="0">
                        <a:latin typeface="Arial" pitchFamily="34" charset="0"/>
                        <a:ea typeface="宋体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Arial" pitchFamily="34" charset="0"/>
                        </a:rPr>
                        <a:t>How did the story end? 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zh-CN" sz="2400" kern="100" dirty="0">
                        <a:latin typeface="Arial" pitchFamily="34" charset="0"/>
                        <a:ea typeface="宋体"/>
                        <a:cs typeface="Arial" pitchFamily="34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95536" y="476672"/>
            <a:ext cx="8424936" cy="8309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4800" b="1" dirty="0" smtClean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Reading Circles</a:t>
            </a:r>
            <a:endParaRPr lang="zh-CN" altLang="en-US" sz="4800" b="1" dirty="0">
              <a:ln w="11430"/>
              <a:solidFill>
                <a:srgbClr val="0033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51520" y="1556793"/>
            <a:ext cx="83529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Arial Black" pitchFamily="34" charset="0"/>
              </a:rPr>
              <a:t>Word master: </a:t>
            </a:r>
          </a:p>
          <a:p>
            <a:r>
              <a:rPr lang="en-US" altLang="zh-CN" sz="32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en-US" altLang="zh-CN" sz="2800" dirty="0" smtClean="0">
                <a:latin typeface="Arial" pitchFamily="34" charset="0"/>
                <a:cs typeface="Arial" pitchFamily="34" charset="0"/>
              </a:rPr>
              <a:t>Write the words and expressions about  a     </a:t>
            </a:r>
          </a:p>
          <a:p>
            <a:r>
              <a:rPr lang="en-US" altLang="zh-CN" sz="2800" dirty="0" smtClean="0">
                <a:latin typeface="Arial" pitchFamily="34" charset="0"/>
                <a:cs typeface="Arial" pitchFamily="34" charset="0"/>
              </a:rPr>
              <a:t>      tantrum in the box.</a:t>
            </a:r>
            <a:r>
              <a:rPr lang="en-US" altLang="zh-CN" sz="3200" dirty="0" smtClean="0">
                <a:latin typeface="Arial" pitchFamily="34" charset="0"/>
                <a:cs typeface="Arial" pitchFamily="34" charset="0"/>
              </a:rPr>
              <a:t> </a:t>
            </a:r>
            <a:endParaRPr lang="zh-CN" altLang="zh-CN" sz="32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altLang="zh-CN" sz="3200" dirty="0" smtClean="0"/>
              <a:t> </a:t>
            </a:r>
            <a:endParaRPr lang="zh-CN" altLang="zh-CN" sz="3200" dirty="0" smtClean="0"/>
          </a:p>
          <a:p>
            <a:r>
              <a:rPr lang="en-US" altLang="zh-CN" sz="3200" dirty="0" smtClean="0"/>
              <a:t> </a:t>
            </a:r>
            <a:endParaRPr lang="zh-CN" altLang="zh-CN" sz="3200" dirty="0" smtClean="0"/>
          </a:p>
          <a:p>
            <a:endParaRPr lang="zh-CN" altLang="zh-CN" sz="3200" dirty="0" smtClean="0">
              <a:latin typeface="Arial Black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17585" y="4725144"/>
            <a:ext cx="748474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latin typeface="Arial Black" pitchFamily="34" charset="0"/>
              </a:rPr>
              <a:t>Summarizer :</a:t>
            </a:r>
            <a:endParaRPr lang="zh-CN" altLang="zh-CN" sz="3200" dirty="0" smtClean="0">
              <a:latin typeface="Arial Black" pitchFamily="34" charset="0"/>
            </a:endParaRPr>
          </a:p>
          <a:p>
            <a:r>
              <a:rPr lang="en-US" altLang="zh-CN" sz="3200" dirty="0" smtClean="0"/>
              <a:t>     </a:t>
            </a:r>
            <a:r>
              <a:rPr lang="en-US" altLang="zh-CN" sz="2800" dirty="0" smtClean="0">
                <a:latin typeface="Arial" pitchFamily="34" charset="0"/>
                <a:cs typeface="Arial" pitchFamily="34" charset="0"/>
              </a:rPr>
              <a:t>Retell the story according to the story map.</a:t>
            </a:r>
            <a:endParaRPr lang="zh-CN" altLang="zh-CN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流程图: 过程 10"/>
          <p:cNvSpPr/>
          <p:nvPr/>
        </p:nvSpPr>
        <p:spPr>
          <a:xfrm>
            <a:off x="971600" y="3140968"/>
            <a:ext cx="6912768" cy="1296144"/>
          </a:xfrm>
          <a:prstGeom prst="flowChartProcess">
            <a:avLst/>
          </a:prstGeom>
          <a:ln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3600" b="1" dirty="0">
              <a:solidFill>
                <a:schemeClr val="tx2"/>
              </a:solidFill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95536" y="476672"/>
            <a:ext cx="8424936" cy="8309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4800" b="1" dirty="0" smtClean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Reading Circles</a:t>
            </a:r>
            <a:endParaRPr lang="zh-CN" altLang="en-US" sz="4800" b="1" dirty="0">
              <a:ln w="11430"/>
              <a:solidFill>
                <a:srgbClr val="0033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62604" y="1428736"/>
            <a:ext cx="8770863" cy="499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Arial Black" pitchFamily="34" charset="0"/>
              </a:rPr>
              <a:t>Cultural connector: 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altLang="zh-CN" sz="2400" kern="100" dirty="0" smtClean="0">
                <a:latin typeface="Arial" pitchFamily="34" charset="0"/>
                <a:cs typeface="Arial" pitchFamily="34" charset="0"/>
              </a:rPr>
              <a:t>If you have a tantrum, will your family do like </a:t>
            </a:r>
            <a:r>
              <a:rPr lang="en-US" altLang="zh-CN" sz="2400" kern="100" dirty="0" err="1" smtClean="0">
                <a:latin typeface="Arial" pitchFamily="34" charset="0"/>
                <a:cs typeface="Arial" pitchFamily="34" charset="0"/>
              </a:rPr>
              <a:t>Tilly’s</a:t>
            </a:r>
            <a:r>
              <a:rPr lang="en-US" altLang="zh-CN" sz="2400" kern="100" dirty="0" smtClean="0">
                <a:latin typeface="Arial" pitchFamily="34" charset="0"/>
                <a:cs typeface="Arial" pitchFamily="34" charset="0"/>
              </a:rPr>
              <a:t> family ?</a:t>
            </a:r>
            <a:endParaRPr lang="zh-CN" altLang="zh-CN" sz="2400" kern="1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altLang="zh-CN" sz="2400" kern="100" dirty="0" smtClean="0">
                <a:latin typeface="Arial" pitchFamily="34" charset="0"/>
                <a:cs typeface="Arial" pitchFamily="34" charset="0"/>
              </a:rPr>
              <a:t>What did </a:t>
            </a:r>
            <a:r>
              <a:rPr lang="en-US" altLang="zh-CN" sz="2400" kern="100" dirty="0" err="1" smtClean="0">
                <a:latin typeface="Arial" pitchFamily="34" charset="0"/>
                <a:cs typeface="Arial" pitchFamily="34" charset="0"/>
              </a:rPr>
              <a:t>Tilly’s</a:t>
            </a:r>
            <a:r>
              <a:rPr lang="en-US" altLang="zh-CN" sz="2400" kern="100" dirty="0" smtClean="0">
                <a:latin typeface="Arial" pitchFamily="34" charset="0"/>
                <a:cs typeface="Arial" pitchFamily="34" charset="0"/>
              </a:rPr>
              <a:t> mom and brother do when </a:t>
            </a:r>
            <a:r>
              <a:rPr lang="en-US" altLang="zh-CN" sz="2400" kern="100" dirty="0" err="1" smtClean="0">
                <a:latin typeface="Arial" pitchFamily="34" charset="0"/>
                <a:cs typeface="Arial" pitchFamily="34" charset="0"/>
              </a:rPr>
              <a:t>Tilly</a:t>
            </a:r>
            <a:r>
              <a:rPr lang="en-US" altLang="zh-CN" sz="2400" kern="100" dirty="0" smtClean="0">
                <a:latin typeface="Arial" pitchFamily="34" charset="0"/>
                <a:cs typeface="Arial" pitchFamily="34" charset="0"/>
              </a:rPr>
              <a:t> had a tantrum? </a:t>
            </a:r>
            <a:endParaRPr lang="zh-CN" altLang="zh-CN" sz="2400" kern="1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altLang="zh-CN" sz="2400" kern="100" dirty="0" smtClean="0">
                <a:latin typeface="Arial" pitchFamily="34" charset="0"/>
                <a:cs typeface="Arial" pitchFamily="34" charset="0"/>
              </a:rPr>
              <a:t>If you were </a:t>
            </a:r>
            <a:r>
              <a:rPr lang="en-US" altLang="zh-CN" sz="2400" kern="100" dirty="0" err="1" smtClean="0">
                <a:latin typeface="Arial" pitchFamily="34" charset="0"/>
                <a:cs typeface="Arial" pitchFamily="34" charset="0"/>
              </a:rPr>
              <a:t>Tilly</a:t>
            </a:r>
            <a:r>
              <a:rPr lang="en-US" altLang="zh-CN" sz="2400" kern="100" dirty="0" smtClean="0">
                <a:latin typeface="Arial" pitchFamily="34" charset="0"/>
                <a:cs typeface="Arial" pitchFamily="34" charset="0"/>
              </a:rPr>
              <a:t>, what would your mom and brother do?</a:t>
            </a:r>
            <a:endParaRPr lang="zh-CN" altLang="zh-CN" sz="2400" kern="100" dirty="0" smtClean="0">
              <a:latin typeface="Arial" pitchFamily="34" charset="0"/>
              <a:cs typeface="Arial" pitchFamily="34" charset="0"/>
            </a:endParaRPr>
          </a:p>
          <a:p>
            <a:endParaRPr lang="zh-CN" altLang="zh-CN" sz="3200" dirty="0" smtClean="0"/>
          </a:p>
          <a:p>
            <a:r>
              <a:rPr lang="en-US" altLang="zh-CN" sz="3200" dirty="0" smtClean="0"/>
              <a:t> </a:t>
            </a:r>
            <a:endParaRPr lang="zh-CN" altLang="zh-CN" sz="3200" dirty="0" smtClean="0"/>
          </a:p>
          <a:p>
            <a:r>
              <a:rPr lang="en-US" altLang="zh-CN" sz="3200" dirty="0" smtClean="0"/>
              <a:t> </a:t>
            </a:r>
            <a:endParaRPr lang="zh-CN" altLang="zh-CN" sz="3200" dirty="0" smtClean="0"/>
          </a:p>
          <a:p>
            <a:r>
              <a:rPr lang="en-US" altLang="zh-CN" sz="3200" dirty="0" smtClean="0"/>
              <a:t> </a:t>
            </a:r>
            <a:endParaRPr lang="zh-CN" altLang="zh-CN" sz="3200" dirty="0" smtClean="0"/>
          </a:p>
          <a:p>
            <a:r>
              <a:rPr lang="en-US" altLang="zh-CN" sz="3200" dirty="0" smtClean="0"/>
              <a:t> </a:t>
            </a:r>
            <a:endParaRPr lang="zh-CN" altLang="zh-CN" sz="3200" dirty="0" smtClean="0"/>
          </a:p>
          <a:p>
            <a:endParaRPr lang="zh-CN" altLang="zh-CN" sz="3200" dirty="0" smtClean="0">
              <a:latin typeface="Arial Black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28596" y="3861048"/>
            <a:ext cx="871540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Arial Black" pitchFamily="34" charset="0"/>
              </a:rPr>
              <a:t>Creative connector: </a:t>
            </a:r>
          </a:p>
          <a:p>
            <a:r>
              <a:rPr lang="en-US" altLang="zh-CN" sz="2400" dirty="0" smtClean="0">
                <a:latin typeface="Arial" pitchFamily="34" charset="0"/>
                <a:cs typeface="Arial" pitchFamily="34" charset="0"/>
              </a:rPr>
              <a:t>If you were </a:t>
            </a:r>
            <a:r>
              <a:rPr lang="en-US" altLang="zh-CN" sz="2400" dirty="0" err="1" smtClean="0">
                <a:latin typeface="Arial" pitchFamily="34" charset="0"/>
                <a:cs typeface="Arial" pitchFamily="34" charset="0"/>
              </a:rPr>
              <a:t>Tilly</a:t>
            </a:r>
            <a:r>
              <a:rPr lang="en-US" altLang="zh-CN" sz="2400" dirty="0" smtClean="0">
                <a:latin typeface="Arial" pitchFamily="34" charset="0"/>
                <a:cs typeface="Arial" pitchFamily="34" charset="0"/>
              </a:rPr>
              <a:t>, what will you do when your tantrum is coming?</a:t>
            </a:r>
          </a:p>
          <a:p>
            <a:r>
              <a:rPr lang="en-US" altLang="zh-CN" sz="2400" dirty="0" smtClean="0">
                <a:latin typeface="Arial" pitchFamily="34" charset="0"/>
                <a:cs typeface="Arial" pitchFamily="34" charset="0"/>
              </a:rPr>
              <a:t>Please share your experiences:</a:t>
            </a:r>
            <a:endParaRPr lang="zh-CN" altLang="zh-CN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altLang="zh-CN" sz="2400" i="1" dirty="0" smtClean="0">
                <a:latin typeface="Arial" pitchFamily="34" charset="0"/>
                <a:cs typeface="Arial" pitchFamily="34" charset="0"/>
              </a:rPr>
              <a:t>When my tantrum is coming, I will stay in my room and stay alone.</a:t>
            </a:r>
            <a:endParaRPr lang="zh-CN" altLang="zh-CN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altLang="zh-CN" sz="2400" i="1" dirty="0" smtClean="0">
                <a:latin typeface="Arial" pitchFamily="34" charset="0"/>
                <a:cs typeface="Arial" pitchFamily="34" charset="0"/>
              </a:rPr>
              <a:t>When my tantrum is coming, I will shout at the trees.</a:t>
            </a:r>
          </a:p>
          <a:p>
            <a:r>
              <a:rPr lang="en-US" altLang="zh-CN" sz="2400" i="1" dirty="0" smtClean="0">
                <a:latin typeface="Arial" pitchFamily="34" charset="0"/>
                <a:cs typeface="Arial" pitchFamily="34" charset="0"/>
              </a:rPr>
              <a:t>…</a:t>
            </a:r>
            <a:endParaRPr lang="zh-CN" altLang="zh-CN" sz="2400" dirty="0" smtClean="0">
              <a:latin typeface="Arial" pitchFamily="34" charset="0"/>
              <a:cs typeface="Arial" pitchFamily="34" charset="0"/>
            </a:endParaRPr>
          </a:p>
          <a:p>
            <a:endParaRPr lang="zh-CN" altLang="zh-CN" sz="3200" dirty="0" smtClean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293577" y="928670"/>
            <a:ext cx="4209572" cy="5774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组合 12"/>
          <p:cNvGrpSpPr/>
          <p:nvPr/>
        </p:nvGrpSpPr>
        <p:grpSpPr>
          <a:xfrm>
            <a:off x="642910" y="2143116"/>
            <a:ext cx="2051720" cy="830997"/>
            <a:chOff x="504056" y="980728"/>
            <a:chExt cx="2051720" cy="830997"/>
          </a:xfrm>
        </p:grpSpPr>
        <p:sp>
          <p:nvSpPr>
            <p:cNvPr id="5" name="TextBox 4"/>
            <p:cNvSpPr txBox="1"/>
            <p:nvPr/>
          </p:nvSpPr>
          <p:spPr>
            <a:xfrm>
              <a:off x="504056" y="980728"/>
              <a:ext cx="20517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b="1" dirty="0" smtClean="0">
                  <a:solidFill>
                    <a:schemeClr val="tx2"/>
                  </a:solidFill>
                  <a:ea typeface="黑体" pitchFamily="49" charset="-122"/>
                </a:rPr>
                <a:t>Title </a:t>
              </a:r>
            </a:p>
          </p:txBody>
        </p:sp>
        <p:sp>
          <p:nvSpPr>
            <p:cNvPr id="12" name="圆角矩形标注 11"/>
            <p:cNvSpPr/>
            <p:nvPr/>
          </p:nvSpPr>
          <p:spPr>
            <a:xfrm>
              <a:off x="755576" y="1092483"/>
              <a:ext cx="1584176" cy="715089"/>
            </a:xfrm>
            <a:prstGeom prst="wedgeRoundRectCallout">
              <a:avLst>
                <a:gd name="adj1" fmla="val 119935"/>
                <a:gd name="adj2" fmla="val 8914"/>
                <a:gd name="adj3" fmla="val 16667"/>
              </a:avLst>
            </a:prstGeom>
            <a:ln w="28575">
              <a:solidFill>
                <a:srgbClr val="FFC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zh-CN" altLang="en-US" sz="3600" b="1" dirty="0">
                <a:solidFill>
                  <a:schemeClr val="tx2"/>
                </a:solidFill>
                <a:ea typeface="黑体" pitchFamily="49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285720" y="5118283"/>
            <a:ext cx="2486080" cy="830997"/>
            <a:chOff x="539552" y="5118283"/>
            <a:chExt cx="2232248" cy="830997"/>
          </a:xfrm>
        </p:grpSpPr>
        <p:sp>
          <p:nvSpPr>
            <p:cNvPr id="15" name="TextBox 14"/>
            <p:cNvSpPr txBox="1"/>
            <p:nvPr/>
          </p:nvSpPr>
          <p:spPr>
            <a:xfrm>
              <a:off x="539552" y="5118283"/>
              <a:ext cx="22322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b="1" dirty="0" smtClean="0">
                  <a:solidFill>
                    <a:schemeClr val="tx2"/>
                  </a:solidFill>
                  <a:ea typeface="黑体" pitchFamily="49" charset="-122"/>
                </a:rPr>
                <a:t>Author </a:t>
              </a:r>
            </a:p>
          </p:txBody>
        </p:sp>
        <p:sp>
          <p:nvSpPr>
            <p:cNvPr id="16" name="圆角矩形标注 15"/>
            <p:cNvSpPr/>
            <p:nvPr/>
          </p:nvSpPr>
          <p:spPr>
            <a:xfrm>
              <a:off x="827584" y="5157192"/>
              <a:ext cx="1728192" cy="715089"/>
            </a:xfrm>
            <a:prstGeom prst="wedgeRoundRectCallout">
              <a:avLst>
                <a:gd name="adj1" fmla="val 153458"/>
                <a:gd name="adj2" fmla="val -32840"/>
                <a:gd name="adj3" fmla="val 16667"/>
              </a:avLst>
            </a:prstGeom>
            <a:ln w="28575">
              <a:solidFill>
                <a:srgbClr val="FFC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zh-CN" altLang="en-US" sz="3600" b="1" dirty="0">
                <a:solidFill>
                  <a:schemeClr val="tx2"/>
                </a:solidFill>
                <a:ea typeface="黑体" pitchFamily="49" charset="-122"/>
              </a:endParaRPr>
            </a:p>
          </p:txBody>
        </p:sp>
      </p:grpSp>
      <p:sp>
        <p:nvSpPr>
          <p:cNvPr id="11" name="圆角矩形 10"/>
          <p:cNvSpPr/>
          <p:nvPr/>
        </p:nvSpPr>
        <p:spPr>
          <a:xfrm>
            <a:off x="4857752" y="5429264"/>
            <a:ext cx="3168352" cy="720080"/>
          </a:xfrm>
          <a:prstGeom prst="roundRect">
            <a:avLst/>
          </a:prstGeom>
          <a:noFill/>
          <a:ln w="88900">
            <a:solidFill>
              <a:srgbClr val="0033CC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右箭头 17"/>
          <p:cNvSpPr/>
          <p:nvPr/>
        </p:nvSpPr>
        <p:spPr>
          <a:xfrm>
            <a:off x="2339752" y="4221088"/>
            <a:ext cx="1656184" cy="432048"/>
          </a:xfrm>
          <a:prstGeom prst="rightArrow">
            <a:avLst/>
          </a:prstGeom>
        </p:spPr>
        <p:txBody>
          <a:bodyPr wrap="square" rtlCol="0" anchor="ctr">
            <a:spAutoFit/>
          </a:bodyPr>
          <a:lstStyle/>
          <a:p>
            <a:pPr algn="ctr"/>
            <a:endParaRPr lang="zh-CN" altLang="en-US" sz="3600" b="1" dirty="0">
              <a:solidFill>
                <a:schemeClr val="tx2"/>
              </a:solidFill>
              <a:ea typeface="黑体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42396" y="285728"/>
            <a:ext cx="8901604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 dirty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What</a:t>
            </a:r>
            <a:r>
              <a:rPr lang="zh-CN" altLang="en-US" sz="3600" b="1" dirty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altLang="zh-CN" sz="3600" b="1" dirty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do you know from the cover?</a:t>
            </a:r>
          </a:p>
        </p:txBody>
      </p:sp>
    </p:spTree>
    <p:extLst>
      <p:ext uri="{BB962C8B-B14F-4D97-AF65-F5344CB8AC3E}">
        <p14:creationId xmlns:p14="http://schemas.microsoft.com/office/powerpoint/2010/main" val="133914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95536" y="476672"/>
            <a:ext cx="8424936" cy="8309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4800" b="1" dirty="0" smtClean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Act and discuss</a:t>
            </a:r>
            <a:endParaRPr lang="zh-CN" altLang="en-US" sz="4800" b="1" dirty="0">
              <a:ln w="11430"/>
              <a:solidFill>
                <a:srgbClr val="0033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62604" y="1556792"/>
            <a:ext cx="839749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Arial Black" pitchFamily="34" charset="0"/>
              </a:rPr>
              <a:t>Act in groups: </a:t>
            </a:r>
          </a:p>
          <a:p>
            <a:r>
              <a:rPr lang="en-US" altLang="zh-CN" sz="2400" dirty="0" err="1" smtClean="0">
                <a:latin typeface="Arial" pitchFamily="34" charset="0"/>
                <a:cs typeface="Arial" pitchFamily="34" charset="0"/>
              </a:rPr>
              <a:t>Tilly</a:t>
            </a:r>
            <a:r>
              <a:rPr lang="en-US" altLang="zh-CN" sz="2400" dirty="0" smtClean="0">
                <a:latin typeface="Arial" pitchFamily="34" charset="0"/>
                <a:cs typeface="Arial" pitchFamily="34" charset="0"/>
              </a:rPr>
              <a:t> had two different attitudes in the story when her tantrum</a:t>
            </a:r>
          </a:p>
          <a:p>
            <a:r>
              <a:rPr lang="en-US" altLang="zh-CN" sz="2400" dirty="0" smtClean="0">
                <a:latin typeface="Arial" pitchFamily="34" charset="0"/>
                <a:cs typeface="Arial" pitchFamily="34" charset="0"/>
              </a:rPr>
              <a:t> was coming.</a:t>
            </a:r>
            <a:endParaRPr lang="zh-CN" altLang="zh-CN" sz="2400" dirty="0" smtClean="0">
              <a:latin typeface="Arial" pitchFamily="34" charset="0"/>
              <a:cs typeface="Arial" pitchFamily="34" charset="0"/>
            </a:endParaRPr>
          </a:p>
          <a:p>
            <a:endParaRPr lang="zh-CN" altLang="zh-CN" sz="3200" dirty="0" smtClean="0"/>
          </a:p>
          <a:p>
            <a:r>
              <a:rPr lang="en-US" altLang="zh-CN" sz="3200" dirty="0" smtClean="0"/>
              <a:t> </a:t>
            </a:r>
            <a:endParaRPr lang="zh-CN" altLang="zh-CN" sz="3200" dirty="0" smtClean="0"/>
          </a:p>
          <a:p>
            <a:r>
              <a:rPr lang="en-US" altLang="zh-CN" sz="3200" dirty="0" smtClean="0"/>
              <a:t> </a:t>
            </a:r>
            <a:endParaRPr lang="zh-CN" altLang="zh-CN" sz="3200" dirty="0" smtClean="0"/>
          </a:p>
          <a:p>
            <a:r>
              <a:rPr lang="en-US" altLang="zh-CN" sz="3200" dirty="0" smtClean="0"/>
              <a:t> </a:t>
            </a:r>
            <a:endParaRPr lang="zh-CN" altLang="zh-CN" sz="3200" dirty="0" smtClean="0"/>
          </a:p>
          <a:p>
            <a:r>
              <a:rPr lang="en-US" altLang="zh-CN" sz="3200" dirty="0" smtClean="0"/>
              <a:t> </a:t>
            </a:r>
            <a:endParaRPr lang="zh-CN" altLang="zh-CN" sz="3200" dirty="0" smtClean="0"/>
          </a:p>
          <a:p>
            <a:endParaRPr lang="zh-CN" altLang="zh-CN" sz="3200" dirty="0" smtClean="0">
              <a:latin typeface="Arial Black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00034" y="3429000"/>
            <a:ext cx="687209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Arial Black" pitchFamily="34" charset="0"/>
              </a:rPr>
              <a:t>Discuss in groups: </a:t>
            </a:r>
          </a:p>
          <a:p>
            <a:r>
              <a:rPr lang="en-US" altLang="zh-CN" sz="2400" dirty="0" smtClean="0">
                <a:latin typeface="Arial" pitchFamily="34" charset="0"/>
                <a:cs typeface="Arial" pitchFamily="34" charset="0"/>
              </a:rPr>
              <a:t>List the right way to deal with the terrible tantrum. </a:t>
            </a:r>
            <a:endParaRPr lang="zh-CN" altLang="zh-CN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altLang="zh-CN" sz="2400" dirty="0" smtClean="0">
                <a:latin typeface="Arial" pitchFamily="34" charset="0"/>
                <a:cs typeface="Arial" pitchFamily="34" charset="0"/>
              </a:rPr>
              <a:t>When I feel mad, I could …</a:t>
            </a:r>
            <a:endParaRPr lang="zh-CN" altLang="zh-CN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altLang="zh-CN" sz="2400" dirty="0" smtClean="0">
                <a:latin typeface="Arial" pitchFamily="34" charset="0"/>
                <a:cs typeface="Arial" pitchFamily="34" charset="0"/>
              </a:rPr>
              <a:t>When my tantrum is coming, I could … </a:t>
            </a:r>
            <a:endParaRPr lang="zh-CN" altLang="zh-CN" sz="2400" dirty="0" smtClean="0">
              <a:latin typeface="Arial" pitchFamily="34" charset="0"/>
              <a:cs typeface="Arial" pitchFamily="34" charset="0"/>
            </a:endParaRPr>
          </a:p>
          <a:p>
            <a:endParaRPr lang="zh-CN" altLang="zh-CN" sz="3200" dirty="0" smtClean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95536" y="476672"/>
            <a:ext cx="8424936" cy="8309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4800" b="1" dirty="0" smtClean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Homework</a:t>
            </a:r>
            <a:endParaRPr lang="zh-CN" altLang="en-US" sz="4800" b="1" dirty="0">
              <a:ln w="11430"/>
              <a:solidFill>
                <a:srgbClr val="0033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67544" y="2276872"/>
            <a:ext cx="760996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latin typeface="Arial Black" pitchFamily="34" charset="0"/>
              </a:rPr>
              <a:t>1. Act or retell the story.</a:t>
            </a:r>
          </a:p>
          <a:p>
            <a:endParaRPr lang="en-US" altLang="zh-CN" sz="2400" dirty="0" smtClean="0">
              <a:latin typeface="Arial Black" pitchFamily="34" charset="0"/>
            </a:endParaRPr>
          </a:p>
          <a:p>
            <a:r>
              <a:rPr lang="en-US" altLang="zh-CN" sz="2400" dirty="0" smtClean="0">
                <a:latin typeface="Arial Black" pitchFamily="34" charset="0"/>
              </a:rPr>
              <a:t>2. Make a list: How to control your tantrum.</a:t>
            </a:r>
            <a:endParaRPr lang="zh-CN" altLang="zh-CN" sz="2400" dirty="0" smtClean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429124" y="928670"/>
            <a:ext cx="4139632" cy="5678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圆角矩形 10"/>
          <p:cNvSpPr/>
          <p:nvPr/>
        </p:nvSpPr>
        <p:spPr>
          <a:xfrm>
            <a:off x="5000628" y="5357826"/>
            <a:ext cx="3168352" cy="720080"/>
          </a:xfrm>
          <a:prstGeom prst="roundRect">
            <a:avLst/>
          </a:prstGeom>
          <a:noFill/>
          <a:ln w="88900">
            <a:solidFill>
              <a:srgbClr val="0033CC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右箭头 17"/>
          <p:cNvSpPr/>
          <p:nvPr/>
        </p:nvSpPr>
        <p:spPr>
          <a:xfrm>
            <a:off x="2339752" y="4221088"/>
            <a:ext cx="1656184" cy="432048"/>
          </a:xfrm>
          <a:prstGeom prst="rightArrow">
            <a:avLst/>
          </a:prstGeom>
        </p:spPr>
        <p:txBody>
          <a:bodyPr wrap="square" rtlCol="0" anchor="ctr">
            <a:spAutoFit/>
          </a:bodyPr>
          <a:lstStyle/>
          <a:p>
            <a:pPr algn="ctr"/>
            <a:endParaRPr lang="zh-CN" altLang="en-US" sz="3600" b="1" dirty="0">
              <a:solidFill>
                <a:schemeClr val="tx2"/>
              </a:solidFill>
              <a:ea typeface="黑体" pitchFamily="49" charset="-122"/>
            </a:endParaRPr>
          </a:p>
        </p:txBody>
      </p:sp>
      <p:sp>
        <p:nvSpPr>
          <p:cNvPr id="20" name="右箭头 19"/>
          <p:cNvSpPr/>
          <p:nvPr/>
        </p:nvSpPr>
        <p:spPr>
          <a:xfrm rot="21081417" flipV="1">
            <a:off x="2579760" y="3044983"/>
            <a:ext cx="1652313" cy="427970"/>
          </a:xfrm>
          <a:prstGeom prst="rightArrow">
            <a:avLst>
              <a:gd name="adj1" fmla="val 50000"/>
              <a:gd name="adj2" fmla="val 73256"/>
            </a:avLst>
          </a:prstGeom>
          <a:solidFill>
            <a:srgbClr val="0033CC"/>
          </a:solidFill>
        </p:spPr>
        <p:txBody>
          <a:bodyPr wrap="square" rtlCol="0" anchor="ctr">
            <a:spAutoFit/>
          </a:bodyPr>
          <a:lstStyle/>
          <a:p>
            <a:pPr algn="ctr"/>
            <a:endParaRPr lang="zh-CN" altLang="en-US" sz="800" b="1" dirty="0">
              <a:solidFill>
                <a:schemeClr val="tx2"/>
              </a:solidFill>
              <a:ea typeface="黑体" pitchFamily="49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27584" y="2636912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err="1" smtClean="0">
                <a:solidFill>
                  <a:srgbClr val="0033CC"/>
                </a:solidFill>
                <a:latin typeface="Arial Black" pitchFamily="34" charset="0"/>
              </a:rPr>
              <a:t>Tilly</a:t>
            </a:r>
            <a:endParaRPr lang="zh-CN" altLang="en-US" sz="3600" dirty="0">
              <a:solidFill>
                <a:srgbClr val="0033CC"/>
              </a:solidFill>
              <a:latin typeface="Arial Black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3528" y="3429000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solidFill>
                  <a:schemeClr val="bg1">
                    <a:lumMod val="50000"/>
                  </a:schemeClr>
                </a:solidFill>
                <a:latin typeface="Arial Black" pitchFamily="34" charset="0"/>
              </a:rPr>
              <a:t>very angry</a:t>
            </a:r>
            <a:endParaRPr lang="zh-CN" altLang="en-US" sz="3600" dirty="0">
              <a:solidFill>
                <a:schemeClr val="bg1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28596" y="857232"/>
            <a:ext cx="33123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 smtClean="0">
                <a:latin typeface="Arial" pitchFamily="34" charset="0"/>
                <a:cs typeface="Arial" pitchFamily="34" charset="0"/>
              </a:rPr>
              <a:t>What do you think the meaning of the title is?</a:t>
            </a:r>
            <a:endParaRPr lang="zh-CN" altLang="zh-CN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28596" y="4572008"/>
            <a:ext cx="36003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 smtClean="0">
                <a:latin typeface="Arial" pitchFamily="34" charset="0"/>
                <a:cs typeface="Arial" pitchFamily="34" charset="0"/>
              </a:rPr>
              <a:t>When do you often have a tantrum?</a:t>
            </a:r>
            <a:endParaRPr lang="zh-CN" altLang="en-US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14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14" grpId="0"/>
      <p:bldP spid="17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://p0.so.qhimgs1.com/t01bdac24506f731b9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3933056"/>
            <a:ext cx="2952328" cy="21386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46" name="Picture 6" descr="http://img4.cache.netease.com/baby/2015/2/26/20150226182836656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1268760"/>
            <a:ext cx="3993718" cy="23762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8" name="Picture 8" descr="http://pic.qbaobei.com/Uploads/Editor/2016-05-20/573e8181ebc26.jpg"/>
          <p:cNvPicPr>
            <a:picLocks noChangeAspect="1" noChangeArrowheads="1"/>
          </p:cNvPicPr>
          <p:nvPr/>
        </p:nvPicPr>
        <p:blipFill>
          <a:blip r:embed="rId4" cstate="print"/>
          <a:srcRect l="15948" t="8894" r="16853" b="8095"/>
          <a:stretch>
            <a:fillRect/>
          </a:stretch>
        </p:blipFill>
        <p:spPr bwMode="auto">
          <a:xfrm rot="295155">
            <a:off x="827583" y="4149080"/>
            <a:ext cx="3086057" cy="21602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500298" y="285728"/>
            <a:ext cx="4590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solidFill>
                  <a:srgbClr val="0033CC"/>
                </a:solidFill>
                <a:latin typeface="Arial Black" pitchFamily="34" charset="0"/>
              </a:rPr>
              <a:t>have a tantrum</a:t>
            </a:r>
            <a:endParaRPr lang="zh-CN" altLang="en-US" sz="3600" dirty="0">
              <a:solidFill>
                <a:srgbClr val="0033CC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3617" r="17946"/>
          <a:stretch>
            <a:fillRect/>
          </a:stretch>
        </p:blipFill>
        <p:spPr bwMode="auto">
          <a:xfrm>
            <a:off x="214282" y="1320997"/>
            <a:ext cx="8786842" cy="5537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899592" y="3429000"/>
            <a:ext cx="1944216" cy="1080120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algn="ctr"/>
            <a:endParaRPr lang="zh-CN" altLang="en-US" sz="3600" b="1" dirty="0">
              <a:solidFill>
                <a:schemeClr val="tx2"/>
              </a:solidFill>
              <a:ea typeface="黑体" pitchFamily="49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67944" y="6165304"/>
            <a:ext cx="4608512" cy="523220"/>
          </a:xfrm>
          <a:prstGeom prst="rect">
            <a:avLst/>
          </a:prstGeom>
          <a:solidFill>
            <a:srgbClr val="FDF8BB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0033CC"/>
                </a:solidFill>
                <a:latin typeface="Arial Black" pitchFamily="34" charset="0"/>
              </a:rPr>
              <a:t>had a terrible tantrum</a:t>
            </a:r>
            <a:endParaRPr lang="zh-CN" altLang="en-US" sz="2800" dirty="0">
              <a:solidFill>
                <a:srgbClr val="0033CC"/>
              </a:solidFill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544" y="6165304"/>
            <a:ext cx="2304256" cy="523220"/>
          </a:xfrm>
          <a:prstGeom prst="rect">
            <a:avLst/>
          </a:prstGeom>
          <a:solidFill>
            <a:srgbClr val="FDF8BB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0033CC"/>
                </a:solidFill>
                <a:latin typeface="Arial Black" pitchFamily="34" charset="0"/>
              </a:rPr>
              <a:t>a good kid</a:t>
            </a:r>
            <a:endParaRPr lang="zh-CN" altLang="en-US" sz="2800" dirty="0">
              <a:solidFill>
                <a:srgbClr val="0033CC"/>
              </a:solidFill>
              <a:latin typeface="Arial Blac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1560" y="116632"/>
            <a:ext cx="784887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Arial" pitchFamily="34" charset="0"/>
                <a:cs typeface="Arial" pitchFamily="34" charset="0"/>
              </a:rPr>
              <a:t>What did </a:t>
            </a:r>
            <a:r>
              <a:rPr lang="en-US" altLang="zh-CN" sz="2800" dirty="0" err="1" smtClean="0">
                <a:latin typeface="Arial" pitchFamily="34" charset="0"/>
                <a:cs typeface="Arial" pitchFamily="34" charset="0"/>
              </a:rPr>
              <a:t>Tilly</a:t>
            </a:r>
            <a:r>
              <a:rPr lang="en-US" altLang="zh-CN" sz="2800" dirty="0" smtClean="0">
                <a:latin typeface="Arial" pitchFamily="34" charset="0"/>
                <a:cs typeface="Arial" pitchFamily="34" charset="0"/>
              </a:rPr>
              <a:t> do when she had a tantrum? </a:t>
            </a:r>
            <a:endParaRPr lang="zh-CN" altLang="zh-CN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1560" y="673532"/>
            <a:ext cx="784887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Arial" pitchFamily="34" charset="0"/>
                <a:cs typeface="Arial" pitchFamily="34" charset="0"/>
              </a:rPr>
              <a:t>What did her mom and brother do with her? </a:t>
            </a:r>
            <a:endParaRPr lang="zh-CN" altLang="zh-CN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357158" y="2571744"/>
            <a:ext cx="3168352" cy="864096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6948264" y="2276872"/>
            <a:ext cx="1872208" cy="1569660"/>
          </a:xfrm>
          <a:prstGeom prst="rect">
            <a:avLst/>
          </a:prstGeom>
          <a:solidFill>
            <a:srgbClr val="FDF8BB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0033CC"/>
                </a:solidFill>
                <a:latin typeface="Arial Black" pitchFamily="34" charset="0"/>
              </a:rPr>
              <a:t>lay</a:t>
            </a:r>
          </a:p>
          <a:p>
            <a:r>
              <a:rPr lang="en-US" altLang="zh-CN" sz="2400" dirty="0" smtClean="0">
                <a:solidFill>
                  <a:srgbClr val="0033CC"/>
                </a:solidFill>
                <a:latin typeface="Arial Black" pitchFamily="34" charset="0"/>
              </a:rPr>
              <a:t>kicked</a:t>
            </a:r>
          </a:p>
          <a:p>
            <a:r>
              <a:rPr lang="en-US" altLang="zh-CN" sz="2400" dirty="0" smtClean="0">
                <a:solidFill>
                  <a:srgbClr val="0033CC"/>
                </a:solidFill>
                <a:latin typeface="Arial Black" pitchFamily="34" charset="0"/>
              </a:rPr>
              <a:t>waved</a:t>
            </a:r>
          </a:p>
          <a:p>
            <a:r>
              <a:rPr lang="en-US" altLang="zh-CN" sz="2400" dirty="0" smtClean="0">
                <a:solidFill>
                  <a:srgbClr val="0033CC"/>
                </a:solidFill>
                <a:latin typeface="Arial Black" pitchFamily="34" charset="0"/>
              </a:rPr>
              <a:t>screamed</a:t>
            </a:r>
            <a:endParaRPr lang="zh-CN" altLang="en-US" sz="2400" dirty="0">
              <a:solidFill>
                <a:srgbClr val="0033CC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3" grpId="0"/>
      <p:bldP spid="15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4034" r="14500"/>
          <a:stretch>
            <a:fillRect/>
          </a:stretch>
        </p:blipFill>
        <p:spPr bwMode="auto">
          <a:xfrm>
            <a:off x="500034" y="1368408"/>
            <a:ext cx="8072494" cy="5277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95536" y="116632"/>
            <a:ext cx="784887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Arial" pitchFamily="34" charset="0"/>
                <a:cs typeface="Arial" pitchFamily="34" charset="0"/>
              </a:rPr>
              <a:t>Why did </a:t>
            </a:r>
            <a:r>
              <a:rPr lang="en-US" altLang="zh-CN" sz="2800" dirty="0" err="1" smtClean="0">
                <a:latin typeface="Arial" pitchFamily="34" charset="0"/>
                <a:cs typeface="Arial" pitchFamily="34" charset="0"/>
              </a:rPr>
              <a:t>Tilly</a:t>
            </a:r>
            <a:r>
              <a:rPr lang="en-US" altLang="zh-CN" sz="2800" dirty="0" smtClean="0">
                <a:latin typeface="Arial" pitchFamily="34" charset="0"/>
                <a:cs typeface="Arial" pitchFamily="34" charset="0"/>
              </a:rPr>
              <a:t> have a tantrum? </a:t>
            </a:r>
            <a:endParaRPr lang="zh-CN" altLang="zh-CN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764704"/>
            <a:ext cx="784887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Arial" pitchFamily="34" charset="0"/>
                <a:cs typeface="Arial" pitchFamily="34" charset="0"/>
              </a:rPr>
              <a:t>What did her brother think of her? </a:t>
            </a:r>
            <a:endParaRPr lang="zh-CN" altLang="zh-CN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36096" y="116632"/>
            <a:ext cx="288032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Arial" pitchFamily="34" charset="0"/>
                <a:cs typeface="Arial" pitchFamily="34" charset="0"/>
              </a:rPr>
              <a:t>What did she do?</a:t>
            </a:r>
            <a:endParaRPr lang="zh-CN" altLang="zh-CN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857224" y="2071678"/>
            <a:ext cx="3143272" cy="642942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57158" y="500042"/>
            <a:ext cx="8352928" cy="8309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4800" b="1" dirty="0" smtClean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Read and say in groups</a:t>
            </a:r>
            <a:endParaRPr lang="zh-CN" altLang="en-US" sz="4800" b="1" dirty="0">
              <a:ln w="11430"/>
              <a:solidFill>
                <a:srgbClr val="0033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99592" y="1772816"/>
            <a:ext cx="61884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Tilly</a:t>
            </a:r>
            <a:r>
              <a:rPr lang="en-US" altLang="zh-CN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sometimes had a tantrum.</a:t>
            </a:r>
            <a:endParaRPr lang="zh-CN" altLang="zh-CN" sz="32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99592" y="2996952"/>
            <a:ext cx="7059946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err="1" smtClean="0">
                <a:latin typeface="Arial" pitchFamily="34" charset="0"/>
                <a:cs typeface="Arial" pitchFamily="34" charset="0"/>
              </a:rPr>
              <a:t>Tilly</a:t>
            </a:r>
            <a:r>
              <a:rPr lang="en-US" altLang="zh-CN" sz="2800" dirty="0" smtClean="0">
                <a:latin typeface="Arial" pitchFamily="34" charset="0"/>
                <a:cs typeface="Arial" pitchFamily="34" charset="0"/>
              </a:rPr>
              <a:t> was a good kid, most of the time.</a:t>
            </a:r>
          </a:p>
          <a:p>
            <a:r>
              <a:rPr lang="en-US" altLang="zh-CN" sz="2800" dirty="0" smtClean="0">
                <a:latin typeface="Arial" pitchFamily="34" charset="0"/>
                <a:cs typeface="Arial" pitchFamily="34" charset="0"/>
              </a:rPr>
              <a:t> But sometimes she had a terrible tantrum. </a:t>
            </a:r>
          </a:p>
          <a:p>
            <a:r>
              <a:rPr lang="en-US" altLang="zh-CN" sz="2800" dirty="0" smtClean="0">
                <a:latin typeface="Arial" pitchFamily="34" charset="0"/>
                <a:cs typeface="Arial" pitchFamily="34" charset="0"/>
              </a:rPr>
              <a:t> …</a:t>
            </a:r>
          </a:p>
          <a:p>
            <a:r>
              <a:rPr lang="en-US" altLang="zh-CN" sz="2800" dirty="0" smtClean="0">
                <a:latin typeface="Arial" pitchFamily="34" charset="0"/>
                <a:cs typeface="Arial" pitchFamily="34" charset="0"/>
              </a:rPr>
              <a:t> One day, …</a:t>
            </a:r>
            <a:endParaRPr lang="zh-CN" altLang="zh-CN" sz="28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85720" y="285728"/>
            <a:ext cx="8352928" cy="15696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4800" b="1" dirty="0" smtClean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Read and discuss </a:t>
            </a:r>
          </a:p>
          <a:p>
            <a:pPr algn="ctr"/>
            <a:r>
              <a:rPr lang="en-US" altLang="zh-CN" sz="4800" b="1" dirty="0" smtClean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in groups</a:t>
            </a:r>
            <a:endParaRPr lang="zh-CN" altLang="en-US" sz="4800" b="1" dirty="0">
              <a:ln w="11430"/>
              <a:solidFill>
                <a:srgbClr val="0033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85786" y="3786190"/>
            <a:ext cx="7129709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/>
              <a:t>(1)  Who came to their home?</a:t>
            </a:r>
            <a:endParaRPr lang="zh-CN" altLang="zh-CN" sz="3200" dirty="0" smtClean="0"/>
          </a:p>
          <a:p>
            <a:r>
              <a:rPr lang="en-US" altLang="zh-CN" sz="3200" dirty="0" smtClean="0"/>
              <a:t>(2) What games did they play?</a:t>
            </a:r>
            <a:endParaRPr lang="zh-CN" altLang="zh-CN" sz="3200" dirty="0" smtClean="0"/>
          </a:p>
          <a:p>
            <a:r>
              <a:rPr lang="en-US" altLang="zh-CN" sz="3200" dirty="0" smtClean="0"/>
              <a:t>(3) What happened to Ben?</a:t>
            </a:r>
            <a:endParaRPr lang="zh-CN" altLang="zh-CN" sz="3200" dirty="0" smtClean="0"/>
          </a:p>
          <a:p>
            <a:r>
              <a:rPr lang="en-US" altLang="zh-CN" sz="3200" dirty="0" smtClean="0"/>
              <a:t>(4) What did </a:t>
            </a:r>
            <a:r>
              <a:rPr lang="en-US" altLang="zh-CN" sz="3200" dirty="0" err="1" smtClean="0"/>
              <a:t>Tilly</a:t>
            </a:r>
            <a:r>
              <a:rPr lang="en-US" altLang="zh-CN" sz="3200" dirty="0" smtClean="0"/>
              <a:t> think of Ben’s tantrum? </a:t>
            </a:r>
            <a:endParaRPr lang="zh-CN" altLang="zh-CN" sz="3200" dirty="0"/>
          </a:p>
        </p:txBody>
      </p:sp>
      <p:sp>
        <p:nvSpPr>
          <p:cNvPr id="8" name="矩形 7"/>
          <p:cNvSpPr/>
          <p:nvPr/>
        </p:nvSpPr>
        <p:spPr>
          <a:xfrm>
            <a:off x="714348" y="2285992"/>
            <a:ext cx="6043129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latin typeface="Arial" pitchFamily="34" charset="0"/>
                <a:cs typeface="Arial" pitchFamily="34" charset="0"/>
              </a:rPr>
              <a:t>1. Read </a:t>
            </a:r>
            <a:r>
              <a:rPr lang="en-US" altLang="zh-CN" sz="2800" b="1" dirty="0" smtClean="0">
                <a:latin typeface="Arial" pitchFamily="34" charset="0"/>
                <a:cs typeface="Arial" pitchFamily="34" charset="0"/>
              </a:rPr>
              <a:t>pages </a:t>
            </a:r>
            <a:r>
              <a:rPr lang="en-US" altLang="zh-CN" sz="2800" b="1" dirty="0" smtClean="0">
                <a:latin typeface="Arial" pitchFamily="34" charset="0"/>
                <a:cs typeface="Arial" pitchFamily="34" charset="0"/>
              </a:rPr>
              <a:t>6-13 by yourself</a:t>
            </a:r>
          </a:p>
          <a:p>
            <a:endParaRPr lang="en-US" altLang="zh-CN" sz="28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altLang="zh-CN" sz="2800" b="1" dirty="0" smtClean="0">
                <a:latin typeface="Arial" pitchFamily="34" charset="0"/>
                <a:cs typeface="Arial" pitchFamily="34" charset="0"/>
              </a:rPr>
              <a:t>2. Answer the questions in groups</a:t>
            </a:r>
          </a:p>
          <a:p>
            <a:endParaRPr lang="zh-CN" altLang="zh-CN" sz="28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4215" t="4770" r="15115" b="3759"/>
          <a:stretch>
            <a:fillRect/>
          </a:stretch>
        </p:blipFill>
        <p:spPr bwMode="auto">
          <a:xfrm>
            <a:off x="928662" y="1151344"/>
            <a:ext cx="7348297" cy="5706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428728" y="285728"/>
            <a:ext cx="633670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latin typeface="Arial" pitchFamily="34" charset="0"/>
                <a:cs typeface="Arial" pitchFamily="34" charset="0"/>
              </a:rPr>
              <a:t>What’s the rule of the game?</a:t>
            </a:r>
            <a:endParaRPr lang="zh-CN" altLang="en-US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24128" y="1249596"/>
            <a:ext cx="1728192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0033CC"/>
                </a:solidFill>
                <a:latin typeface="Arial Black" pitchFamily="34" charset="0"/>
              </a:rPr>
              <a:t>tag ball</a:t>
            </a:r>
            <a:endParaRPr lang="zh-CN" altLang="en-US" sz="2800" dirty="0">
              <a:solidFill>
                <a:srgbClr val="0033CC"/>
              </a:solidFill>
              <a:latin typeface="Arial Black" pitchFamily="34" charset="0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1331640" y="2357430"/>
            <a:ext cx="2525980" cy="78353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algn="ctr">
          <a:defRPr sz="3600" b="1" dirty="0">
            <a:solidFill>
              <a:schemeClr val="tx2"/>
            </a:solidFill>
            <a:ea typeface="黑体" pitchFamily="49" charset="-122"/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1036</TotalTime>
  <Words>502</Words>
  <Application>Microsoft Office PowerPoint</Application>
  <PresentationFormat>全屏显示(4:3)</PresentationFormat>
  <Paragraphs>113</Paragraphs>
  <Slides>21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2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fltrp</cp:lastModifiedBy>
  <cp:revision>42</cp:revision>
  <dcterms:created xsi:type="dcterms:W3CDTF">2018-08-17T03:12:32Z</dcterms:created>
  <dcterms:modified xsi:type="dcterms:W3CDTF">2019-01-21T01:24:49Z</dcterms:modified>
</cp:coreProperties>
</file>