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31D18-F55A-4EF3-85B0-8F3078776DDC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A97E5-7569-40F5-9079-87E870CECC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27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CC3E3-E1C7-4802-A9A7-775B1F3AE9DD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0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95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7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3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21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83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51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88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2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43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92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1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1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0"/>
          <a:stretch/>
        </p:blipFill>
        <p:spPr bwMode="auto">
          <a:xfrm>
            <a:off x="1690" y="0"/>
            <a:ext cx="9144000" cy="707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000100" y="2214554"/>
            <a:ext cx="4643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kern="0" dirty="0" smtClean="0">
                <a:solidFill>
                  <a:schemeClr val="accent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北极熊克努特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000100" y="500042"/>
            <a:ext cx="69382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kern="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黑体" pitchFamily="49" charset="-122"/>
              </a:rPr>
              <a:t>Knut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kern="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黑体" pitchFamily="49" charset="-122"/>
              </a:rPr>
              <a:t>A Pet or Not?</a:t>
            </a:r>
            <a:endParaRPr kumimoji="0" lang="zh-CN" altLang="en-US" sz="4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黑体" pitchFamily="49" charset="-122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714612" y="6000768"/>
            <a:ext cx="48680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黑体" pitchFamily="49" charset="-122"/>
              </a:rPr>
              <a:t>选自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黑体" pitchFamily="49" charset="-122"/>
              </a:rPr>
              <a:t>《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黑体" pitchFamily="49" charset="-122"/>
              </a:rPr>
              <a:t>多维阅读第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黑体" pitchFamily="49" charset="-122"/>
              </a:rPr>
              <a:t>8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黑体" pitchFamily="49" charset="-122"/>
              </a:rPr>
              <a:t>级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黑体" pitchFamily="49" charset="-122"/>
              </a:rPr>
              <a:t>》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77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r="31848"/>
          <a:stretch>
            <a:fillRect/>
          </a:stretch>
        </p:blipFill>
        <p:spPr bwMode="auto">
          <a:xfrm>
            <a:off x="0" y="1029768"/>
            <a:ext cx="2926777" cy="582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3786182" y="1000108"/>
            <a:ext cx="5357818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What were all the people doing?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786182" y="2571744"/>
            <a:ext cx="5357818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What made Knut a superstar?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786182" y="4143380"/>
            <a:ext cx="5357818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How do you know Knut likes Thomas?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85748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Read Pages 10-11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0816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4173" b="4024"/>
          <a:stretch>
            <a:fillRect/>
          </a:stretch>
        </p:blipFill>
        <p:spPr bwMode="auto">
          <a:xfrm>
            <a:off x="0" y="571456"/>
            <a:ext cx="5045787" cy="628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72066" y="0"/>
            <a:ext cx="4071933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571480"/>
            <a:ext cx="2147069" cy="157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500166" y="1214422"/>
            <a:ext cx="1383329" cy="2380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auto">
          <a:xfrm>
            <a:off x="4943202" y="2544823"/>
            <a:ext cx="4309317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What do you know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from this chart?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062885" y="4429132"/>
            <a:ext cx="4081115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Do you think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he was a pet?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" t="11245" r="325" b="6276"/>
          <a:stretch/>
        </p:blipFill>
        <p:spPr bwMode="auto">
          <a:xfrm>
            <a:off x="1741694" y="2420887"/>
            <a:ext cx="3201508" cy="285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285720" y="2000240"/>
            <a:ext cx="1383329" cy="2380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857356" y="2000240"/>
            <a:ext cx="933061" cy="2380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65527" y="4962415"/>
            <a:ext cx="2848839" cy="1856587"/>
            <a:chOff x="465527" y="4962415"/>
            <a:chExt cx="2848839" cy="1856587"/>
          </a:xfrm>
        </p:grpSpPr>
        <p:pic>
          <p:nvPicPr>
            <p:cNvPr id="11270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63"/>
            <a:stretch/>
          </p:blipFill>
          <p:spPr bwMode="auto">
            <a:xfrm>
              <a:off x="1958266" y="5543888"/>
              <a:ext cx="1356100" cy="1275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63"/>
            <a:stretch/>
          </p:blipFill>
          <p:spPr bwMode="auto">
            <a:xfrm flipH="1">
              <a:off x="465527" y="4962415"/>
              <a:ext cx="1357593" cy="1276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矩形 13"/>
          <p:cNvSpPr/>
          <p:nvPr/>
        </p:nvSpPr>
        <p:spPr>
          <a:xfrm>
            <a:off x="0" y="0"/>
            <a:ext cx="279807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Read Pages 14-15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0816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2123728" y="2025427"/>
            <a:ext cx="5040559" cy="827509"/>
          </a:xfrm>
          <a:prstGeom prst="cloudCallout">
            <a:avLst>
              <a:gd name="adj1" fmla="val -66390"/>
              <a:gd name="adj2" fmla="val 11708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308"/>
            <a:ext cx="2878294" cy="273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 l="9072" t="5802" r="29830" b="57856"/>
          <a:stretch>
            <a:fillRect/>
          </a:stretch>
        </p:blipFill>
        <p:spPr bwMode="auto">
          <a:xfrm>
            <a:off x="5572132" y="3500438"/>
            <a:ext cx="3071834" cy="285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03" y="3501308"/>
            <a:ext cx="1956739" cy="207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1857356" y="1995375"/>
            <a:ext cx="5786477" cy="887611"/>
          </a:xfrm>
          <a:prstGeom prst="cloudCallout">
            <a:avLst>
              <a:gd name="adj1" fmla="val 50051"/>
              <a:gd name="adj2" fmla="val 107343"/>
            </a:avLst>
          </a:prstGeom>
          <a:solidFill>
            <a:srgbClr val="FFFFFF"/>
          </a:solidFill>
          <a:ln w="57150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23733" y="2062589"/>
            <a:ext cx="49125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the wild or at the zoo</a:t>
            </a:r>
            <a:endParaRPr lang="zh-CN" alt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013598" y="153506"/>
            <a:ext cx="7532831" cy="1200329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Do you agree with these people?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宋体"/>
              </a:rPr>
              <a:t>Why</a:t>
            </a: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? / </a:t>
            </a:r>
            <a:r>
              <a:rPr lang="en-US" altLang="zh-CN" sz="3600" b="1" kern="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W</a:t>
            </a:r>
            <a:r>
              <a:rPr kumimoji="0" lang="en-US" altLang="zh-CN" sz="3600" b="1" i="0" u="none" strike="noStrike" kern="0" cap="none" spc="0" normalizeH="0" noProof="0" dirty="0" err="1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宋体"/>
              </a:rPr>
              <a:t>hy</a:t>
            </a:r>
            <a:r>
              <a:rPr kumimoji="0" lang="en-US" altLang="zh-CN" sz="3600" b="1" i="0" u="none" strike="noStrike" kern="0" cap="none" spc="0" normalizeH="0" noProof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宋体"/>
              </a:rPr>
              <a:t> not?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0816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43" y="1622673"/>
            <a:ext cx="5502532" cy="412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 bwMode="auto">
          <a:xfrm>
            <a:off x="514077" y="404664"/>
            <a:ext cx="8280920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Is it okay to have a different idea about something to someone else?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1667758" y="5726323"/>
            <a:ext cx="5973558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Are you always right?</a:t>
            </a:r>
          </a:p>
        </p:txBody>
      </p:sp>
    </p:spTree>
    <p:extLst>
      <p:ext uri="{BB962C8B-B14F-4D97-AF65-F5344CB8AC3E}">
        <p14:creationId xmlns:p14="http://schemas.microsoft.com/office/powerpoint/2010/main" val="339421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36512" y="947255"/>
            <a:ext cx="4297362" cy="589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 bwMode="auto">
          <a:xfrm>
            <a:off x="-36512" y="320690"/>
            <a:ext cx="5884944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Why is the book titled…?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67188" y="6050198"/>
            <a:ext cx="8723863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Why does the author write the book?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60850" y="2492896"/>
            <a:ext cx="4883149" cy="212365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can we do </a:t>
            </a:r>
          </a:p>
          <a:p>
            <a:pPr algn="ctr"/>
            <a:r>
              <a:rPr lang="en-US" altLang="zh-C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protect </a:t>
            </a:r>
          </a:p>
          <a:p>
            <a:pPr algn="ctr"/>
            <a:r>
              <a:rPr lang="en-US" altLang="zh-C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wild animals?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155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29214" y="325899"/>
            <a:ext cx="3413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Homework</a:t>
            </a:r>
            <a:endParaRPr lang="zh-CN" altLang="en-US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7664" y="1886295"/>
            <a:ext cx="74168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altLang="zh-CN" sz="3200" b="1" dirty="0" smtClean="0">
                <a:solidFill>
                  <a:srgbClr val="002060"/>
                </a:solidFill>
                <a:latin typeface="Comic Sans MS" pitchFamily="66" charset="0"/>
              </a:rPr>
              <a:t>Make a poster</a:t>
            </a:r>
          </a:p>
          <a:p>
            <a:endParaRPr lang="en-US" altLang="zh-CN" sz="3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n-US" altLang="zh-CN" sz="3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n-US" altLang="zh-CN" sz="3200" b="1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en-US" altLang="zh-CN" sz="3200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altLang="zh-CN" sz="3200" b="1" dirty="0" smtClean="0">
                <a:solidFill>
                  <a:srgbClr val="002060"/>
                </a:solidFill>
                <a:latin typeface="Comic Sans MS" pitchFamily="66" charset="0"/>
              </a:rPr>
              <a:t>2. Draw </a:t>
            </a:r>
            <a:r>
              <a:rPr lang="en-US" altLang="zh-CN" sz="3200" b="1" dirty="0">
                <a:solidFill>
                  <a:srgbClr val="002060"/>
                </a:solidFill>
                <a:latin typeface="Comic Sans MS" pitchFamily="66" charset="0"/>
              </a:rPr>
              <a:t>and write </a:t>
            </a:r>
            <a:r>
              <a:rPr lang="en-US" altLang="zh-CN" sz="3200" b="1" dirty="0" smtClean="0">
                <a:solidFill>
                  <a:srgbClr val="002060"/>
                </a:solidFill>
                <a:latin typeface="Comic Sans MS" pitchFamily="66" charset="0"/>
              </a:rPr>
              <a:t>one reason for having Knut looked after </a:t>
            </a:r>
            <a:r>
              <a:rPr lang="en-US" altLang="zh-CN" sz="3200" b="1" dirty="0" smtClean="0">
                <a:solidFill>
                  <a:srgbClr val="002060"/>
                </a:solidFill>
                <a:latin typeface="Comic Sans MS" pitchFamily="66" charset="0"/>
              </a:rPr>
              <a:t>in </a:t>
            </a:r>
            <a:r>
              <a:rPr lang="en-US" altLang="zh-CN" sz="3200" b="1" dirty="0" smtClean="0">
                <a:solidFill>
                  <a:srgbClr val="002060"/>
                </a:solidFill>
                <a:latin typeface="Comic Sans MS" pitchFamily="66" charset="0"/>
              </a:rPr>
              <a:t>the zoo and one reason </a:t>
            </a:r>
            <a:r>
              <a:rPr lang="en-US" altLang="zh-CN" sz="3200" b="1" smtClean="0">
                <a:solidFill>
                  <a:srgbClr val="002060"/>
                </a:solidFill>
                <a:latin typeface="Comic Sans MS" pitchFamily="66" charset="0"/>
              </a:rPr>
              <a:t>that is against </a:t>
            </a:r>
            <a:r>
              <a:rPr lang="en-US" altLang="zh-CN" sz="3200" b="1" dirty="0" smtClean="0">
                <a:solidFill>
                  <a:srgbClr val="002060"/>
                </a:solidFill>
                <a:latin typeface="Comic Sans MS" pitchFamily="66" charset="0"/>
              </a:rPr>
              <a:t>it.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63" y="64105"/>
            <a:ext cx="2178751" cy="144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/>
        </p:blipFill>
        <p:spPr bwMode="auto">
          <a:xfrm>
            <a:off x="5069298" y="1519046"/>
            <a:ext cx="3492389" cy="253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93" y="4165723"/>
            <a:ext cx="1568358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0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35896" y="823590"/>
            <a:ext cx="4294311" cy="589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-1" y="0"/>
            <a:ext cx="9171823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do you </a:t>
            </a:r>
            <a:r>
              <a:rPr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know from </a:t>
            </a:r>
            <a:r>
              <a:rPr lang="en-US" altLang="zh-C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cover?</a:t>
            </a:r>
            <a:endParaRPr lang="zh-CN" alt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1472" y="2071678"/>
            <a:ext cx="2954917" cy="1016000"/>
            <a:chOff x="578764" y="1617117"/>
            <a:chExt cx="2954917" cy="1016000"/>
          </a:xfrm>
        </p:grpSpPr>
        <p:sp>
          <p:nvSpPr>
            <p:cNvPr id="7" name="右箭头 6"/>
            <p:cNvSpPr/>
            <p:nvPr/>
          </p:nvSpPr>
          <p:spPr bwMode="auto">
            <a:xfrm>
              <a:off x="2741669" y="1909093"/>
              <a:ext cx="792012" cy="432048"/>
            </a:xfrm>
            <a:prstGeom prst="rightArrow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578764" y="1617117"/>
              <a:ext cx="1938018" cy="1016000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0" cap="none" spc="0" normalizeH="0" baseline="0" noProof="0" dirty="0">
                  <a:ln w="1143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宋体"/>
                </a:rPr>
                <a:t>Title</a:t>
              </a:r>
              <a:endParaRPr kumimoji="0" lang="zh-CN" altLang="en-US" sz="6000" b="1" i="0" u="none" strike="noStrike" kern="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宋体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71472" y="5429264"/>
            <a:ext cx="4007146" cy="1015502"/>
            <a:chOff x="578764" y="5095112"/>
            <a:chExt cx="4007146" cy="1015502"/>
          </a:xfrm>
        </p:grpSpPr>
        <p:sp>
          <p:nvSpPr>
            <p:cNvPr id="12" name="右箭头 11"/>
            <p:cNvSpPr/>
            <p:nvPr/>
          </p:nvSpPr>
          <p:spPr bwMode="auto">
            <a:xfrm>
              <a:off x="3793806" y="5386839"/>
              <a:ext cx="792104" cy="432048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578764" y="5095112"/>
              <a:ext cx="2725917" cy="1015502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0" cap="none" spc="0" normalizeH="0" baseline="0" noProof="0" dirty="0">
                  <a:ln w="1143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宋体"/>
                </a:rPr>
                <a:t>Author</a:t>
              </a:r>
              <a:endParaRPr kumimoji="0" lang="zh-CN" altLang="en-US" sz="6000" b="1" i="0" u="none" strike="noStrike" kern="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5328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44234" y="881757"/>
            <a:ext cx="4297362" cy="589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815307" y="3608733"/>
            <a:ext cx="4188665" cy="646331"/>
            <a:chOff x="815307" y="3321226"/>
            <a:chExt cx="4188665" cy="646331"/>
          </a:xfrm>
        </p:grpSpPr>
        <p:sp>
          <p:nvSpPr>
            <p:cNvPr id="5" name="右箭头 4"/>
            <p:cNvSpPr/>
            <p:nvPr/>
          </p:nvSpPr>
          <p:spPr bwMode="auto">
            <a:xfrm>
              <a:off x="4211960" y="3397796"/>
              <a:ext cx="792012" cy="431637"/>
            </a:xfrm>
            <a:prstGeom prst="rightArrow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15307" y="3321226"/>
              <a:ext cx="3033203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kern="0" dirty="0" smtClean="0">
                  <a:ln w="1143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宋体"/>
                </a:rPr>
                <a:t>What’s this?</a:t>
              </a:r>
              <a:endParaRPr kumimoji="0" lang="zh-CN" altLang="en-US" sz="3600" b="1" i="0" u="none" strike="noStrike" kern="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宋体"/>
              </a:endParaRPr>
            </a:p>
          </p:txBody>
        </p:sp>
      </p:grpSp>
      <p:sp>
        <p:nvSpPr>
          <p:cNvPr id="9" name="右箭头 8"/>
          <p:cNvSpPr/>
          <p:nvPr/>
        </p:nvSpPr>
        <p:spPr bwMode="auto">
          <a:xfrm rot="2109262">
            <a:off x="3664988" y="2349913"/>
            <a:ext cx="1861278" cy="431637"/>
          </a:xfrm>
          <a:prstGeom prst="rightArrow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14315" y="1228051"/>
            <a:ext cx="3171061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Who is Knut?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32093" y="0"/>
            <a:ext cx="8727069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What do you know about polar bears?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5266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/>
          <a:stretch>
            <a:fillRect/>
          </a:stretch>
        </p:blipFill>
        <p:spPr bwMode="auto">
          <a:xfrm>
            <a:off x="4786314" y="188640"/>
            <a:ext cx="4327665" cy="445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 bwMode="auto">
          <a:xfrm>
            <a:off x="251520" y="581720"/>
            <a:ext cx="3600666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What is a pet?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31030" y="1916832"/>
            <a:ext cx="4552849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Do you keep a pet?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31030" y="3339858"/>
            <a:ext cx="4565673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What is a pet like?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 l="16234" t="23348" r="14772" b="25814"/>
          <a:stretch>
            <a:fillRect/>
          </a:stretch>
        </p:blipFill>
        <p:spPr bwMode="auto">
          <a:xfrm>
            <a:off x="6929454" y="4929198"/>
            <a:ext cx="1714512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249060" y="4809683"/>
            <a:ext cx="5051384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Is Knut a pet or not?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51520" y="5949279"/>
            <a:ext cx="5755102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What happened to Knut?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5266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299" t="33315"/>
          <a:stretch>
            <a:fillRect/>
          </a:stretch>
        </p:blipFill>
        <p:spPr bwMode="auto">
          <a:xfrm>
            <a:off x="6643702" y="4429132"/>
            <a:ext cx="2249107" cy="224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r="36079" b="53240"/>
          <a:stretch>
            <a:fillRect/>
          </a:stretch>
        </p:blipFill>
        <p:spPr bwMode="auto">
          <a:xfrm>
            <a:off x="0" y="834277"/>
            <a:ext cx="3668201" cy="364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0"/>
            <a:ext cx="292892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r>
              <a:rPr lang="en-US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ead Pages </a:t>
            </a:r>
            <a:r>
              <a:rPr lang="en-US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2 - </a:t>
            </a:r>
            <a:r>
              <a:rPr lang="en-US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  </a:t>
            </a:r>
            <a:endParaRPr lang="zh-CN" alt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530728" y="735751"/>
            <a:ext cx="6638357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What are the babies called?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85852" y="4143380"/>
            <a:ext cx="454195" cy="2380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3676481" y="1772816"/>
            <a:ext cx="5242141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Where are they born?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9111" y="3889898"/>
            <a:ext cx="1286496" cy="2380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676481" y="2797157"/>
            <a:ext cx="5323893" cy="1200329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Do you think the cubs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need a mother? Why?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169864" y="4797152"/>
            <a:ext cx="6418360" cy="175432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If you saw one in the wild,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would you go up to it and pet it? Why </a:t>
            </a: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or why not</a:t>
            </a: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?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5266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113465" y="1420932"/>
            <a:ext cx="4104456" cy="1565185"/>
            <a:chOff x="2411761" y="2695701"/>
            <a:chExt cx="4104456" cy="1565185"/>
          </a:xfrm>
          <a:solidFill>
            <a:srgbClr val="FFFF00"/>
          </a:solidFill>
        </p:grpSpPr>
        <p:sp>
          <p:nvSpPr>
            <p:cNvPr id="4" name="左右箭头标注 3"/>
            <p:cNvSpPr/>
            <p:nvPr/>
          </p:nvSpPr>
          <p:spPr>
            <a:xfrm>
              <a:off x="2411761" y="2695701"/>
              <a:ext cx="4104456" cy="1473999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878" y="2695701"/>
              <a:ext cx="2121838" cy="1565185"/>
            </a:xfrm>
            <a:prstGeom prst="rect">
              <a:avLst/>
            </a:prstGeom>
            <a:grpFill/>
            <a:extLst/>
          </p:spPr>
        </p:pic>
      </p:grpSp>
      <p:sp>
        <p:nvSpPr>
          <p:cNvPr id="6" name="矩形 5"/>
          <p:cNvSpPr/>
          <p:nvPr/>
        </p:nvSpPr>
        <p:spPr bwMode="auto">
          <a:xfrm>
            <a:off x="663689" y="1834765"/>
            <a:ext cx="1412566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noProof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a den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362622" y="1806828"/>
            <a:ext cx="1749197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mother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5720" y="642918"/>
            <a:ext cx="4834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Most polar bears…  </a:t>
            </a:r>
            <a:endParaRPr lang="zh-CN" alt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69864" y="3284984"/>
            <a:ext cx="6223048" cy="2482111"/>
            <a:chOff x="169864" y="3284984"/>
            <a:chExt cx="6223048" cy="2482111"/>
          </a:xfrm>
        </p:grpSpPr>
        <p:sp>
          <p:nvSpPr>
            <p:cNvPr id="14" name="左右箭头标注 13"/>
            <p:cNvSpPr/>
            <p:nvPr/>
          </p:nvSpPr>
          <p:spPr>
            <a:xfrm>
              <a:off x="2288456" y="4293096"/>
              <a:ext cx="4104456" cy="1473999"/>
            </a:xfrm>
            <a:prstGeom prst="leftRightArrow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69864" y="3284984"/>
              <a:ext cx="483418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But Knut…  </a:t>
              </a:r>
              <a:endParaRPr lang="zh-CN" alt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/>
            <a:srcRect t="2774" r="28484" b="42513"/>
            <a:stretch>
              <a:fillRect/>
            </a:stretch>
          </p:blipFill>
          <p:spPr bwMode="auto">
            <a:xfrm>
              <a:off x="3357554" y="4286255"/>
              <a:ext cx="1928826" cy="1463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矩形 18"/>
          <p:cNvSpPr/>
          <p:nvPr/>
        </p:nvSpPr>
        <p:spPr bwMode="auto">
          <a:xfrm>
            <a:off x="828834" y="4706929"/>
            <a:ext cx="1374094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noProof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a zoo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6444208" y="4671734"/>
            <a:ext cx="1749197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mother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217921" y="4437112"/>
            <a:ext cx="2170503" cy="108012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6336973" y="4437112"/>
            <a:ext cx="1856432" cy="114165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0" y="0"/>
            <a:ext cx="264317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r>
              <a:rPr lang="en-US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ead Pages 4-5  </a:t>
            </a:r>
            <a:endParaRPr lang="zh-CN" alt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266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4282" y="571480"/>
            <a:ext cx="65623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How could Knut be rescued? </a:t>
            </a:r>
            <a:endParaRPr lang="zh-CN" alt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357686" y="1214422"/>
            <a:ext cx="187220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39" y="2586128"/>
            <a:ext cx="3508474" cy="273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928934"/>
            <a:ext cx="3783434" cy="212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4500562" y="1714488"/>
            <a:ext cx="3898824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Who</a:t>
            </a:r>
            <a:r>
              <a:rPr lang="en-US" altLang="zh-CN" sz="3600" b="1" kern="0" noProof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 is rescued?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4341461" y="5428229"/>
            <a:ext cx="4653839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noProof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The dog is rescued.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sp>
        <p:nvSpPr>
          <p:cNvPr id="13" name="右箭头 12"/>
          <p:cNvSpPr/>
          <p:nvPr/>
        </p:nvSpPr>
        <p:spPr bwMode="auto">
          <a:xfrm rot="9511289">
            <a:off x="2831365" y="2207362"/>
            <a:ext cx="1539361" cy="431637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64317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Read Pages 6-7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3730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57166"/>
            <a:ext cx="65623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How could Knut be rescued? </a:t>
            </a:r>
            <a:endParaRPr lang="zh-CN" alt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5545"/>
          <a:stretch>
            <a:fillRect/>
          </a:stretch>
        </p:blipFill>
        <p:spPr bwMode="auto">
          <a:xfrm>
            <a:off x="0" y="1071546"/>
            <a:ext cx="4514017" cy="578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4"/>
          <p:cNvGrpSpPr/>
          <p:nvPr/>
        </p:nvGrpSpPr>
        <p:grpSpPr>
          <a:xfrm>
            <a:off x="0" y="1071546"/>
            <a:ext cx="4929190" cy="5786454"/>
            <a:chOff x="0" y="928670"/>
            <a:chExt cx="4510701" cy="5929330"/>
          </a:xfrm>
        </p:grpSpPr>
        <p:sp>
          <p:nvSpPr>
            <p:cNvPr id="3" name="矩形 2"/>
            <p:cNvSpPr/>
            <p:nvPr/>
          </p:nvSpPr>
          <p:spPr>
            <a:xfrm>
              <a:off x="0" y="928670"/>
              <a:ext cx="4493320" cy="3508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541" y="4437112"/>
              <a:ext cx="1440160" cy="2420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矩形 5"/>
          <p:cNvSpPr/>
          <p:nvPr/>
        </p:nvSpPr>
        <p:spPr>
          <a:xfrm>
            <a:off x="0" y="4437112"/>
            <a:ext cx="3357554" cy="2420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auto">
          <a:xfrm>
            <a:off x="1475656" y="6211608"/>
            <a:ext cx="7511993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What do you think is happening</a:t>
            </a:r>
            <a:r>
              <a:rPr lang="en-US" altLang="zh-CN" sz="3600" b="1" kern="0" noProof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?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724128" y="2780928"/>
            <a:ext cx="2486578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noProof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Who’s he?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270471" y="4113946"/>
            <a:ext cx="7922362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What did he have to do for Knut</a:t>
            </a:r>
            <a:r>
              <a:rPr lang="en-US" altLang="zh-CN" sz="3600" b="1" kern="0" noProof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?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571736" y="1357298"/>
            <a:ext cx="82994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714480" y="1571612"/>
            <a:ext cx="137207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714480" y="1857364"/>
            <a:ext cx="18654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71472" y="2071678"/>
            <a:ext cx="191973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71472" y="2285992"/>
            <a:ext cx="1740806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428728" y="2500306"/>
            <a:ext cx="164770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71472" y="2786058"/>
            <a:ext cx="268713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 bwMode="auto">
          <a:xfrm>
            <a:off x="4800429" y="1428736"/>
            <a:ext cx="3914853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Is </a:t>
            </a: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it </a:t>
            </a: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hard work</a:t>
            </a:r>
            <a:r>
              <a:rPr lang="en-US" altLang="zh-CN" sz="3600" b="1" kern="0" noProof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/>
              </a:rPr>
              <a:t>?</a:t>
            </a:r>
            <a:endParaRPr kumimoji="0" lang="zh-CN" altLang="en-US" sz="36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宋体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264317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Read Pages 8-9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0816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8441" y="1447303"/>
            <a:ext cx="9055559" cy="4175797"/>
            <a:chOff x="-229905" y="1196752"/>
            <a:chExt cx="9055559" cy="4175797"/>
          </a:xfrm>
        </p:grpSpPr>
        <p:pic>
          <p:nvPicPr>
            <p:cNvPr id="9221" name="Picture 5" descr="polar bear  的图像结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9905" y="1196752"/>
              <a:ext cx="6098049" cy="4104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polar bear  的图像结果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621612" y="1196752"/>
              <a:ext cx="6204042" cy="4175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 t="33638"/>
          <a:stretch>
            <a:fillRect/>
          </a:stretch>
        </p:blipFill>
        <p:spPr bwMode="auto">
          <a:xfrm>
            <a:off x="7072330" y="0"/>
            <a:ext cx="1749608" cy="157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0" y="6150114"/>
            <a:ext cx="98681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How do Knut and wild polar bear cubs grow 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up? </a:t>
            </a:r>
            <a:endParaRPr lang="zh-CN" alt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79657" y="1700808"/>
            <a:ext cx="15600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en-US" altLang="zh-CN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orn in</a:t>
            </a:r>
            <a:endParaRPr lang="zh-CN" alt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94822" y="2204864"/>
            <a:ext cx="1371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fed</a:t>
            </a:r>
            <a:r>
              <a:rPr lang="en-US" altLang="zh-CN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by</a:t>
            </a:r>
            <a:endParaRPr lang="zh-CN" alt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78303" y="2708920"/>
            <a:ext cx="30788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ooked after</a:t>
            </a:r>
            <a:r>
              <a:rPr lang="en-US" altLang="zh-CN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</a:t>
            </a:r>
            <a:endParaRPr lang="zh-CN" alt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720830" y="3212035"/>
            <a:ext cx="19556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lay with</a:t>
            </a:r>
            <a:endParaRPr lang="zh-CN" alt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4822" y="3853981"/>
            <a:ext cx="14829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feeling</a:t>
            </a:r>
            <a:endParaRPr lang="zh-CN" alt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38352" cy="144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1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344</Words>
  <Application>Microsoft Office PowerPoint</Application>
  <PresentationFormat>全屏显示(4:3)</PresentationFormat>
  <Paragraphs>72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fltrp</cp:lastModifiedBy>
  <cp:revision>58</cp:revision>
  <dcterms:created xsi:type="dcterms:W3CDTF">2018-10-19T10:21:09Z</dcterms:created>
  <dcterms:modified xsi:type="dcterms:W3CDTF">2019-01-19T08:17:43Z</dcterms:modified>
</cp:coreProperties>
</file>