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85" r:id="rId5"/>
    <p:sldId id="286" r:id="rId6"/>
    <p:sldId id="287" r:id="rId7"/>
    <p:sldId id="302" r:id="rId8"/>
    <p:sldId id="288" r:id="rId9"/>
    <p:sldId id="289" r:id="rId10"/>
    <p:sldId id="290" r:id="rId11"/>
    <p:sldId id="291" r:id="rId12"/>
    <p:sldId id="303" r:id="rId13"/>
    <p:sldId id="305" r:id="rId14"/>
    <p:sldId id="299" r:id="rId15"/>
    <p:sldId id="304" r:id="rId16"/>
    <p:sldId id="292" r:id="rId17"/>
    <p:sldId id="294" r:id="rId18"/>
    <p:sldId id="295" r:id="rId19"/>
    <p:sldId id="297" r:id="rId20"/>
    <p:sldId id="298" r:id="rId21"/>
    <p:sldId id="300" r:id="rId22"/>
    <p:sldId id="301" r:id="rId23"/>
    <p:sldId id="281" r:id="rId24"/>
    <p:sldId id="283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0099"/>
    <a:srgbClr val="CCFFCC"/>
    <a:srgbClr val="990033"/>
    <a:srgbClr val="FFCCCC"/>
    <a:srgbClr val="FF99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841" autoAdjust="0"/>
  </p:normalViewPr>
  <p:slideViewPr>
    <p:cSldViewPr>
      <p:cViewPr>
        <p:scale>
          <a:sx n="51" d="100"/>
          <a:sy n="51" d="100"/>
        </p:scale>
        <p:origin x="-2362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7E4BC-8542-4BDA-B02D-31FF4330F0A4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3FC89-4C72-422C-A778-96A8AC5B33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88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254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44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686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0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663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24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9487" r="21164" b="46408"/>
          <a:stretch>
            <a:fillRect/>
          </a:stretch>
        </p:blipFill>
        <p:spPr bwMode="auto">
          <a:xfrm>
            <a:off x="0" y="0"/>
            <a:ext cx="9144000" cy="702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286248" y="357166"/>
            <a:ext cx="4427241" cy="28315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Lazy Lily</a:t>
            </a:r>
          </a:p>
          <a:p>
            <a:pPr algn="ctr"/>
            <a:endParaRPr lang="en-US" altLang="zh-CN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zh-CN" alt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莉莉“生病”了</a:t>
            </a:r>
            <a:endParaRPr lang="zh-CN" alt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2132" y="5500702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黑体" pitchFamily="49" charset="-122"/>
              </a:rPr>
              <a:t>选自</a:t>
            </a:r>
            <a:endParaRPr lang="en-US" altLang="zh-CN" sz="2800" b="1" dirty="0" smtClean="0">
              <a:solidFill>
                <a:schemeClr val="tx2">
                  <a:lumMod val="60000"/>
                  <a:lumOff val="40000"/>
                </a:schemeClr>
              </a:solidFill>
              <a:ea typeface="黑体" pitchFamily="49" charset="-122"/>
            </a:endParaRPr>
          </a:p>
          <a:p>
            <a:pPr algn="ctr"/>
            <a:r>
              <a:rPr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黑体" pitchFamily="49" charset="-122"/>
              </a:rPr>
              <a:t>《</a:t>
            </a:r>
            <a:r>
              <a:rPr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黑体" pitchFamily="49" charset="-122"/>
              </a:rPr>
              <a:t>多维阅读第</a:t>
            </a:r>
            <a:r>
              <a:rPr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黑体" pitchFamily="49" charset="-122"/>
              </a:rPr>
              <a:t>7</a:t>
            </a:r>
            <a:r>
              <a:rPr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黑体" pitchFamily="49" charset="-122"/>
              </a:rPr>
              <a:t>级</a:t>
            </a:r>
            <a:r>
              <a:rPr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黑体" pitchFamily="49" charset="-122"/>
              </a:rPr>
              <a:t>》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571481"/>
            <a:ext cx="9144000" cy="6286520"/>
            <a:chOff x="743546" y="526515"/>
            <a:chExt cx="7712734" cy="5834278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743546" y="526515"/>
              <a:ext cx="3869771" cy="5834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4611756" y="549123"/>
              <a:ext cx="3844524" cy="5811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925548" y="3112170"/>
              <a:ext cx="1144867" cy="3427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-1"/>
            <a:ext cx="9143999" cy="72000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Why do you think Lily is doing this?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673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2669" b="9197"/>
          <a:stretch>
            <a:fillRect/>
          </a:stretch>
        </p:blipFill>
        <p:spPr bwMode="auto">
          <a:xfrm>
            <a:off x="0" y="1338886"/>
            <a:ext cx="4572000" cy="551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t="2326" b="9226"/>
          <a:stretch>
            <a:fillRect/>
          </a:stretch>
        </p:blipFill>
        <p:spPr bwMode="auto">
          <a:xfrm>
            <a:off x="4572000" y="1333872"/>
            <a:ext cx="4572000" cy="552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8728" y="4929198"/>
            <a:ext cx="1068948" cy="4477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9144000" cy="72000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How do you think Lily’s mum feels?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714356"/>
            <a:ext cx="9143999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What is the cat thinking about?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129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689" y="2305885"/>
            <a:ext cx="8352927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Let’s talk about the story.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363913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view  </a:t>
            </a:r>
          </a:p>
        </p:txBody>
      </p:sp>
    </p:spTree>
    <p:extLst>
      <p:ext uri="{BB962C8B-B14F-4D97-AF65-F5344CB8AC3E}">
        <p14:creationId xmlns:p14="http://schemas.microsoft.com/office/powerpoint/2010/main" val="350286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181106094443.jpg"/>
          <p:cNvPicPr>
            <a:picLocks noChangeAspect="1"/>
          </p:cNvPicPr>
          <p:nvPr/>
        </p:nvPicPr>
        <p:blipFill>
          <a:blip r:embed="rId3"/>
          <a:srcRect l="56032" b="54855"/>
          <a:stretch>
            <a:fillRect/>
          </a:stretch>
        </p:blipFill>
        <p:spPr>
          <a:xfrm>
            <a:off x="857224" y="1285861"/>
            <a:ext cx="1300163" cy="1500198"/>
          </a:xfrm>
          <a:prstGeom prst="rect">
            <a:avLst/>
          </a:prstGeom>
        </p:spPr>
      </p:pic>
      <p:pic>
        <p:nvPicPr>
          <p:cNvPr id="3" name="图片 2" descr="QQ截图20181106094501.jpg"/>
          <p:cNvPicPr>
            <a:picLocks noChangeAspect="1"/>
          </p:cNvPicPr>
          <p:nvPr/>
        </p:nvPicPr>
        <p:blipFill>
          <a:blip r:embed="rId4"/>
          <a:srcRect l="5968" t="28155" r="42307" b="31068"/>
          <a:stretch>
            <a:fillRect/>
          </a:stretch>
        </p:blipFill>
        <p:spPr>
          <a:xfrm>
            <a:off x="857224" y="4143380"/>
            <a:ext cx="1393041" cy="1500198"/>
          </a:xfrm>
          <a:prstGeom prst="rect">
            <a:avLst/>
          </a:prstGeom>
        </p:spPr>
      </p:pic>
      <p:pic>
        <p:nvPicPr>
          <p:cNvPr id="4" name="图片 3" descr="QQ截图20181106095140.jpg"/>
          <p:cNvPicPr>
            <a:picLocks noChangeAspect="1"/>
          </p:cNvPicPr>
          <p:nvPr/>
        </p:nvPicPr>
        <p:blipFill>
          <a:blip r:embed="rId5"/>
          <a:srcRect t="36111" r="55937" b="11805"/>
          <a:stretch>
            <a:fillRect/>
          </a:stretch>
        </p:blipFill>
        <p:spPr>
          <a:xfrm>
            <a:off x="3071803" y="3214686"/>
            <a:ext cx="1113472" cy="1500198"/>
          </a:xfrm>
          <a:prstGeom prst="rect">
            <a:avLst/>
          </a:prstGeom>
        </p:spPr>
      </p:pic>
      <p:pic>
        <p:nvPicPr>
          <p:cNvPr id="5" name="图片 4" descr="QQ截图20181106100455.jpg"/>
          <p:cNvPicPr>
            <a:picLocks noChangeAspect="1"/>
          </p:cNvPicPr>
          <p:nvPr/>
        </p:nvPicPr>
        <p:blipFill>
          <a:blip r:embed="rId6"/>
          <a:srcRect l="10000" t="5814" r="44000" b="49128"/>
          <a:stretch>
            <a:fillRect/>
          </a:stretch>
        </p:blipFill>
        <p:spPr>
          <a:xfrm>
            <a:off x="4873883" y="3143248"/>
            <a:ext cx="1166052" cy="1571636"/>
          </a:xfrm>
          <a:prstGeom prst="rect">
            <a:avLst/>
          </a:prstGeom>
        </p:spPr>
      </p:pic>
      <p:pic>
        <p:nvPicPr>
          <p:cNvPr id="6" name="图片 5" descr="QQ截图20181106101032.jpg"/>
          <p:cNvPicPr>
            <a:picLocks noChangeAspect="1"/>
          </p:cNvPicPr>
          <p:nvPr/>
        </p:nvPicPr>
        <p:blipFill>
          <a:blip r:embed="rId7"/>
          <a:srcRect l="6117" t="32524" r="18085" b="9223"/>
          <a:stretch>
            <a:fillRect/>
          </a:stretch>
        </p:blipFill>
        <p:spPr>
          <a:xfrm>
            <a:off x="6922310" y="4143380"/>
            <a:ext cx="1425188" cy="1500198"/>
          </a:xfrm>
          <a:prstGeom prst="rect">
            <a:avLst/>
          </a:prstGeom>
        </p:spPr>
      </p:pic>
      <p:pic>
        <p:nvPicPr>
          <p:cNvPr id="8" name="图片 7" descr="QQ截图20181106094443.jpg"/>
          <p:cNvPicPr>
            <a:picLocks noChangeAspect="1"/>
          </p:cNvPicPr>
          <p:nvPr/>
        </p:nvPicPr>
        <p:blipFill>
          <a:blip r:embed="rId3"/>
          <a:srcRect l="61554" b="73301"/>
          <a:stretch>
            <a:fillRect/>
          </a:stretch>
        </p:blipFill>
        <p:spPr>
          <a:xfrm>
            <a:off x="6858016" y="1214422"/>
            <a:ext cx="1564629" cy="15001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282" y="0"/>
            <a:ext cx="3286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Georgia" pitchFamily="18" charset="0"/>
                <a:ea typeface="MS UI Gothic" pitchFamily="34" charset="-128"/>
              </a:rPr>
              <a:t>Lily’s room was </a:t>
            </a:r>
          </a:p>
          <a:p>
            <a:r>
              <a:rPr lang="en-US" altLang="zh-CN" sz="2800" b="1" dirty="0" smtClean="0">
                <a:latin typeface="Georgia" pitchFamily="18" charset="0"/>
                <a:ea typeface="MS UI Gothic" pitchFamily="34" charset="-128"/>
              </a:rPr>
              <a:t>a mess</a:t>
            </a:r>
            <a:endParaRPr lang="zh-CN" altLang="en-US" sz="2800" b="1" dirty="0">
              <a:latin typeface="Georgia" pitchFamily="18" charset="0"/>
              <a:ea typeface="MS UI Gothic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928934"/>
            <a:ext cx="321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MS UI Gothic" pitchFamily="34" charset="-128"/>
                <a:ea typeface="MS UI Gothic" pitchFamily="34" charset="-128"/>
              </a:rPr>
              <a:t>  </a:t>
            </a:r>
            <a:r>
              <a:rPr lang="en-US" altLang="zh-CN" sz="2400" dirty="0" smtClean="0">
                <a:latin typeface="Kozuka Gothic Pro M" pitchFamily="34" charset="-128"/>
                <a:ea typeface="Kozuka Gothic Pro M" pitchFamily="34" charset="-128"/>
              </a:rPr>
              <a:t>asked... to clean up</a:t>
            </a:r>
            <a:endParaRPr lang="zh-CN" altLang="en-US" sz="2400" dirty="0">
              <a:latin typeface="Kozuka Gothic Pro M" pitchFamily="34" charset="-128"/>
              <a:ea typeface="Kozuka Gothic Pro M" pitchFamily="34" charset="-128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rot="5400000">
            <a:off x="1143770" y="3713958"/>
            <a:ext cx="7143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0034" y="5786454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MS UI Gothic" pitchFamily="34" charset="-128"/>
                <a:ea typeface="MS UI Gothic" pitchFamily="34" charset="-128"/>
              </a:rPr>
              <a:t>didn’t clean up</a:t>
            </a:r>
            <a:endParaRPr lang="zh-CN" altLang="en-US" sz="2400" dirty="0">
              <a:latin typeface="MS UI Gothic" pitchFamily="34" charset="-128"/>
              <a:ea typeface="MS UI Gothic" pitchFamily="34" charset="-128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2357422" y="4500570"/>
            <a:ext cx="64294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4286248" y="4500570"/>
            <a:ext cx="57150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6143636" y="4500570"/>
            <a:ext cx="7143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14612" y="4929198"/>
            <a:ext cx="228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latin typeface="MS UI Gothic" pitchFamily="34" charset="-128"/>
                <a:ea typeface="MS UI Gothic" pitchFamily="34" charset="-128"/>
              </a:rPr>
              <a:t>put red spots   on her face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latin typeface="MS UI Gothic" pitchFamily="34" charset="-128"/>
                <a:ea typeface="MS UI Gothic" pitchFamily="34" charset="-128"/>
              </a:rPr>
              <a:t>try to trick</a:t>
            </a:r>
          </a:p>
          <a:p>
            <a:r>
              <a:rPr lang="en-US" altLang="zh-CN" sz="2400" dirty="0" smtClean="0">
                <a:latin typeface="MS UI Gothic" pitchFamily="34" charset="-128"/>
                <a:ea typeface="MS UI Gothic" pitchFamily="34" charset="-128"/>
              </a:rPr>
              <a:t>her mum</a:t>
            </a:r>
            <a:endParaRPr lang="zh-CN" altLang="en-US" sz="2400" dirty="0">
              <a:latin typeface="MS UI Gothic" pitchFamily="34" charset="-128"/>
              <a:ea typeface="MS UI Gothic" pitchFamily="34" charset="-128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 rot="5400000">
            <a:off x="3393273" y="2607463"/>
            <a:ext cx="500066" cy="4286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rot="16200000" flipH="1">
            <a:off x="5214942" y="2571744"/>
            <a:ext cx="428628" cy="4286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43240" y="1857364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Kozuka Gothic Pro M" pitchFamily="34" charset="-128"/>
                <a:ea typeface="Kozuka Gothic Pro M" pitchFamily="34" charset="-128"/>
              </a:rPr>
              <a:t>asked... to stay in bed</a:t>
            </a:r>
            <a:endParaRPr lang="zh-CN" altLang="en-US" sz="2400" dirty="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29454" y="5786454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MS UI Gothic" pitchFamily="34" charset="-128"/>
                <a:ea typeface="MS UI Gothic" pitchFamily="34" charset="-128"/>
              </a:rPr>
              <a:t>cleaned up</a:t>
            </a:r>
            <a:endParaRPr lang="zh-CN" altLang="en-US" sz="2400" dirty="0">
              <a:latin typeface="MS UI Gothic" pitchFamily="34" charset="-128"/>
              <a:ea typeface="MS UI Gothic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16" y="300037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Kozuka Gothic Pro M" pitchFamily="34" charset="-128"/>
                <a:ea typeface="Kozuka Gothic Pro M" pitchFamily="34" charset="-128"/>
              </a:rPr>
              <a:t>was happy</a:t>
            </a:r>
            <a:endParaRPr lang="zh-CN" altLang="en-US" sz="2400" dirty="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57950" y="0"/>
            <a:ext cx="2786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Georgia" pitchFamily="18" charset="0"/>
              </a:rPr>
              <a:t>Lily’s room was clean</a:t>
            </a:r>
            <a:endParaRPr lang="zh-CN" altLang="en-US" sz="2800" b="1" dirty="0"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3438" y="4919008"/>
            <a:ext cx="20717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latin typeface="MS UI Gothic" pitchFamily="34" charset="-128"/>
                <a:ea typeface="MS UI Gothic" pitchFamily="34" charset="-128"/>
              </a:rPr>
              <a:t>wanted to get up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latin typeface="MS UI Gothic" pitchFamily="34" charset="-128"/>
                <a:ea typeface="MS UI Gothic" pitchFamily="34" charset="-128"/>
              </a:rPr>
              <a:t>wanted to get out of bed very much</a:t>
            </a:r>
            <a:endParaRPr lang="zh-CN" altLang="en-US" sz="2400" dirty="0">
              <a:latin typeface="MS UI Gothic" pitchFamily="34" charset="-128"/>
              <a:ea typeface="MS UI Gothic" pitchFamily="34" charset="-128"/>
            </a:endParaRPr>
          </a:p>
        </p:txBody>
      </p:sp>
      <p:cxnSp>
        <p:nvCxnSpPr>
          <p:cNvPr id="35" name="直接箭头连接符 34"/>
          <p:cNvCxnSpPr>
            <a:stCxn id="6" idx="0"/>
          </p:cNvCxnSpPr>
          <p:nvPr/>
        </p:nvCxnSpPr>
        <p:spPr>
          <a:xfrm rot="5400000" flipH="1" flipV="1">
            <a:off x="7282973" y="3781725"/>
            <a:ext cx="713586" cy="97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 l="8258" t="16236" r="24154" b="12340"/>
          <a:stretch>
            <a:fillRect/>
          </a:stretch>
        </p:blipFill>
        <p:spPr bwMode="auto">
          <a:xfrm>
            <a:off x="0" y="571480"/>
            <a:ext cx="9144000" cy="579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343162" y="2466921"/>
            <a:ext cx="4331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</a:t>
            </a:r>
            <a:endParaRPr lang="zh-CN" alt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9792" y="2479948"/>
            <a:ext cx="4154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</a:t>
            </a:r>
            <a:endParaRPr lang="zh-CN" alt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9592" y="2464904"/>
            <a:ext cx="4026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</a:t>
            </a:r>
            <a:endParaRPr lang="zh-CN" alt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40352" y="2479948"/>
            <a:ext cx="4427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</a:t>
            </a:r>
            <a:endParaRPr lang="zh-CN" alt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40152" y="2464903"/>
            <a:ext cx="3850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</a:t>
            </a:r>
            <a:endParaRPr lang="zh-CN" alt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884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346" y="1988839"/>
            <a:ext cx="8352927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What does the cat think of Lily?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45" y="3212976"/>
            <a:ext cx="8352927" cy="175432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If you were the cat, </a:t>
            </a:r>
          </a:p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what do you think of Lily?</a:t>
            </a:r>
          </a:p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Why?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444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3999" cy="6500834"/>
            <a:chOff x="825643" y="549025"/>
            <a:chExt cx="7393587" cy="522464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825643" y="549025"/>
              <a:ext cx="3700731" cy="5224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4486577" y="549025"/>
              <a:ext cx="3732653" cy="5213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929322" y="4572008"/>
            <a:ext cx="7161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767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b="7275"/>
          <a:stretch>
            <a:fillRect/>
          </a:stretch>
        </p:blipFill>
        <p:spPr bwMode="auto">
          <a:xfrm>
            <a:off x="1357290" y="0"/>
            <a:ext cx="64886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9124" y="3929066"/>
            <a:ext cx="9286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080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85728"/>
            <a:ext cx="9144000" cy="5857916"/>
            <a:chOff x="358540" y="645786"/>
            <a:chExt cx="8346566" cy="569558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358540" y="646632"/>
              <a:ext cx="4177872" cy="5694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537727" y="645786"/>
              <a:ext cx="4167379" cy="5695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143636" y="2857496"/>
            <a:ext cx="14287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236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78758" y="1844824"/>
            <a:ext cx="59209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Reading Theatre</a:t>
            </a:r>
            <a:endParaRPr lang="zh-CN" alt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8471" y="3501008"/>
            <a:ext cx="5801554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Role play in groups.</a:t>
            </a:r>
            <a:endParaRPr lang="zh-CN" altLang="en-US" sz="48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18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786150" y="0"/>
            <a:ext cx="5357850" cy="534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" y="408636"/>
            <a:ext cx="2383565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Lazy Lily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103673"/>
            <a:ext cx="9144000" cy="176400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What is the story about?</a:t>
            </a:r>
          </a:p>
          <a:p>
            <a:pPr algn="ctr"/>
            <a:r>
              <a:rPr lang="en-US" altLang="zh-CN" sz="2000" b="1" dirty="0" smtClean="0">
                <a:solidFill>
                  <a:schemeClr val="tx2"/>
                </a:solidFill>
                <a:ea typeface="黑体" pitchFamily="49" charset="-122"/>
              </a:rPr>
              <a:t> </a:t>
            </a:r>
          </a:p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Can you guess?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15906" y="1030670"/>
            <a:ext cx="54726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Reading Circles</a:t>
            </a:r>
            <a:endParaRPr lang="zh-CN" alt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149599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Review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8051" y="2412082"/>
            <a:ext cx="4210542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Word Master</a:t>
            </a:r>
            <a:endParaRPr lang="zh-CN" altLang="en-US" sz="48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617" y="3501008"/>
            <a:ext cx="5870376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Character’s Captain</a:t>
            </a:r>
            <a:endParaRPr lang="zh-CN" altLang="en-US" sz="48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113" y="4502285"/>
            <a:ext cx="3874979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Summarizer</a:t>
            </a:r>
            <a:endParaRPr lang="zh-CN" altLang="en-US" sz="48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292" y="5535956"/>
            <a:ext cx="5775380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Creative Connector </a:t>
            </a:r>
            <a:endParaRPr lang="zh-CN" altLang="en-US" sz="48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7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285728"/>
            <a:ext cx="7670373" cy="230832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If you were Lily, would you do like that? </a:t>
            </a:r>
          </a:p>
          <a:p>
            <a:pPr algn="ctr"/>
            <a:r>
              <a:rPr lang="en-US" altLang="zh-CN" sz="48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What would you do?</a:t>
            </a:r>
            <a:endParaRPr lang="zh-CN" altLang="en-US" sz="48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t="33566"/>
          <a:stretch>
            <a:fillRect/>
          </a:stretch>
        </p:blipFill>
        <p:spPr bwMode="auto">
          <a:xfrm>
            <a:off x="2071670" y="2786058"/>
            <a:ext cx="5286412" cy="400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9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239" y="548680"/>
            <a:ext cx="8217840" cy="156966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Have you ever tried to trick someone? Who?</a:t>
            </a:r>
            <a:endParaRPr lang="zh-CN" altLang="en-US" sz="48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1026" name="Picture 2" descr="http://www.pptbz.com/d/file/p/201708/68413ff4aea8c84481fd7a3bada686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8" t="47173" r="14204" b="5752"/>
          <a:stretch/>
        </p:blipFill>
        <p:spPr bwMode="auto">
          <a:xfrm>
            <a:off x="6660232" y="4293096"/>
            <a:ext cx="1835259" cy="222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0624" y="2500105"/>
            <a:ext cx="8217840" cy="156966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Was it good to do that?</a:t>
            </a:r>
          </a:p>
          <a:p>
            <a:pPr algn="ctr"/>
            <a:r>
              <a:rPr lang="en-US" altLang="zh-CN" sz="4800" b="1" dirty="0" smtClean="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Why or why not?</a:t>
            </a:r>
            <a:endParaRPr lang="zh-CN" altLang="en-US" sz="48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1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555776" y="2420888"/>
            <a:ext cx="3816424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/>
              <a:t>Lazy Lily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23122" y="1556792"/>
            <a:ext cx="860444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</a:rPr>
              <a:t>Listen and</a:t>
            </a:r>
            <a:r>
              <a:rPr kumimoji="0" lang="en-US" altLang="zh-CN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</a:rPr>
              <a:t>read the story.</a:t>
            </a: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</a:rPr>
              <a:t>Tell the story to your parents.</a:t>
            </a: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Calibri" pitchFamily="34" charset="0"/>
              </a:rPr>
              <a:t>Make a list of </a:t>
            </a:r>
            <a:r>
              <a:rPr kumimoji="0" lang="en-US" altLang="zh-CN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Calibri" pitchFamily="34" charset="0"/>
              </a:rPr>
              <a:t>housework </a:t>
            </a:r>
            <a:r>
              <a:rPr kumimoji="0" lang="en-US" altLang="zh-CN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Calibri" pitchFamily="34" charset="0"/>
              </a:rPr>
              <a:t>you can do at home.</a:t>
            </a: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0" y="0"/>
            <a:ext cx="2253241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Preview 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00034" y="1428735"/>
            <a:ext cx="8001055" cy="5429265"/>
            <a:chOff x="1011565" y="423419"/>
            <a:chExt cx="8136665" cy="6172999"/>
          </a:xfrm>
        </p:grpSpPr>
        <p:grpSp>
          <p:nvGrpSpPr>
            <p:cNvPr id="2" name="组合 1"/>
            <p:cNvGrpSpPr/>
            <p:nvPr/>
          </p:nvGrpSpPr>
          <p:grpSpPr>
            <a:xfrm>
              <a:off x="1011565" y="423419"/>
              <a:ext cx="8136665" cy="6172999"/>
              <a:chOff x="1627705" y="233348"/>
              <a:chExt cx="6416719" cy="5709813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1627705" y="233348"/>
                <a:ext cx="3153612" cy="5709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4721480" y="233349"/>
                <a:ext cx="3322944" cy="5709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6242279" y="4728292"/>
              <a:ext cx="581190" cy="4199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000629" y="2143116"/>
            <a:ext cx="9286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785793"/>
            <a:ext cx="9144000" cy="72000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What might Lily say? Can you guess?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13177" y="214290"/>
            <a:ext cx="4917646" cy="665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1"/>
            <a:ext cx="9144000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Will Lily clean up her room on Saturday?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200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14480" y="642918"/>
            <a:ext cx="5929354" cy="6215082"/>
            <a:chOff x="1858463" y="0"/>
            <a:chExt cx="5590490" cy="667051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/>
            <a:srcRect b="6896"/>
            <a:stretch>
              <a:fillRect/>
            </a:stretch>
          </p:blipFill>
          <p:spPr bwMode="auto">
            <a:xfrm>
              <a:off x="1858463" y="0"/>
              <a:ext cx="5590490" cy="6670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568522" y="3788192"/>
              <a:ext cx="732448" cy="4257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-1"/>
            <a:ext cx="9144000" cy="72000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Why does she do that?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506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214422"/>
            <a:ext cx="9144000" cy="5643578"/>
            <a:chOff x="1033305" y="404666"/>
            <a:chExt cx="6823897" cy="544817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033305" y="404666"/>
              <a:ext cx="3594553" cy="5448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612785" y="424450"/>
              <a:ext cx="3244417" cy="5428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0" y="-1"/>
            <a:ext cx="9143999" cy="122400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How does Lily feel?</a:t>
            </a:r>
          </a:p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Do you think Lily has tricked her mum?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628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660" y="908720"/>
            <a:ext cx="8352927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How does Lily feel after several days?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352" y="3897964"/>
            <a:ext cx="8352927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Please read and answer.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408" y="2400383"/>
            <a:ext cx="8352927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What will she do?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160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500042"/>
            <a:ext cx="9144000" cy="6357959"/>
            <a:chOff x="394152" y="102788"/>
            <a:chExt cx="7963951" cy="675521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94152" y="102788"/>
              <a:ext cx="4002336" cy="6755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4386633" y="117686"/>
              <a:ext cx="3971470" cy="6740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0" y="-1"/>
            <a:ext cx="9143999" cy="72000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How does Lily feel?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199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571480"/>
            <a:ext cx="9144000" cy="6286520"/>
            <a:chOff x="669534" y="544481"/>
            <a:chExt cx="6688529" cy="5838361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669534" y="549040"/>
              <a:ext cx="3384376" cy="5833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986597" y="544481"/>
              <a:ext cx="3371466" cy="5838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0" y="-1"/>
            <a:ext cx="9144000" cy="72000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Why do you think Lily has taken the spots off?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138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305</Words>
  <Application>Microsoft Office PowerPoint</Application>
  <PresentationFormat>全屏显示(4:3)</PresentationFormat>
  <Paragraphs>74</Paragraphs>
  <Slides>24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tommy</dc:creator>
  <cp:lastModifiedBy>fltrp</cp:lastModifiedBy>
  <cp:revision>89</cp:revision>
  <dcterms:created xsi:type="dcterms:W3CDTF">2018-07-04T15:07:56Z</dcterms:created>
  <dcterms:modified xsi:type="dcterms:W3CDTF">2018-12-25T06:56:38Z</dcterms:modified>
</cp:coreProperties>
</file>