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5" r:id="rId4"/>
    <p:sldId id="281" r:id="rId5"/>
    <p:sldId id="284" r:id="rId6"/>
    <p:sldId id="294" r:id="rId7"/>
    <p:sldId id="286" r:id="rId8"/>
    <p:sldId id="292" r:id="rId9"/>
    <p:sldId id="293" r:id="rId10"/>
    <p:sldId id="297" r:id="rId11"/>
    <p:sldId id="287" r:id="rId12"/>
    <p:sldId id="288" r:id="rId13"/>
    <p:sldId id="289" r:id="rId14"/>
    <p:sldId id="290" r:id="rId15"/>
    <p:sldId id="291" r:id="rId16"/>
    <p:sldId id="295" r:id="rId17"/>
    <p:sldId id="296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990033"/>
    <a:srgbClr val="000099"/>
    <a:srgbClr val="FFCCCC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72" autoAdjust="0"/>
  </p:normalViewPr>
  <p:slideViewPr>
    <p:cSldViewPr>
      <p:cViewPr>
        <p:scale>
          <a:sx n="60" d="100"/>
          <a:sy n="60" d="100"/>
        </p:scale>
        <p:origin x="-2098" y="-5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E4BC-8542-4BDA-B02D-31FF4330F0A4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FC89-4C72-422C-A778-96A8AC5B33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63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y0.ifengimg.com/cmpp/2015/06/17/04/9badcd27-8ce2-4fa0-8dd0-fd780062469c_size51_w400_h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307181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淘气包的教训</a:t>
            </a:r>
            <a:endParaRPr lang="zh-CN" alt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29277" y="1844824"/>
            <a:ext cx="56199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Tricera’s</a:t>
            </a:r>
            <a:r>
              <a:rPr lang="en-US" altLang="zh-CN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Lesson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442913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ea typeface="黑体" pitchFamily="49" charset="-122"/>
              </a:rPr>
              <a:t>	</a:t>
            </a:r>
            <a:r>
              <a:rPr lang="zh-CN" altLang="en-US" sz="2400" dirty="0" smtClean="0">
                <a:ea typeface="黑体" pitchFamily="49" charset="-122"/>
              </a:rPr>
              <a:t>选自</a:t>
            </a:r>
            <a:r>
              <a:rPr lang="en-US" altLang="zh-CN" sz="2400" dirty="0" smtClean="0">
                <a:ea typeface="黑体" pitchFamily="49" charset="-122"/>
              </a:rPr>
              <a:t>《</a:t>
            </a:r>
            <a:r>
              <a:rPr lang="zh-CN" altLang="en-US" sz="2400" dirty="0" smtClean="0">
                <a:ea typeface="黑体" pitchFamily="49" charset="-122"/>
              </a:rPr>
              <a:t>多维阅读第</a:t>
            </a:r>
            <a:r>
              <a:rPr lang="en-US" altLang="zh-CN" sz="2400" dirty="0" smtClean="0">
                <a:ea typeface="黑体" pitchFamily="49" charset="-122"/>
              </a:rPr>
              <a:t>7</a:t>
            </a:r>
            <a:r>
              <a:rPr lang="zh-CN" altLang="en-US" sz="2400" dirty="0" smtClean="0">
                <a:ea typeface="黑体" pitchFamily="49" charset="-122"/>
              </a:rPr>
              <a:t>级</a:t>
            </a:r>
            <a:r>
              <a:rPr lang="en-US" altLang="zh-CN" sz="2400" dirty="0" smtClean="0">
                <a:ea typeface="黑体" pitchFamily="49" charset="-122"/>
              </a:rPr>
              <a:t>》</a:t>
            </a:r>
            <a:endParaRPr lang="zh-CN" altLang="en-US" sz="2400" dirty="0"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64318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What did Little Dinosaur do with </a:t>
            </a:r>
            <a:r>
              <a:rPr lang="en-US" altLang="zh-CN" sz="3600" b="1" dirty="0" err="1" smtClean="0"/>
              <a:t>Tricera</a:t>
            </a:r>
            <a:r>
              <a:rPr lang="en-US" altLang="zh-CN" sz="3600" b="1" dirty="0" smtClean="0"/>
              <a:t>?</a:t>
            </a:r>
            <a:endParaRPr lang="zh-CN" altLang="zh-C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图片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00100" y="428604"/>
            <a:ext cx="4234994" cy="43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云形标注 3"/>
          <p:cNvSpPr/>
          <p:nvPr/>
        </p:nvSpPr>
        <p:spPr>
          <a:xfrm>
            <a:off x="2987824" y="1340768"/>
            <a:ext cx="5688632" cy="1628800"/>
          </a:xfrm>
          <a:prstGeom prst="cloudCallout">
            <a:avLst>
              <a:gd name="adj1" fmla="val -21540"/>
              <a:gd name="adj2" fmla="val 616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79912" y="1700808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omic Sans MS" pitchFamily="66" charset="0"/>
              </a:rPr>
              <a:t>He is so mean! I would never be his friend!</a:t>
            </a:r>
            <a:endParaRPr lang="zh-CN" altLang="en-US" sz="2800" b="1" dirty="0">
              <a:latin typeface="Comic Sans MS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1680" y="4941168"/>
            <a:ext cx="5653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When </a:t>
            </a:r>
            <a:r>
              <a:rPr lang="en-US" altLang="zh-CN" sz="2800" b="1" dirty="0" err="1" smtClean="0"/>
              <a:t>Tricera</a:t>
            </a:r>
            <a:r>
              <a:rPr lang="en-US" altLang="zh-CN" sz="2800" b="1" dirty="0" smtClean="0"/>
              <a:t> bullied</a:t>
            </a:r>
            <a:r>
              <a:rPr lang="zh-CN" altLang="zh-CN" sz="2800" b="1" dirty="0" smtClean="0"/>
              <a:t>（欺负）</a:t>
            </a:r>
            <a:r>
              <a:rPr lang="en-US" altLang="zh-CN" sz="2800" b="1" dirty="0" smtClean="0"/>
              <a:t> </a:t>
            </a:r>
            <a:r>
              <a:rPr lang="en-US" altLang="zh-CN" sz="2800" b="1" dirty="0" smtClean="0"/>
              <a:t>him …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图片 4"/>
          <p:cNvPicPr>
            <a:picLocks noChangeAspect="1" noChangeArrowheads="1"/>
          </p:cNvPicPr>
          <p:nvPr/>
        </p:nvPicPr>
        <p:blipFill>
          <a:blip r:embed="rId2" cstate="print"/>
          <a:srcRect l="9732" t="20339" r="13464" b="10057"/>
          <a:stretch>
            <a:fillRect/>
          </a:stretch>
        </p:blipFill>
        <p:spPr bwMode="auto">
          <a:xfrm>
            <a:off x="4286248" y="1571612"/>
            <a:ext cx="340381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39552" y="5085184"/>
            <a:ext cx="7583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When he saw </a:t>
            </a:r>
            <a:r>
              <a:rPr lang="en-US" altLang="zh-CN" sz="2800" b="1" dirty="0" err="1" smtClean="0"/>
              <a:t>Tricera</a:t>
            </a:r>
            <a:r>
              <a:rPr lang="en-US" altLang="zh-CN" sz="2800" b="1" dirty="0" smtClean="0"/>
              <a:t> was in trouble</a:t>
            </a:r>
            <a:r>
              <a:rPr lang="zh-CN" altLang="zh-CN" sz="2800" b="1" dirty="0" smtClean="0"/>
              <a:t>（有麻烦）</a:t>
            </a:r>
            <a:r>
              <a:rPr lang="en-US" altLang="zh-CN" sz="2800" b="1" dirty="0" smtClean="0"/>
              <a:t>…</a:t>
            </a:r>
            <a:endParaRPr lang="zh-CN" altLang="en-US" sz="2800" b="1" dirty="0"/>
          </a:p>
        </p:txBody>
      </p:sp>
      <p:sp>
        <p:nvSpPr>
          <p:cNvPr id="4" name="云形标注 3"/>
          <p:cNvSpPr/>
          <p:nvPr/>
        </p:nvSpPr>
        <p:spPr>
          <a:xfrm flipH="1">
            <a:off x="1115616" y="476672"/>
            <a:ext cx="5184576" cy="1584176"/>
          </a:xfrm>
          <a:prstGeom prst="cloudCallout">
            <a:avLst>
              <a:gd name="adj1" fmla="val -21540"/>
              <a:gd name="adj2" fmla="val 616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90872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 </a:t>
            </a:r>
            <a:r>
              <a:rPr lang="en-US" altLang="zh-CN" sz="2800" b="1" dirty="0" smtClean="0">
                <a:latin typeface="Comic Sans MS" pitchFamily="66" charset="0"/>
              </a:rPr>
              <a:t>I will have to help him.</a:t>
            </a:r>
            <a:endParaRPr lang="zh-CN" alt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图片 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4836" y="908720"/>
            <a:ext cx="3174007" cy="364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云形标注 2"/>
          <p:cNvSpPr/>
          <p:nvPr/>
        </p:nvSpPr>
        <p:spPr>
          <a:xfrm>
            <a:off x="3643306" y="928670"/>
            <a:ext cx="4786346" cy="1768826"/>
          </a:xfrm>
          <a:prstGeom prst="cloudCallout">
            <a:avLst>
              <a:gd name="adj1" fmla="val -21540"/>
              <a:gd name="adj2" fmla="val 616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57686" y="142873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omic Sans MS" pitchFamily="66" charset="0"/>
              </a:rPr>
              <a:t>I  must help him!</a:t>
            </a:r>
            <a:endParaRPr lang="zh-CN" altLang="en-US" sz="2800" b="1" dirty="0">
              <a:latin typeface="Comic Sans MS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79712" y="4941168"/>
            <a:ext cx="5592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When he pushed the stick out of </a:t>
            </a:r>
            <a:r>
              <a:rPr lang="en-US" altLang="zh-CN" sz="2800" b="1" dirty="0" err="1" smtClean="0"/>
              <a:t>Tricera's</a:t>
            </a:r>
            <a:r>
              <a:rPr lang="en-US" altLang="zh-CN" sz="2800" b="1" dirty="0" smtClean="0"/>
              <a:t> </a:t>
            </a:r>
            <a:r>
              <a:rPr lang="en-US" altLang="zh-CN" sz="2800" b="1" dirty="0" smtClean="0"/>
              <a:t>mouth …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图片 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1035" y="1340768"/>
            <a:ext cx="30256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云形标注 2"/>
          <p:cNvSpPr/>
          <p:nvPr/>
        </p:nvSpPr>
        <p:spPr>
          <a:xfrm>
            <a:off x="2339752" y="620688"/>
            <a:ext cx="6089900" cy="1665304"/>
          </a:xfrm>
          <a:prstGeom prst="cloudCallout">
            <a:avLst>
              <a:gd name="adj1" fmla="val -21540"/>
              <a:gd name="adj2" fmla="val 616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347864" y="836712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omic Sans MS" pitchFamily="66" charset="0"/>
              </a:rPr>
              <a:t>Is he going to eat me?</a:t>
            </a:r>
          </a:p>
          <a:p>
            <a:r>
              <a:rPr lang="en-US" altLang="zh-CN" sz="2800" b="1" dirty="0" smtClean="0">
                <a:latin typeface="Comic Sans MS" pitchFamily="66" charset="0"/>
              </a:rPr>
              <a:t>How can I get out of his mouth?</a:t>
            </a:r>
            <a:endParaRPr lang="zh-CN" altLang="en-US" sz="2800" b="1" dirty="0">
              <a:latin typeface="Comic Sans MS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640" y="5085184"/>
            <a:ext cx="6504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When he was shaking in </a:t>
            </a:r>
            <a:r>
              <a:rPr lang="en-US" altLang="zh-CN" sz="2800" b="1" dirty="0" err="1" smtClean="0"/>
              <a:t>Tricera's</a:t>
            </a:r>
            <a:r>
              <a:rPr lang="en-US" altLang="zh-CN" sz="2800" b="1" dirty="0" smtClean="0"/>
              <a:t> </a:t>
            </a:r>
            <a:r>
              <a:rPr lang="en-US" altLang="zh-CN" sz="2800" b="1" dirty="0" smtClean="0"/>
              <a:t>mouth …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图片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3438" y="1857364"/>
            <a:ext cx="283531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云形标注 2"/>
          <p:cNvSpPr/>
          <p:nvPr/>
        </p:nvSpPr>
        <p:spPr>
          <a:xfrm flipH="1">
            <a:off x="1214414" y="285728"/>
            <a:ext cx="6215106" cy="2000240"/>
          </a:xfrm>
          <a:prstGeom prst="cloudCallout">
            <a:avLst>
              <a:gd name="adj1" fmla="val -24924"/>
              <a:gd name="adj2" fmla="val 56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428860" y="500042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 </a:t>
            </a:r>
            <a:r>
              <a:rPr lang="en-US" altLang="zh-CN" sz="2800" b="1" dirty="0" smtClean="0">
                <a:latin typeface="Comic Sans MS" pitchFamily="66" charset="0"/>
              </a:rPr>
              <a:t>He licked me. He must like me. He is not that bad.</a:t>
            </a:r>
          </a:p>
          <a:p>
            <a:endParaRPr lang="zh-CN" altLang="en-US" sz="2800" b="1" dirty="0">
              <a:latin typeface="Comic Sans MS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14480" y="5143512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When </a:t>
            </a:r>
            <a:r>
              <a:rPr lang="en-US" altLang="zh-CN" sz="2800" b="1" dirty="0" err="1" smtClean="0"/>
              <a:t>Tricera</a:t>
            </a:r>
            <a:r>
              <a:rPr lang="en-US" altLang="zh-CN" sz="2800" b="1" dirty="0" smtClean="0"/>
              <a:t> put little Dinosaur on to the grass and licked </a:t>
            </a:r>
            <a:r>
              <a:rPr lang="en-US" altLang="zh-CN" sz="2800" b="1" dirty="0" smtClean="0"/>
              <a:t>him …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428604"/>
            <a:ext cx="85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What should you do if someone is being a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bully </a:t>
            </a:r>
            <a:r>
              <a:rPr lang="en-US" altLang="zh-CN" sz="3600" b="1" dirty="0" smtClean="0"/>
              <a:t>to you?</a:t>
            </a:r>
            <a:endParaRPr lang="zh-CN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98884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itchFamily="66" charset="0"/>
              </a:rPr>
              <a:t>1. Try to be nice to him/her. </a:t>
            </a:r>
            <a:endParaRPr lang="zh-CN" altLang="en-US" sz="3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149080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itchFamily="66" charset="0"/>
              </a:rPr>
              <a:t>3. Don’t be afraid to let the teachers and parents know about it. </a:t>
            </a:r>
            <a:endParaRPr lang="zh-CN" altLang="en-US" sz="36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57332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itchFamily="66" charset="0"/>
              </a:rPr>
              <a:t>…</a:t>
            </a:r>
            <a:endParaRPr lang="zh-CN" altLang="en-US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92494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itchFamily="66" charset="0"/>
              </a:rPr>
              <a:t>2. Try to protect yourself. </a:t>
            </a:r>
            <a:r>
              <a:rPr lang="en-US" altLang="zh-CN" sz="3600" dirty="0" smtClean="0">
                <a:latin typeface="Comic Sans MS" pitchFamily="66" charset="0"/>
              </a:rPr>
              <a:t>  Stay </a:t>
            </a:r>
            <a:r>
              <a:rPr lang="en-US" altLang="zh-CN" sz="3600" dirty="0" smtClean="0">
                <a:latin typeface="Comic Sans MS" pitchFamily="66" charset="0"/>
              </a:rPr>
              <a:t>in a safe place. </a:t>
            </a:r>
            <a:endParaRPr lang="zh-CN" alt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lipartkid.com/images/691/images-for-bullying-cliparts-co-nfyBU6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2"/>
            <a:ext cx="4400550" cy="3381375"/>
          </a:xfrm>
          <a:prstGeom prst="rect">
            <a:avLst/>
          </a:prstGeom>
          <a:noFill/>
        </p:spPr>
      </p:pic>
      <p:pic>
        <p:nvPicPr>
          <p:cNvPr id="30724" name="Picture 4" descr="https://tse2-mm.cn.bing.net/th?id=OIP.LXmZoxG-kTLkcya8mC6x0AHaEw&amp;w=300&amp;h=193&amp;c=7&amp;o=5&amp;dpr=1.5&amp;pid=1.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149080"/>
            <a:ext cx="3710186" cy="2382764"/>
          </a:xfrm>
          <a:prstGeom prst="rect">
            <a:avLst/>
          </a:prstGeom>
          <a:noFill/>
        </p:spPr>
      </p:pic>
      <p:sp>
        <p:nvSpPr>
          <p:cNvPr id="30726" name="AutoShape 6" descr="data:image/jpeg;base64,/9j/4AAQSkZJRgABAQAAAQABAAD/2wBDAAsJCQcJCQcJCQkJCwkJCQkJCQsJCwsMCwsLDA0QDBEODQ4MEhkSJRodJR0ZHxwpKRYlNzU2GioyPi0pMBk7IRP/2wBDAQcICAsJCxULCxUsHRkdLCwsLCwsLCwsLCwsLCwsLCwsLCwsLCwsLCwsLCwsLCwsLCwsLCwsLCwsLCwsLCwsLCz/wAARCAD6APoDASIAAhEBAxEB/8QAHAAAAgIDAQEAAAAAAAAAAAAAAAcFBgEDBAII/8QATRAAAQMCAwQFBwgIAwcEAwAAAgEDBAAFBhESEyEiMRQyQVFhI0JSYnGBkQcVcoKSobHBJDNDU2OistFzwtIWF4OTs+HwJjRF8VSj0//EABsBAAIDAQEBAAAAAAAAAAAAAAAEAwUGBwIB/8QANREAAQMCBAMHBAEEAgMAAAAAAQACAwQRBSExQQYSURMiYXGBkaEUMsHRsSMzQvAV4SRDUv/aAAwDAQACEQMRAD8AblFFFCEUUUUIRRRRQhFFFYVUShCxQq1Wrti+0WxTabLpUkeHZMruEv4h9VKolzxZfbipCj3RmF/ZRl07vWc6y0nLVxxZXuVoKDh6srLODeVvU/galM2ffLJbhJJc1kS9BF1ufYDfVXmfKDDBVGDCddXkhvlsx+yOoqXSqqqpKqqS81XtoqtkxCQ/bktvScIUsWc5Lj7D2H7VnlY2xE/mjZR2A7EbbQl+LmpKg5NwnS1VZDuvP1AFP5RSuSt7UOc/+oiyXP8ACadP+kaWMksm5KvWUNBRjutaPb+StKqqrmu/2/8AZKx251Kt4dxG7lptsnJfSHR/XW5MK4oyz+bnPttf6q89lIdipf8AkKFmXatHqFCf+Zp/3razJkR1zZcUfcC/1pUmeGsTNpmVskKnqoB/0lXG9bbqxntoMsMuaky4if00ckrdiPdH1FDPlztd6gqTjYtxFFRBR9pwE811kMvi3pWp6J8oTm4Z0FMu045/5S/1VQlRUXJUVF7loqRtVMzdKVGA4dVC5YB5ZfwnFAxVh6foFuULTip+rkIrRe5S4fvqcEkJEVFRRXeiovOkDUpbr7erWQ9FluI2i72XV1tL9UuXup2PEdnj2WVreDci6lf6H9hOysZ5VS7VjqDI0NXNvori7kdHM2V+l5yVcGXWX2xcZcBxs0zAwXUip7as45mSi7SsPV4fUUbuWZpH8HyOi30UUVKk0UUUUIRRRRQhFFFFCEUUUUIRRRRQhYooWqviLFMW0CTDOl6aQ8LaLuDPzj/tUb3tjHM4pimpZaqQRQtuSpe6Xa22lhXpjqDn+rBN5uF3CNLO94tud1U2mCKLDXcjbZeUcH+IX5JUJMnTZ8g5Mt4nXT7V6qD6Ij2JXNVJUVrpMm5BdTwrhqCjAkn7z/geQ/KKzkq7k3qvZU9ZsL3a7qLiD0eIv7d5OsP8Me38KYdowxZrUgm2ztpKc35CCR/V81PdXiGjklz0CnxHiSloLsYeZ3Qfk6JdW7C1/uWkgj7Fkv2snyaafVHrL9mrZBwBb2tJT5L0gu0G/JN/dxVdsl8PhXr31ax0UTNRdYOs4nrqkkNdyDw/eqiYthsMPLo8COJJ55Ahn9os1qTRtsUyQBRPBESvdG+mw0NyAWekmklPNI4k+JJWck7qKKK9KJHwrGke5PhWaKELgkWu1y0VJMSO7n2uNiq/FKr83Atik6ijbWIS8tkSkH2T/vVu31hc6ifCyT7gnafEKmnN4pCPXL20SpuOCL7DQjjbOY2n7ngd/wCWf5FVYcaeZMm3mzbcFciAxIST6pU/VSo+4We1XMFCbGBzdwn1XB+iY8VIy4e05sNlraDjCaM8tU3mHUZH20KR9Slqvd1s7iFFeVWs8zYc4mj+r2e1Knb1gmdE1v24iksJxK0v68Po+l+NU8hICUSFRIVyVFTIkKqtzJIHZ5FbeGposWiIaQ4HUHb02TdseKLdeBRtS2MzLew4vPxAu1Pvqx76QAGYEJgRCYrmJCuRIVX/AA5jMjVuDdjTWvCzKXci+q5/erOmrQ7uv1WGxrhd1ODPS5t3G48uoTBorAqhIioqKi8lSs1aLDoooooQiiiihCKKKKELFFFVfFOIgtDCsMKhTXxVG09BPTL8qje8RtLnJilppKqVsMQuStGKMUhbQKFCITnmPEXMY4+kXreFLBxxx0zccMjcNdZmS5kRekVDjjjpuOOERuOERmRLmSkXnVsixZU2QzGjNE486uQCP9XglZ6aZ07v4C7FhmGwYRBd2u5/3QBa2mXn3AaZbNx1xdDYNpmSlTEsGC2o+zl3URce6wx+s22vr96/dUth3DUSzNo44guznE8q9luD1G+5Pxqx5ZVZU1GG95+qxWN8TPqCYKU2Zudz5dAsCIiiIKIiImSIicq91hVyTOoO43aPGbcdkSWo0YObjpiGf/ndTr5RGFjmsMhUwTjYdYwT2rXhZcVP2o+6lhcMfR0dZbs8VZYmZA5JlI4xHEvN0lp35+6tJ4hx0eeyh2Vru1G+f+aljUSdAPMqYQNO5KafTIv7z7irYMiOe4XBVe7PKk8t8+UdDVUG0qPoaeH+rVXUxi/E8XiutlbdZTru25zygj6WzMizr6JpPA+q+mFviPRN2ioCx36BdYrL8d5HGD4EJeE23P3bg9i1P86aY8PCWc0tOaKKKKkXlFFFFCEUUUUIXmq3fML2+7iToIjEvLhdBOt4GPb+NWWivD2NeOVwyU9PUy00gkhdYhIu5W24WuQUeY0oEm8CTeDg+kJdtcVPC52qDdYxRpbaEJbxNOu2XpCXZSkvVlmWaSTLyamT3sPonC4n5L4VRVVIYjzN0XVsE4gjxAdjNk8ex8R+lP4VxWUNWrdcTUoqloYfJd7Pql6v4UyxVCRCRc0VM0VO1KQFXzB+JSEmrRPczFeGE6a8v4RF/T8KYo6vSN/oqbiTh8AGrph4uH5H5TGorCcqzVwudoooooQiiisKqIma0IUbd7pGtMF+Y+uehMmw843C6ojSZnTZVwlPy5JqTrxZr6KD5oj4JU5i29rdbgTDRZw4Sk21kvC455zn5DVaqgrajtHco0C63w1hQpIO3kHfd8DYLYy08+62y0BG44Qg2ApmqkVNnDWHWLPGQ3EE57oJt3Ms9PqD4fjUTgqwIw2N2kh5Z0P0UVTe22Xne1fwq8pTlHTco53arNcTY2aiQ0sB7g1PU9PIL1WFVERVXklZrRKUkYdUeelasHGwJWKAubKJuF2YjNOvyJDcaKHCrjpaR+1S4xc/hq/RIj0O4A9MZe2DSNOcDQHqdN55tR1KiIK1J4pZGdfMGW59f0N56XIdBV4XTaETQS/87a84rw902IEq1sMtXCLqVVaEWidjbMhNvh5+rSDO8Q9xzKsWxktPKMguGPsnYsfSQvNk0PFp0i4Onraa3VW2pcps4dwKM8kB1p232htEJNo+GzDi7s96Dn3LVklYQnDapVyflPyb002EpmO0ZBHa0EJE02A81yRUzWo/piTmVKJMsgvKG2pKCEKuImpRReJB+jXquBllCgWx5tlYt/dJ2U4E9Ni1dWX+LZMyOrmiIOlFyVMl3cVS62i8NYfZlFGeK6LcfnB+I0okeyISjix9Ucl9qV5NMeqBNfZctmH5qvbbjKoMO6/o0prPIAk9dp0R8d6e+mlCcVxrJesHCvupLTyusRuZGmcEyLH+cXSDqR3NQux2xLtXctNywPlLgx5iiodJjxntK9hG3qX8amh5mvF/JKzWLSpiijOirJJIooooQiiiueVKjQ2H5MhwQZYbcecJewAHUVCFuopfvY4vjmzmW+wi7atxZnJHpz7K/tG2g3J7FzreHyhwWVErta7jbmnQIozjqC9tSHzNLXEi+2oGzRuPKHAnTUKV0EgFy02V6qPudsiXWM5GkgiifIvOEuwh8a5bJiKzYgafctzpkUcxB5p5sm3m9W8VIC7F76mqlIDhYrwx7onB7DYhI662uXaJjsSQmaJxMuInC6HYo1wIqoqKiqiouaKnZTkxFZGbzBNrIUlNIRxnF80+4vBaTrzLzDrzDwKDrRk2YrzQhrP1dOYHXGhXYcAxduIwdm/726+Pj6pp4RvqXSL0WQf6bFFELPm632H7ewqtXbSLts+RbJsaawvGyWZD2OB5wl7Up1QZke4RY0tlUVt4BMfDPs9qVZ0VR2jeU6hYXiPCfoZ+1jHcf8HcLsooop9ZZearOMLt822xW2y0yZiky1lzEfPP4fjVmVd1J/FlzW43eQglmxE/RmcuXD1y+P4UnVy9lGbalaDh6g+trGhw7rcz+B6lV+ispmuSImarUncrJdLUEdyU0uyebAgcHeIkQ6tBdy1nwxzgSBouwyVEMT2xOcAXaDrZTOHMWv21W4k5TdhdUDTe6z/dPCmbHkxpTTb8dwHWnEzEwXMVSkLUxZb/AHGyOLsi2kY18qwa8C+sPctP01aWd1+ix+N8NMqLz0uTtxsf0U43pDTCcS5kvIU51HuzXzQkTIA7cvR+lVSuOMrTDt63BTV591dDUZF0uq76JdyD31SnnsT4jLbXKW5DglvbiRlINQ+sn5rTze1qftyaudyxtoyWzDvDZXDEjmEpwxm5t6Yhy4bu3ivxnxJ9k/O4Q1d33Vpwdc5Nyh3IZMxZZxLg4w28SCJGxpHQXB376rbNksrCIiRGzX0nuMl+3XmzzW8OX8xdybtt0QWTVOEGXR6pez+9MGlMUet14p60OkGyZHQ4JtssHHZVkHBcbb0DoBwS1iQj2LnvqVrgRUXIkXNOaKldyLmiKnalKNKtpRoVxXWNb5kCVFmuNtR32yBXCVsdn6wk7woo1XSudvWw3WBab1pk2homhkPPNPOuCI6hIXO3NFyFU5LUnHwzaG3XJM3bXKUbhGjtyPbo2OrhFtsvJog/RqRdttodaNp2DDJkkyMFYa06fs1LcBKFpKqMTD1mkXSY1PZuUg2G4zzTl1mOulJHrE5sw0joRVRN/bnuq3v3aLa4zIPOgyCrs29IkRn6rbYDqX3DVFsNxZbm4yuT0vbx7W10KEBGJPrEik479JexM6lrTb5Lww71NkyPnOShPqKnrYaYf0kLAtnwpuy3pvzqJwdzk3sF8YwSZALqbxdGISl9HuI25H9itwIR2SFq0aib1bREz7VGpM73CKOkzpqHFRwW3HmyzBki4PKaOW/vrnOBDNJ4qGQTgykgnVMtOjaae/Lt8EqJlRhCdJiiCOrc8PS23wRP178XSAOEPeqHlUZaLZEqR8PILq6W6a1IRRF0HRRSETAxPiHrDqSu555iMy6++4DbLQE444a6RAR5kS1UsHWeXa46DIPU68rMl5E6rbnR22iHV2qqoq1x4xedud5seGRNRhONldLsgrp2jDRaQaLwVU/CnIXWYbnIKuezmeANSsPYjxDiN04+G1agwE3Hc5Q6pDo+lGYXkniteAwVbHz214mXK6vrzKZKc0fVbDTXDbOiQbtenbPGm3aa/IGLIdyGPBgNN6fIC8fCunuQexKvNDpCm44WAaKHOxxGbe7DtIMQDVRNsxb1ihCQkWodW/PLIuKqy69coE19i+MspGHYdElsRn1jEZdbU4eoR5om/KrqU2AMtqAchkZjrZOtx1LypgPMtNepUWJNjvRpbQux3U0uAXVUetVfPRRTA8wzO+6bjmfH9p9NlTJdscelhMi3Cdb30b2LpwTVsnhEtQi535VZcKYjYukXosybHW6xZMmIbZm2D74tOaBe2adqp3dudVq3yRcdukdDj7OHNdjMAwRHkyPEBE4bhalVFrhv0CEEZ2exBznsutvNyIo6HWiEhLbFo4lRPfVNQV76OoNLMS4ZAeHv5qerpGzxdtGLHU+Kb3hlS9x1ZdKhd44ei1LRE+w5+Re6r1EksS4sSSw6LrL7Tbrbo8jEhz1JWZcdmXHfivIhNPNkBovcW6tbPEJmFpVZhla6hqWzN218RukNV6wHd9m69ani4HdT8XNeqfnh7+fuWqhcYTtumy4TvWjuECL6Y+aXvTKtcSS9DlRpTS5OMOi4H1fNrPxPMEl+i69iNNHilCQM7i4PjqE+qK5YMpuZEjSW1zB5oHB9hDnlXVurStNxdcQe3kcWv1Cir5OG3Wq4yhVEIWSFr/EPgH71pKKqqqqq5qq5qvfTE+UGYoRrdCEt7zpPuZdot8I/ev3UuaosQkvJy9F1fhCk7KkM51cfgZftTuFrb843iKJDmyx+kvZ9XJvqj71ypvSI0eUy5HfbBxlwdJgaahVKp+AIKNQpU8h4pTuzBf4TX/dV+FXbdVhRR8sWe6x/EtaZ68hhyZkPPf5SsxFhGRbdpMgCb0LrGHNxj+6eNVKn+qISKi8lpdYow3GApk+CgNI2BPyGeQEIjrIh7l8KTrKQM77PZX+A8Sl1qerPk79/tUTSCkBEAEoGJjrHPIhqZjyW30y6ppzH/TUOiouSouaKmaL31lFUVQkVUVOSpUFLWPpzbUdFoMZwKmxWK7cn7EfnqFP1xz4TMxom3R1Cqb8usnrD41oW5PAyuTKvSOEGxRchMi9LurujpJRlpJJAT2WbitppDV6I/RrTwTsnbdq4zX4bUYbLyTCx26HxC5LbfMRWEBjG18524NzaaspDQeiJdvsqyxvlBw6gZSmrlGNPNdjEf8wVDm02a5qmS96V46M32kS15dSsJuF4ZXytbynNT5/KJhhNzLVzfJeQtRCHP7ZVE3DEmIL0BR4UUrXCNMnX3y1TDD0WxDq1qFtsOqKIvfXBOnvQ5dtEkFYklSacLLiF3zeLuoFMxuZQayR+QyXl+zQjibBgdk622QMPDwnq9Yu1C8721LYLk3e5bJZDzqwrQwUUELdtJJ8KiRecgCnD7a450xiDHefcMU0gWzRV4jc80Rq3Yeghb7Pb2EyUzaGTIL03X/KkX35e6oKuwA6pvDWuc8m+QUtUPEc6biK4EO9u0Qm4aL/HlFtT+ygj8amKgcJqKDiRss1khf7h0gl6x6tJAXwqrdkwlXNQdAru28xHjtrnnmOeSdYiqjAhTcb4icVERW7bbAbFzeiN9cvvTOrPUBM2drvsG7Obok2ONqmOeaw7tNbDjngqqo5+KUMnL+4dLJFsYicH7qUjWeJDuM+4xnXwWan6TGQv0Y3f3+z7DqRIhAVIlyFOdRN1/wBokmWIrUjJROkkl0R1R07AhHi9LPnpy7cqlTFSFUQlFV5KnWSmTeylbbRRcW0WuPdbhdEV1yfNQUVx8tezbHzI/cnKs4hmS4FonyYrDbzggIKLqkgA26Wg3C0cWQoudd7bKirRZiKi3oIRTh+r3V5eMVEm0RCRUyNF3io+jXgOOrlJyA5NSvsUm2wAYgi/GKWpuKexQtDhavNcPmuWVWGbKJIcpWHWmn9mSNm91AL0irxiG4YecgP29lyM9PIwCEzE0m6y+JDpLg6uXnVDGzLxBPasFvkQs32HDluOo4fR9gQ59Xt8KoqjDO2qWyA3JzN/908FbNq4207g8ZDIW/hMvCCslhuxKyyTIdGy0GWvMtoWo0LtQlzUfbVhrRGa2DEZnd5JptvhHSPCOncPZW+tYFjSl1j+2oJQro2PP9GkKifWAvxT4VQqdeIIKXC0XGNpzNWSca/xG+MfwpKVRV8fLJzDdda4SrO3pDC45sNvQ5hM3AM9X4EiCZZnDdzbTP8AZO8X451ctHjSlwXMWLemG1XIJbbjC/S64/en3026sqN3axDwyWG4lpG09e/o7P31SmxrK6ReSbReCNHZbRPE/KL+KVWK6rhIWVLefVc9ez+AgI/lXmE10iZBY57WSy39pwRqlkPaSnxK6nQsFHQNHRt/yU5LFF6HaLXHyyII7ZH9Mk1F961K14AUEAROSCiV7rTNHKAAuHzSGWRz3akk+5Wagr5H6QzNY/8AyYb7P1jEhqcrhuCDobLzkPJKXqBdhPReoTZ6WdttjF7w/bXURGZ8VooThZczjFstLg+5Kr8qLKhvExIbUHB7+qQ+kJdqVcLe2VoxDd7cSKMS76rpb181H/27Q+Pb7Klp9uiXFpWpAZqn6txOu2XqlVZNCH95u63eD40+naI5c2jLxHkllXbGmq3kDqqQdheclbLnaplsd0uprZJfJPCnCf8AZfCo6lI5ZKd925FbGppKTFoO+Lg6HceXQqfRRJEIVRUXkqVmoePJcYXLrNrzFalW3W3RQgLNO7zkrT0lYycW0PRcexnAJ8Mff7mHQ/g9CvdRV+aJ2COzHU8EuMrA+cZm5oEfrZ1K1HXCW3GlWTW2662M9uY+DI6z2UXjItPhuX3U1IbNKoIRd4Cl42DnJUOa9d3RcukuM43HFN7EDUPDpHtX0lq0WpZS26AMpompLTAsPgv7xryREPgWWY+2t7EiNLZZkR3QdZdHW242uYqNbqo5Hud9y2EULIwORY7ag8O5fOWNFHqLeGxRU6uoY46q2TsQ22G9KhApv3JtttWojI6jecd1aGx/Eu5FrZbWW8P2iRJuboI8bj1xuTqcukOlqIR78tyDUb8mcvVRzPBIA2UjcLjAtcVyZNeFlltOa9Yy9ER7V8Kro/P+KWnFLK12KQGhANppybMbLzuLhFKjIDT2JZL2Jb9m1Y4O0ct8R3qKLX7Uu/l713cqvMWQ3LjRpLQmLbzQuNiY6CQC6uoezdWWxbE3UYLIM3DIu2B6Dx69FAwdqc9FDxnLph4Rjv8ASLlaQTJp8R1zYoj5rgh1w8U3p3LUkxiDD8pEVi5RCLtBXBBxPVJs9JJXYqIu5UzSomdYLJcFVZcGM6fpqGl3/mBxUnQ8UFreWqbfxGvqNFN2dvtXcdyhFmiS4wj/AI7X+qoGfieEyr0e2tuXOcAkexhJrbb0+c48HCn415HBOFBLUlsRd/In31H7OqpuLbocJtGYkdiO0nmsgKf/AHT03E9MB/TaSfGwHxcr2A+1sh8qtRMPt4sgwLrbLgEBXzFLsy0wIutvj+tFtwOJM+5c+yr1YrDbrBDSLF1OGpm49JeQSkPuGWpScIUqoW1xMOYwGIPDbcTNkYjyBu4Nej9L/NTGrYUcsc8LZoxYOF1TzOkLuV5vZeqKKKdS68qiL2UjrvG6Jc7nGyyRuS5pT1CLWP3KlPKlJjdlGr66aJkj7DLv1tOn8qrcQbeMO6FbTg6bkrHR/wD0P4UFBkFFmQZCLlsZDLn2Sp2dJYXfqTfvpFVY/n57vT40hTTcgIWg4nwsVj43ja4VdXNVzXv/ABySpTDobS92gcs/0kD+xxflUWq9/elTeFERb/af8R3/AKZVBDnIPNaXEO5Qy22af4TlTknsrNFFahcGRUFc5rDKPvSHBajRUJTMl4U7yqdqvYgtjsqFMFhBIy2bwCfV2rTguiJeCqlKVAJblpup4CA7NUtYz2Ir09cGbnIZi2lyEVvaRkwRVJvWZk29pLfvSrdUG5fgi7VqfBdYuRJqjQ21F92W3p4SbIOHnmhZ8qw5iGNphLFadkETjXTxYbdPojRDx6uHmi5Jlz8Kg5SQLDJWrJYogbuzWnFptrCt0dV8pIucZGx7xa1GfuyzqpSIZNZm3mTf8wV13W9w5l8RZCuR2IcfZW9JTRM7Unf1r3Hy5Ig10CbRpmJgQr2iQkNNCjZLHZ2q80+PzUFTzRG7Nxsf0VA1sbdcaLUC5L3d9dUxmM2hOi60HaokYj9muFFRURUVFReSpVHNFJSv/grqlDX0mM0/UHVp1HopliS2+mScLicx/wBNdWGmenYkny1TUzaofRQVert3+t9yLVdQiFUIVVCTkqVbcGzrZE1W93yT0qUUg33C3PuF5pF2L2DT/wBeZYuzd9xWHxXhY0khqafNmttx+wpd7DjIOOyLRNk2t11dbgRUE4rhekUd3hz9mVaPmrGJppPEbAh6bNtaR3+ctNXkocZzeiKK+otavm4OxwveNBimGQzWaFQzqQqnZ8N2+0PSZiOPyrjK1dIlyVzM9fGWkQ4UqEuivYrvY2ZhSGy2lwXLo6K8L7/mtCX3fFe6rHi6cljtbpsuKc2Uow4IcvLu8Il9XevuriiMRMJYeeccyI2GSlSnF5yJZet4rklVGIVMlMyzc3vPK39+my9DlfkNNSuW6bO53S2YZiIgwIYNzLqLXVRhrTsI3vXLdVqRETJERERNyInZVawhAkMwHrpNTO4Xl3psgl6yNl+qD2Zb/fVmrA4rKA8UzTcMyv1duffLyCZhGXMd0UUUVQphCc6q+Gb1Luk/FUd81JuFOyjbstLWpwdH8ufvq0JVEwO2QXTGpKoqnT9GaLnxbR4q0FBEx1FUPcMwG290tITztC7ceAbVsgXRlFSRabjGlNEnYOrSv35UxYkgJcSHLDqSWGXw+i6In+dUvFrYu4bvoqmeUUnB+kBCf5VPYPNXML4ZJVVV+bYw7/VHTW74TmL6HlP+JPzYpCrFn3U/RRRWtSaxSz+UIMp9tcy60ZwM/omn96Zn9qXPyiIm3s69uzkJ/M3Sdb/ZK0fDBtiUfr/ColG/0lorPuWs4CRouzSRNfYlYyy3Zcufv31MYZc2d+s5LyWTo+0JD+dRslomH3Wl5io/BREq3Wx3YXG2vZ5I3Ljkq+rtBqZndlHgfyq+q/rUL7f5NPyE9qKwPVH2JWa1K4MiuC4kSC2CdUlJSrvrjnt62tSJvBc/dS9QCYzZSREc4ulkw6szGWJHD3/N0SNCYRewS4y+/Op/lyqvbPoWOLuC7gulualN59pN6RX8Fqw1JDbsxboqiuv2xuueVBt84NnMjMvj2I6Irp+iXZUSWEcLquaQyDwbkPoP9VT1FSpUPcNCoQcKYWH/AOPAlyyzN10/6yrQWFbcyyYQjfA882xec2gJ6vpJVirCKJJmJISZ5Zouqo5I2yN5XBO0eI1FFKJYnEEf7n4Jevx34zhMvAoOD2L2+sNaqseJlcflYbt7CJt5s3QpZZkjHUL8c/dUbdLTNtbul4VJkl8k8KcB/wBl8Kz9RTGB2WYXbsC4hixOECUcrumx8lYsOYveh6IdzI3I24W3+bjXgXen3pTIbfYdaF9pwTaIdYmC5io0hKm7NiG4WhVaRVehHucYJeWrzm+5angrS0cr1X4zww2YmelFnbjY+XQq3YqatcyA8dyjlIXaCkNpoiB8pJ8ACyXYtUqfZboweFbC9dJUhm5SROTGcXW2wLGki2bh8WQoq7vDOp67Lebq5ZbpYDivBBCWTjUlf1bxt6BLZ9pImaD7ajJ13hsXfBF1efR5EhyG5QNjreZcJvQZk2HLJVXUnhXp3MYXOYOZ1iRvnbK3isPJGIy5rxYiw6JgiIgIgKIgCggCJ2CNet9csS4W2eG0hy2Hx/hGKkn0h6yV1ZVxyaKVjyJBY+KbaQRkiiiilF7UNiKZJjQAjwy0zblJYt0Uv3Zv9Zz3JmtV/wCT6PsAxMgkRtDctg24XWc2SEhF96VJ4jlR49ywqUh4GmWXbjMccdXIA2UUhEvHeXKojCs26Wu2m0VinyGXJL0gJUbZoUjal19i6QkiZZV0GkoZJMFLIW3c839Af+vlIk3ludlOYykNxsNXhSVM3WhjgneTpCP96tGGI5RcPYdYJOJu2xNSesTYl+dLjETt0vxWaPLtsq22UblG6a/LJtTXauC0PkxLcm9fjTbbBtsAbbRBABFsETsEdyVpOH6J9FS8kos4m5HTYJOqdzPW2iiitGlVilt8oZosq0t9oMvl9oh/tTKpUY7d2l6FtF3MxWR+sSkX5pSdabQlajhVhdiLT0BPxZVSjQvcvwoqQ+bHvRT4VQRx8+a6xU1AhIz1Xdi2MMW9yRFMm3GmHA9ijoX70WoFFVFRU5pvSr78oUTI7ZOFNyo5HcX+YfzqhVNVN5Jiq3AagVWHMJ2FvbJPO2SElQIElFzR6Oy571Hf99d1VLAs3pNpSMS5lDdNr6hLrH8V+FW3OtBC/tGBy49iFOaepkiOxPtt8LNeSFCFUXkqZLXquaW9smlyXjLcNfZHBrSSlGgk2CXeL2eh3PDN2HJRjTSt0gk5bKTwiRe/P41J1xXt0bncY9lREKNFRi43RVTVnxa2GPrKmZeCetXbXinv2YukMQLe0sNd0UUUUwqxVkHMQXp67R2pbUK3xp78TatAXTCEOsIl1U58+dWCLGYiR2IzIqjbAaAzXUS+sRd9QtsXRiLFDIFm2TcCQaeajpN6SqwUKaU7DRQ9pD5xxRNlvtm0lphCxDZfTSZk+RanxHu3ZVfugRZcIo8loHG301EJpn7OfbS8nPHBxPhWUG4Zu2tchPSbLSQavYq50y4BqTKivMCUaTLf63e3CvqZ5FO1zMrFLHEOFJdpI5MVDfgKuarlqNn/ABPDxqr0/iESRRLJRJMlRUzRaX+IsG5bWdaQ56jdjJ+LX9vhSVVQ270fsuh4HxOHWp6w2Ozuvn+1TIM+Zbn0ejOKi+eK9RwfRIalLcrNwvN1u7oMg+4DbMZkdOptoR43PFVXtqBISAiEhVCFclRUyJFrIG42Ym2SgYrmhIu9KXoar6WUOIuFpMTwaHEG8wycND++quD9utsktTsZpXP3gpod/wCYGkq1jAks/wDtLvd2O4elbYE+rIEq5od6ZcbIZXA62BHmKatppHzR7/Cu2Hc7ZPTOJKacXtBF0mn0mz4q2gZRVzA4tab9QFzOro5KOTkkFj/PkhCxW3+rvoGndIgMF/MGmuuLNxGDgrMlQHm0TeLUQmzUvpbQv6aKKXfw9hr8zC32SoJG6rWLLg8xc7NPkxY0uO22+3GZkakYak6hInC0dbdlpTwq8QZKvxoBPK0Mp+I1INpteWoR1aR62SZ5VSsSxPnFzDlt1aOm3IW1c9AdPFp+NWFLDfbLcoM0elXhydGdhSCaBplqIgk2THCZcIbi1LSFTSxQO7KFvKAMgF5jm7J55tCpK5tQpMGTFlOADUxOhoRrlk87wh788qmsMzHZ9jtUh5UJ8WijSFTtejkTBl71HP31WAw5fn7q3brgww/h5uXJuJPk5qKRtWyyjk31k0mSrn4JVzt9vg2uIzBhtIzGZ1aG0Ui6xa1XUXEq5rXiJhbql6qZspBAXdRRRUyUXndzpK4ikpLvd1eRcxR8mhXwa8l+VN25yhgwJ8klyRhgzTxVB3fflSNIyMiMlzIyIyXvIqqcRfkGrf8ABdMTJJOdgB75le2GiffjsimZPOtton0y0040ssXJOHspaYUiLLvtuFUzFkykOfRAeH78qcvurxRQ8zLr5xbWubUMiadAT7n/AKUDiuB0+yzQFM3WB6Q39JriX7s6TlP8kQkVFRFFc0VF7aSd9t5Wu6z4mSo2jm0YXvaPiH+3ur7iMejx5Kbg2t++lcfEfwVLYIuKQ7sscyybnN7L/ijxB+ae+mwlIJp1xl1p5tVRxoxcbJOwhLUlOy0XBu52+JNBU8q2mtPRcHhMfjUmHy3aWHZK8YUJjmbVN0dkfMae4UlUfcQPyZp1U3F4VIVqeFTbcFOZCSJT0zOdhCxEbuVwKUc2TOseIr0PQjm/PAsTY2yeECbBodkQua+Wla9niC7obLY2YUccXchy9QgPpOEDelE+tU7iCxTZsiLPgOtNT4rbkcm5SFsn2jLXsyIOJFReqtV4znwpLUS6xgiuvhqjONu7Rh8vOES0jkvhSzJjygDZfZaZjnlxGqw4V/kkpO3Qo4ryagNNIKf8R3US0NheGF1NXiWap5ssGHgX6XCJfzV0UV47Z/VHYR2tZQsR6+2x+45BHeuF2k7Tpb5ZRkbAeEREeLXvXd3J212IOKTXU7fVH1Y8VhB/nrTfD0wVEN8kn2OhiHXN/aDp011DOaBdlNE4UoU8ozMTZEheqR8Kp4pUhleRcL52Ed8wuV6PfDk2mY9Mbmra5PSm2XGhjq4XDw7QPZ6NM+xXOPOjsSWkIQkpvE+u06JaCbPxRc0pcLcY7jiR4IlOlnubYieU4vWIOEU8Vq52C3SLZb2Y7xIUpx9+U/s+qjr7mohHwTlUT5HAhx1TEcYsWjRXSud99tkcy3qvIa2oQrkmaZom9M6omNm7tMtcobaThGMhvpLcdc3XIo6tbben3Ll203LIWgAbqGJnMTfZQuKpOE3HHXAmsjcsyXZRBJ5XS9FwWuS+NVZUJMtQmKqmaIYkJfZKp+BKw42AtxTiMEKCKtuILL6F/EE9JZ1vl/NMsNLkmMhJ1DR1rUn81Z2Z93W5SP8AfJdGwfEn07RHM8Fu3h85hVhK0SYyypEN7XoNo2gUwQQJQ2g6iIh4lXLOut4AadJoXmXVTfm0Ynw/V5VrRUzyzTOvcEz4HczVqamlpcSh5X2IOhGx8Cr6KiQoQkhCqZoqLnmNFUtqbPYEW2ZTjLevUugGzy+iLtSzMedLBHEv0wgVN6MtxmiT+XdWtbxBAGAvBBXPa/BKilfZou3Y/vot18zAsPy298iJeoBxx85wicESGm5SgtEWLExfhcdq7LNzp4uJLd6QbZCzrbMRPqqi9tN+vD6ltT/VaLArK1LSyQtdqFmiiivCXRRRXkyQRIlVEREzVV7EoQBdUnH1xRmHHt4Fxy3No4iLyaa3/euXwpa1LYguZXa6S5KKqsiuxjp/CHkXv3r76iwA3DAAFSMyEARO0irN1T+1lNl2nAqP6CiaHZE5n1/QV/8Ak+gqgXC4mnXUYrS+qPEf5fCr5oWuCyQBttsgQ0RNQNCrip2uFxGvxqSzq/pmdnGGrlWK1v1NZJNsTl5DRHfVJx1aekRGrm0ObkTgfyTmwS9b3L+K1dlyRK1PMtSGnmHBQm3BJsxXkolzomjErC0qDD6x1FUMmbsfcbj2SEq4YIvCRJZW58smJZamVVdwPej9b8USoO92t20XCREJFVvPaRzXz2i5f2qMEiAhIVUSFc0VF4kKs6xzoJL7hdkqoYcWoi0G4cLg9Oi+gN1Zqs4Xvg3eGIuqiTI6C2+npL2GPgv41Za0jHh7Q4aLitTTyU0roZBYhJSyYxvjuLEi3SYb1udnSICo4DYAxrcIWi1AI780RN/jUlZpU7E17xPY7qDEqBBWTsm0bECAmpWyEhcDizy7aoLl0mWq73wW0ByM7cZAyorw62H9lIIh1J2Knmqm9KteFrqDN0+Uq8x1Hda505hUXPIie1j96pXl0TXbZrw15Ck5dtssCSsNrFaRXUXR0aerEkmy9HUekk95V1/7KXZzrYgJAVP2EFsS+qRkVUZi3QnsDXu9SA13D57ZZafLroJC2pj781pwYDluzsKWJ55dTosORlJeaiw4TQ/ciVCad2zvgKTtW7tSlvwTcN4ijNQZJyZSsRjaeuItPEDrpEPkxMdI1PWnEd9XEQYcxPHiuG6/0VM2GvJvmPAXoqhbvjUb8pzmxxhGeyVUahwHMk7dDhlUhabmxijFLGIru7bbbBtAiTDJvNA88WrS1q18Rb1Tfy3IiVMY2ltnZqMSEG4TLZtWwRRZYjMivPZCIJ/INd7EMGl1kuo05dyUrcZvSkx/hZkJD4sO/NCq226SAv6UXm6tNdI3S8D8qRW92fM6CTxCEXbubDSUHWPk+rz31G2mY03Xp0zyLKu4UeeO4/KG6puqIWO9EgK4W7ynDxauypb5NDaC14kmzZgsssSYiE7JPS0PAXWI+XNKi8IN5zvlMbz3pZbwGf8AxCSt+D2Ak4E+UNsk1btoiJ6TTO1FfilTvYHjlKia4tNwmC9DsFyjjMcC1TIpqQjJcWMbS6S0EO0OvI4Qw+Sakslt5Zouwb30ookpbpY8MYYbNVecxE8RAnYy6LYiXxI/hX0O02DLbTQJkDQA2CdwimlKW+laNCfdT/UHoEqH2b3GuU+PIsdviYbZck7aUMEQLozA69QuAQlmvIV76q0GFIks3G7MMuLCKa6yJLxE2A8aah9ipvpl/KReWLdYZMHNOlXUSjtBkX6oSFXT3dyfjXPbY54c+Th95RFZJW2TNVcs8nJnU+CKPwofShzSAbXVhQYtLRyNfqAb22zFvRLpZEYS0q62hcslKtyOqAqKuuABqKGjbpN6x9HUFRq2f/0mF/2mZndigqCpxdXUJCXxrW66LkCCJKut4hRF8BXSpUhJR8hbY7/6Vt6fiFtYyRsrQQBe1+ptY+OeoThwcODSbU7VEYYuID+ko6W2mD620PiVF8Ksky8WW3E2E+4woxuLkIyH22yL3EtfPdsfkQb047GecbcaVxQMS4k3ffWxl+HeJ2J5d4eVyZIgSnLfmheUnk43smxEPDNBSrKN9+6eg+Vg6ylDbysyaSRa9yLeO4X0a2408AONGBtmmYGBIQkPeJDW2l78lEuQ/h6THd1KEKe6ywq9jZiLun3Kq/GmFTCrF5qoY1vKQoSQWSykzBIS0rvbY7S9/L41Y7hOi22I/MkFk00KqveRdgj4rSYudwkXSbJmvrxulwD2Nt+aA+ykK2o7NnKNStVw1hJrajtZB3G/J2C4qtOC7Ss65JLcHOPB0ub04Sf8wfdz91Vlpp191ploVJx0xbbFOakVOew2tu026PERE2mW0kGnnOlzX8vdVfRQ9pJzHQLZcT4kKSl7Fh7zsvTc/hTCckoooq/XI0UUUUIVbxRYwu8EiaROmR9TkdfS9IPf+NKMgMCIDFRMVITFU3oQ+bT+yTNKX+M8OqSndoLeZomcxoU5p+9Ef6qq62m5h2jdd1uOF8ZFO76Wc906HoenkVTLZcpdpmMzI5cQLk4C9VxvtAqclrucO7RGpcckUTTIxXrAacwKkdUtZbzMs0natKpsObpDKrwuD+S9y0pSVXZHldotLxBgba9nbQ/ePkdFNYbw265iLHzF0gAdtmm+gE8jZKalIIwJvzk3Kq5+yorDliaZvHyl4djGTmVokxIxOZay4h06svFUq+YVtmGI/TLlZ0PXcFHpG0dNxRUV1aNJct+a1utOFYFnu92vLUqW9JuW12wyCAhTW5teFRFC7KvgQRcLkr2OjcWPFiEpIcW7ycCXOBFgSnnGsSNuPo22ZEAjH0Fwp3EiJTmwvbDtFgstvcTJ1iKCvp6LznlTH4qtdCQHW7gxKYlKzEFp8X4LbTaNPuulr25EnFqz/OpKvq8JRfKjbAZu2Hb0riaH3G4T4knCOwc2qF8FX4VC/KTc7FdJ1jaszkZ/o8Z1tw4gppzNwdDXD3ZL8abd/wANWnErMWPc0fVqM6Tzewc2ZaiHTxcNR1rwDhC0S250eI64+2ubKynSeFsvSEern4rQhUTEzbrGMfk5CQvlgg2AHlX94MghL763S1T/AHux+BVXbR0TJcsv0HrVfr3hKy3+bbp84pQSII6G1iu7HUmrWmokHVuXtRUqEh4A6Di1i+x5Qpb2NRtx3Tfdk7RWdlxOO6s0zVV61CFS8Irld/lKDtKz33d9F5anPkmbbkWbFUY0zF59ps0yz4XWCCrTbcD2e2Tr3PakSzeuzMth0XFb2bYSi1npER/GokrbL+T2CS4cts28lcH/ANM2qkRMC03wFpjt8t60IVF+Ti19JxeBZKrVqGXJJSTzh8gHvzLP3U/qXvyb2G5W5m83K5RVjSbm8CtMmGl1toVIy1CXEiKq8vCmFQhJD5R3yu+MLXZwJNLAQ4fPcjspxDIvgo/CmhfYTNxw5erTDNs3Pm42mQbISVCaHgHh8Ryqs3T5M2bvd7tdZd1dFZrhONAyzxMFwiHERb8kTwqVwngpnCr9xfbuL0rpjbTai40LWjQRFq4SLPnQhK9mLeJ2A2YcOBLeVnErzjuybIsh6OIdVPWXKpLFtgj2sMAW+OghcX2wjSBz0g47m0m0Lx1KqZ02wt7rU8JLMpWoSR3Git7bTaMk8Tm02+oeLVXi4WKx3WRBk3CG2+/BPXFcInBJtdQn5pJnvROdfC0HVSRyOjN2n/dV8/Ew9Fvsph9tW3mnXW3QXzS05VzsAzElyykCmQipNau0tWpMqet0wVhy4Py5yRyZuUhSNZIOOrm5p06ibItP3Us73YZVueRiexqHPUw8PUcH1S/Kq+YmF1yO6QB7LX4UI69nKHAShxIB0NxmrBgrFsaLHbhzI7UeO64Sg+0AjxF5z2nn7edM1ZEZGVkK4CMoG02uodGjratXdSFRBFEFERERMkROyu5LlckhFb0kOdEIhJWs930fZ4UvHiHLcEZbK5rOEhNyPjdZ2XNlkepHQ+Cl8UYgO8ydkwpJb2F8kPLal+8L/LVboqx4Yw+5eZSOvCo2+Oep4v3pfuh/zUh36iTxK0//AI2C0nRrR6k/sqcwTYVRUvEsMs8whASfad/IaYVam2waAGwEQAE0iIpkgp3VtWtFDEImBoXG8RrpK6odM/fQdBsFmiiipkgiiiihCKwSISKipmi7lSs0UISwxVhUoZOXG3tqsQl1yGRT9SvpD6v4VTKfxIJIokiKipkqL20vcS4PIFcn2lvMOI34g809Zn+1U9VRf5x+y6JgHEgsKarPgHfg/tVS1XafZ5CPxT3LudaLqOj3En501bLiG23hpNkWiSKZusOLxj4j3p40mlRUVUVFRUXJUXsr0y8/HcB5hw23QXMTBciQqVp6t0JscwtBi2AQYi3nj7r+vXz6p+91G/fupe2THSjs493Fe5JLY/8AUb/NPhV7jyostoXozrbrRcibLUn3VeRTslF2lcsrsMqKF/LM23jsfVdNFFFTKuRRRRQhFFFFCEUUUUIRRRRQhFFFeCMRRVJURETNVVdyUIAvosrklRN9+Y+gvJdlb6OqL1+upeplxZ+yoa8Y1t0HaMwcpUlOHMV8i2XrF2+6l3cLlcbm+r818nD8weqDaeiI9lV1TVMYOUZn4Wtwbh6pqHtmfdjRnff0XM/0fbPdH2mw1lsttp16OzVp7a10VY8P4Ym3lwHnUJmAK8bqpkTvg3/eqZkbpXWaF06oqoaCHnmdYDrqf2VzWGwy73IRBQm4ba+Xfy5eqPetN2FCiwI7UWM2gMtDpEU/FfGiHCiwI7UaK2LbLaZAI/ivetdVX9NTCEeK5DjOMy4lL0YNB+T4rNFFFNqiRRRRQhFFFFCEUUUUIRWMs6zRQhVO/wCEIVz1yYmmPNXepInknV/iCnb40tZ9uuNseViawbR9ir1DT0hLqrT0rlmQIVwaJiWw262vmmmeXiK9i0hUUbZc25FanCeJJ6G0cvfZ8jyP4SJrsg3K5W5zawpLjJdqCvAX0h6q1brvgOQ3retTu0Dn0d5cjT6Lnb76pcmJLhuKzKYdZcTzXRy/+6qHxSQHoujU2IUOJx2BDr6g6+xV4t2PzTS3c42fYr8b/M2f5FVtg4gsdxy6NNZU1/Zmuzc+ydJShN2+p46+RuTs1U1nCVJP3oSWHwzHt+l9AIueVZpHRrxeYmXRp0kETzVcIg+yfDUszjfEzWSOOMPIn71kUL+XKnW4hGdQQszPwdWM/tuDvcJuUUs2/lDuSfrIEcvoGYf6q3f7xJHbbAz/AMcv/wCdTfWw9VXnhnEh/wCv5CY1Y30tnPlDnL+rt7I/SecL/KNcTuPMQuZ7MYrSeDZGv8xUGuiG69s4VxF2rQPMhNX21xSrlbIIqcqYwyidhkKL8OdKKTiLEUtFR64SNK8xaXYp/wDq01FGZmSkZERrzIlzVaVfiI/xCuabgyUm87wPIX+Uyrjj23M6gt7Lkk+wzTZtJ8eJapdzxBebspJIkKLKr+oa4Gvh2++oivQAZkgAJEZLkIgmZL9WkX1UsuV1qqTAqGg7wbcjc5n9Bea9tNPPOA0y2bjhrkANjqJV+jVntOC7vOUHJidDjrv401PEPqt9nvpgWuxWi0giRWU2uWRvnmTpe0vySpYaKSTN2QSeJcUU1ICyHvu8NB5n9KqWHBKps5d4RF7QiCv/AFi/JKvwNg0Ig2IiAJkKCmSInhWyjOrmKFkQs0LmNfiM9dJzzOv0Gw8gs0UUVMkEUUUUIRRRRQhFFFFCEUUUUIRRRRQhFFFFCFjKuSVAgzAVuSw06C+a4Aknuzrror4Wg6r617md5hsVSp+ArW/qOC87FJeQF5Vr+fiT7VVeZgzEcVVVtluSKecwfF9k9K02x7azSbqSKTa3ktDR8SV1OLc3MPHP5SIfgz4yqkiLIay/eNklc1PWYibEt1Ku/wD60vZVVLTBmhW1w3iWSrHfjHv/ANKvUUHzOsl1lpJwsVsoZO0be1liisdqfVrvt360a9xt5jml6ioMQOV1ytMSH1QWWXXCXkjQEf8ATUxEwpiSWqKMImwXz5Ci2P2S4v5aZVlROjhuSpvuqxio2O1XPq7iyoY4siYB5kn9Jfwfk9BNJ3Gapd7UZMk/5hf6atsCy2e2iiQ4jQFlvNU1OL7TLirvDnXtatmU8cf2hZKtxWsqf70hI6aD2WURErNFFSqsRRRRQhFFFFCEUUUUIRRRR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728" name="Picture 8" descr="https://clipartion.com/wp-content/uploads/2015/12/free-coloring-pages-of-no-bul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933056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00924"/>
            <a:ext cx="9144000" cy="624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43570" y="785794"/>
            <a:ext cx="205172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title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29264"/>
            <a:ext cx="91440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do you know from the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cover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786322"/>
            <a:ext cx="2643206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characters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hklw.com/t/zhklw/titleimg/35.jpg"/>
          <p:cNvPicPr>
            <a:picLocks noChangeAspect="1" noChangeArrowheads="1"/>
          </p:cNvPicPr>
          <p:nvPr/>
        </p:nvPicPr>
        <p:blipFill>
          <a:blip r:embed="rId2" cstate="print"/>
          <a:srcRect r="10526"/>
          <a:stretch>
            <a:fillRect/>
          </a:stretch>
        </p:blipFill>
        <p:spPr bwMode="auto">
          <a:xfrm>
            <a:off x="5292080" y="3212976"/>
            <a:ext cx="3672408" cy="2551141"/>
          </a:xfrm>
          <a:prstGeom prst="rect">
            <a:avLst/>
          </a:prstGeom>
          <a:noFill/>
        </p:spPr>
      </p:pic>
      <p:pic>
        <p:nvPicPr>
          <p:cNvPr id="1028" name="Picture 4" descr="http://img.zhklw.com/dinosaurImg/brachiosaurus/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204864"/>
            <a:ext cx="3600400" cy="3543300"/>
          </a:xfrm>
          <a:prstGeom prst="rect">
            <a:avLst/>
          </a:prstGeom>
          <a:noFill/>
        </p:spPr>
      </p:pic>
      <p:pic>
        <p:nvPicPr>
          <p:cNvPr id="1030" name="Picture 6" descr="https://timgsa.baidu.com/timg?image&amp;quality=80&amp;size=b9999_10000&amp;sec=1535607533903&amp;di=1ff8d0d6e15cc3efe70044a761c24fc5&amp;imgtype=0&amp;src=http%3A%2F%2Fp9.qhimg.com%2Fdr%2F250_500_%2Ft016cce32ad31dd17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79912" y="3429000"/>
            <a:ext cx="1224136" cy="1773197"/>
          </a:xfrm>
          <a:prstGeom prst="rect">
            <a:avLst/>
          </a:prstGeom>
          <a:noFill/>
        </p:spPr>
      </p:pic>
      <p:grpSp>
        <p:nvGrpSpPr>
          <p:cNvPr id="9" name="组合 8"/>
          <p:cNvGrpSpPr/>
          <p:nvPr/>
        </p:nvGrpSpPr>
        <p:grpSpPr>
          <a:xfrm>
            <a:off x="1979712" y="476672"/>
            <a:ext cx="5688632" cy="1628800"/>
            <a:chOff x="1979712" y="476672"/>
            <a:chExt cx="5688632" cy="1628800"/>
          </a:xfrm>
        </p:grpSpPr>
        <p:sp>
          <p:nvSpPr>
            <p:cNvPr id="7" name="云形标注 6"/>
            <p:cNvSpPr/>
            <p:nvPr/>
          </p:nvSpPr>
          <p:spPr>
            <a:xfrm>
              <a:off x="1979712" y="476672"/>
              <a:ext cx="5688632" cy="1628800"/>
            </a:xfrm>
            <a:prstGeom prst="cloudCallout">
              <a:avLst>
                <a:gd name="adj1" fmla="val -21540"/>
                <a:gd name="adj2" fmla="val 6166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87824" y="764704"/>
              <a:ext cx="37444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dirty="0" smtClean="0"/>
                <a:t> </a:t>
              </a:r>
              <a:r>
                <a:rPr lang="en-US" altLang="zh-CN" sz="2800" b="1" dirty="0" smtClean="0">
                  <a:latin typeface="Comic Sans MS" pitchFamily="66" charset="0"/>
                </a:rPr>
                <a:t>What do you know about dinosaurs?</a:t>
              </a:r>
              <a:endParaRPr lang="zh-CN" altLang="en-US" sz="2800" b="1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55576" y="404664"/>
            <a:ext cx="5112568" cy="1200329"/>
            <a:chOff x="755576" y="404664"/>
            <a:chExt cx="5112568" cy="1200329"/>
          </a:xfrm>
        </p:grpSpPr>
        <p:sp>
          <p:nvSpPr>
            <p:cNvPr id="3" name="圆角矩形 2"/>
            <p:cNvSpPr/>
            <p:nvPr/>
          </p:nvSpPr>
          <p:spPr>
            <a:xfrm>
              <a:off x="755576" y="404664"/>
              <a:ext cx="5112568" cy="115212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43608" y="404664"/>
              <a:ext cx="44644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Comic Sans MS" pitchFamily="66" charset="0"/>
                </a:rPr>
                <a:t>Read all the pictures of this book and find out:</a:t>
              </a:r>
            </a:p>
            <a:p>
              <a:r>
                <a:rPr lang="en-US" altLang="zh-CN" b="1" dirty="0" smtClean="0">
                  <a:latin typeface="Comic Sans MS" pitchFamily="66" charset="0"/>
                </a:rPr>
                <a:t>How many parts are there in the story?</a:t>
              </a:r>
              <a:endParaRPr lang="zh-CN" altLang="en-US" b="1" dirty="0">
                <a:latin typeface="Comic Sans MS" pitchFamily="66" charset="0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827584" y="2852936"/>
            <a:ext cx="2088232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 err="1" smtClean="0">
                <a:latin typeface="Comic Sans MS" pitchFamily="66" charset="0"/>
              </a:rPr>
              <a:t>Tricera</a:t>
            </a:r>
            <a:r>
              <a:rPr lang="en-US" altLang="zh-CN" b="1" dirty="0" smtClean="0">
                <a:latin typeface="Comic Sans MS" pitchFamily="66" charset="0"/>
              </a:rPr>
              <a:t>  always bullied others.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516216" y="2780928"/>
            <a:ext cx="2088232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 err="1" smtClean="0">
                <a:latin typeface="Comic Sans MS" pitchFamily="66" charset="0"/>
              </a:rPr>
              <a:t>Tricera</a:t>
            </a:r>
            <a:r>
              <a:rPr lang="en-US" altLang="zh-CN" b="1" dirty="0" smtClean="0">
                <a:latin typeface="Comic Sans MS" pitchFamily="66" charset="0"/>
              </a:rPr>
              <a:t>  was kind to all the dinosaurs and he had friends.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059832" y="2852936"/>
            <a:ext cx="2736304" cy="1224136"/>
            <a:chOff x="3059832" y="2852936"/>
            <a:chExt cx="2736304" cy="1224136"/>
          </a:xfrm>
        </p:grpSpPr>
        <p:sp>
          <p:nvSpPr>
            <p:cNvPr id="7" name="圆角矩形 6"/>
            <p:cNvSpPr/>
            <p:nvPr/>
          </p:nvSpPr>
          <p:spPr>
            <a:xfrm>
              <a:off x="3707904" y="2852936"/>
              <a:ext cx="2088232" cy="122413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b="1" dirty="0" err="1" smtClean="0">
                  <a:latin typeface="Comic Sans MS" pitchFamily="66" charset="0"/>
                </a:rPr>
                <a:t>Tricera</a:t>
              </a:r>
              <a:r>
                <a:rPr lang="en-US" altLang="zh-CN" b="1" dirty="0" smtClean="0">
                  <a:latin typeface="Comic Sans MS" pitchFamily="66" charset="0"/>
                </a:rPr>
                <a:t>  was in trouble, Little Dinosaur helped him.</a:t>
              </a:r>
            </a:p>
          </p:txBody>
        </p:sp>
        <p:cxnSp>
          <p:nvCxnSpPr>
            <p:cNvPr id="4097" name="直线箭头连接符 50"/>
            <p:cNvCxnSpPr>
              <a:cxnSpLocks noChangeShapeType="1"/>
            </p:cNvCxnSpPr>
            <p:nvPr/>
          </p:nvCxnSpPr>
          <p:spPr bwMode="auto">
            <a:xfrm flipV="1">
              <a:off x="3059832" y="3357562"/>
              <a:ext cx="512036" cy="25226"/>
            </a:xfrm>
            <a:prstGeom prst="straightConnector1">
              <a:avLst/>
            </a:prstGeom>
            <a:noFill/>
            <a:ln w="38100">
              <a:solidFill>
                <a:srgbClr val="4579B8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16" name="直线箭头连接符 50"/>
          <p:cNvCxnSpPr>
            <a:cxnSpLocks noChangeShapeType="1"/>
          </p:cNvCxnSpPr>
          <p:nvPr/>
        </p:nvCxnSpPr>
        <p:spPr bwMode="auto">
          <a:xfrm flipV="1">
            <a:off x="5940152" y="3429000"/>
            <a:ext cx="500906" cy="25796"/>
          </a:xfrm>
          <a:prstGeom prst="straightConnector1">
            <a:avLst/>
          </a:prstGeom>
          <a:noFill/>
          <a:ln w="38100">
            <a:solidFill>
              <a:srgbClr val="4579B8"/>
            </a:solidFill>
            <a:round/>
            <a:headEnd/>
            <a:tailEnd type="triangle" w="med" len="med"/>
          </a:ln>
        </p:spPr>
      </p:cxnSp>
      <p:grpSp>
        <p:nvGrpSpPr>
          <p:cNvPr id="19" name="组合 18"/>
          <p:cNvGrpSpPr/>
          <p:nvPr/>
        </p:nvGrpSpPr>
        <p:grpSpPr>
          <a:xfrm>
            <a:off x="3714744" y="5000636"/>
            <a:ext cx="5112568" cy="1152128"/>
            <a:chOff x="755576" y="404664"/>
            <a:chExt cx="5112568" cy="1152128"/>
          </a:xfrm>
        </p:grpSpPr>
        <p:sp>
          <p:nvSpPr>
            <p:cNvPr id="20" name="圆角矩形 19"/>
            <p:cNvSpPr/>
            <p:nvPr/>
          </p:nvSpPr>
          <p:spPr>
            <a:xfrm>
              <a:off x="755576" y="404664"/>
              <a:ext cx="5112568" cy="115212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12766" y="547540"/>
              <a:ext cx="44644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 smtClean="0">
                  <a:latin typeface="Comic Sans MS" pitchFamily="66" charset="0"/>
                </a:rPr>
                <a:t>Tricera</a:t>
              </a:r>
              <a:r>
                <a:rPr lang="en-US" altLang="zh-CN" b="1" dirty="0" smtClean="0">
                  <a:latin typeface="Comic Sans MS" pitchFamily="66" charset="0"/>
                </a:rPr>
                <a:t> was a little dinosaur who likes to bully others. One day, </a:t>
              </a:r>
              <a:r>
                <a:rPr lang="en-US" altLang="zh-CN" b="1" dirty="0" smtClean="0">
                  <a:solidFill>
                    <a:prstClr val="black"/>
                  </a:solidFill>
                  <a:latin typeface="Comic Sans MS" pitchFamily="66" charset="0"/>
                </a:rPr>
                <a:t>…</a:t>
              </a:r>
              <a:r>
                <a:rPr lang="en-US" altLang="zh-CN" b="1" dirty="0" smtClean="0">
                  <a:latin typeface="Comic Sans MS" pitchFamily="66" charset="0"/>
                </a:rPr>
                <a:t> no one helped him</a:t>
              </a:r>
              <a:r>
                <a:rPr lang="zh-CN" altLang="zh-CN" b="1" dirty="0" smtClean="0">
                  <a:latin typeface="Comic Sans MS" pitchFamily="66" charset="0"/>
                </a:rPr>
                <a:t>…</a:t>
              </a:r>
              <a:endParaRPr lang="zh-CN" altLang="en-US" b="1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1101" t="25640" r="1971" b="3924"/>
          <a:stretch>
            <a:fillRect/>
          </a:stretch>
        </p:blipFill>
        <p:spPr bwMode="auto">
          <a:xfrm>
            <a:off x="857224" y="2643182"/>
            <a:ext cx="728667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64291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What word(s) would you use to describe </a:t>
            </a:r>
            <a:r>
              <a:rPr lang="en-US" altLang="zh-CN" sz="3600" b="1" dirty="0" err="1" smtClean="0"/>
              <a:t>Tricera</a:t>
            </a:r>
            <a:r>
              <a:rPr lang="en-US" altLang="zh-CN" sz="3600" b="1" dirty="0" smtClean="0"/>
              <a:t>?</a:t>
            </a:r>
            <a:endParaRPr lang="zh-CN" alt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59228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Read </a:t>
            </a:r>
            <a:r>
              <a:rPr lang="en-US" altLang="zh-CN" sz="2400" dirty="0" smtClean="0"/>
              <a:t>pages </a:t>
            </a:r>
            <a:r>
              <a:rPr lang="en-US" altLang="zh-CN" sz="2400" dirty="0" smtClean="0"/>
              <a:t>2-3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18573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mean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185736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nasty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18573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bully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4.mm.bing.net/th?id=OIP.3y9JSumpbvqvJ_qrYpU6hQHaEo&amp;pid=Api&amp;w=1200&amp;h=750&amp;rs=1&amp;p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556792"/>
            <a:ext cx="6119461" cy="38246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548680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  <a:latin typeface="Comic Sans MS" pitchFamily="66" charset="0"/>
              </a:rPr>
              <a:t>bully</a:t>
            </a:r>
            <a:endParaRPr lang="zh-CN" altLang="en-US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5289683"/>
            <a:ext cx="79296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b="1" dirty="0" smtClean="0"/>
              <a:t>Have you ever seen someone bully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b="1" dirty="0" smtClean="0"/>
              <a:t> others before?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Who has the greatest influence on the change of</a:t>
            </a:r>
            <a:r>
              <a:rPr lang="en-US" altLang="zh-CN" sz="3600" b="1" i="1" dirty="0" smtClean="0"/>
              <a:t> </a:t>
            </a:r>
            <a:r>
              <a:rPr lang="en-US" altLang="zh-CN" sz="3600" b="1" dirty="0" err="1" smtClean="0"/>
              <a:t>Tricera</a:t>
            </a:r>
            <a:r>
              <a:rPr lang="en-US" altLang="zh-CN" sz="3600" b="1" dirty="0" smtClean="0"/>
              <a:t>?</a:t>
            </a:r>
            <a:endParaRPr lang="zh-CN" altLang="zh-CN" sz="3600" b="1" dirty="0"/>
          </a:p>
        </p:txBody>
      </p:sp>
      <p:grpSp>
        <p:nvGrpSpPr>
          <p:cNvPr id="6" name="组合 5"/>
          <p:cNvGrpSpPr/>
          <p:nvPr/>
        </p:nvGrpSpPr>
        <p:grpSpPr>
          <a:xfrm>
            <a:off x="249377" y="2357428"/>
            <a:ext cx="2393797" cy="3304461"/>
            <a:chOff x="844842" y="1688106"/>
            <a:chExt cx="1767478" cy="2432747"/>
          </a:xfrm>
        </p:grpSpPr>
        <p:pic>
          <p:nvPicPr>
            <p:cNvPr id="53250" name="图片 1"/>
            <p:cNvPicPr>
              <a:picLocks noChangeAspect="1" noChangeArrowheads="1"/>
            </p:cNvPicPr>
            <p:nvPr/>
          </p:nvPicPr>
          <p:blipFill>
            <a:blip r:embed="rId2" cstate="print"/>
            <a:srcRect l="9479" t="19370" r="14749"/>
            <a:stretch>
              <a:fillRect/>
            </a:stretch>
          </p:blipFill>
          <p:spPr bwMode="auto">
            <a:xfrm>
              <a:off x="844842" y="1688106"/>
              <a:ext cx="1767478" cy="1954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矩形 3"/>
            <p:cNvSpPr/>
            <p:nvPr/>
          </p:nvSpPr>
          <p:spPr>
            <a:xfrm>
              <a:off x="1043608" y="3645024"/>
              <a:ext cx="1166451" cy="475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Little Dinosaur</a:t>
              </a:r>
              <a:endParaRPr lang="zh-CN" altLang="en-US" b="1" dirty="0" smtClean="0"/>
            </a:p>
            <a:p>
              <a:endParaRPr lang="zh-CN" altLang="en-US" b="1" dirty="0"/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699792" y="2348880"/>
          <a:ext cx="6096000" cy="307238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latin typeface="+mn-lt"/>
                          <a:ea typeface="+mn-ea"/>
                          <a:cs typeface="黑体"/>
                        </a:rPr>
                        <a:t>①</a:t>
                      </a:r>
                      <a:r>
                        <a:rPr lang="en-US" sz="2800" kern="100" dirty="0" err="1" smtClean="0">
                          <a:latin typeface="+mn-lt"/>
                          <a:ea typeface="宋体"/>
                          <a:cs typeface="黑体"/>
                        </a:rPr>
                        <a:t>Tricera</a:t>
                      </a:r>
                      <a:r>
                        <a:rPr lang="en-US" sz="2800" kern="100" dirty="0" smtClean="0">
                          <a:latin typeface="+mn-lt"/>
                          <a:ea typeface="宋体"/>
                          <a:cs typeface="黑体"/>
                        </a:rPr>
                        <a:t> roared and roared. 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latin typeface="+mn-lt"/>
                          <a:ea typeface="宋体"/>
                          <a:cs typeface="黑体"/>
                        </a:rPr>
                        <a:t>     No dinosaur came to help him.</a:t>
                      </a:r>
                      <a:endParaRPr lang="zh-CN" altLang="en-US" sz="2800" kern="100" dirty="0" smtClean="0">
                        <a:latin typeface="+mn-lt"/>
                        <a:ea typeface="+mn-ea"/>
                        <a:cs typeface="黑体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latin typeface="+mn-lt"/>
                        <a:ea typeface="+mn-ea"/>
                        <a:cs typeface="黑体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latin typeface="+mn-lt"/>
                          <a:ea typeface="+mn-ea"/>
                          <a:cs typeface="黑体"/>
                        </a:rPr>
                        <a:t>②</a:t>
                      </a:r>
                      <a:r>
                        <a:rPr lang="en-US" sz="2800" kern="100" dirty="0" smtClean="0">
                          <a:latin typeface="+mn-lt"/>
                          <a:ea typeface="宋体"/>
                          <a:cs typeface="黑体"/>
                        </a:rPr>
                        <a:t> I will have to help him.</a:t>
                      </a:r>
                      <a:endParaRPr lang="zh-CN" altLang="en-US" sz="2800" kern="100" dirty="0" smtClean="0">
                        <a:latin typeface="+mn-lt"/>
                        <a:ea typeface="+mn-ea"/>
                        <a:cs typeface="黑体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latin typeface="Times New Roman"/>
                          <a:ea typeface="+mn-ea"/>
                          <a:cs typeface="Times New Roman"/>
                        </a:rPr>
                        <a:t>③</a:t>
                      </a:r>
                      <a:r>
                        <a:rPr lang="en-US" sz="2800" kern="100" dirty="0" smtClean="0">
                          <a:latin typeface="+mn-lt"/>
                          <a:ea typeface="宋体"/>
                          <a:cs typeface="黑体"/>
                        </a:rPr>
                        <a:t> Little Dinosaur was shaking all over!</a:t>
                      </a:r>
                      <a:endParaRPr lang="zh-CN" altLang="en-US" sz="2800" kern="100" dirty="0">
                        <a:latin typeface="+mn-lt"/>
                        <a:ea typeface="+mn-ea"/>
                        <a:cs typeface="黑体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259228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Read </a:t>
            </a:r>
            <a:r>
              <a:rPr lang="en-US" altLang="zh-CN" sz="2400" dirty="0" smtClean="0"/>
              <a:t>pages </a:t>
            </a:r>
            <a:r>
              <a:rPr lang="en-US" altLang="zh-CN" sz="2400" dirty="0" smtClean="0"/>
              <a:t>4-15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Who has the greatest influence on the change of </a:t>
            </a:r>
            <a:r>
              <a:rPr lang="en-US" altLang="zh-CN" sz="3600" b="1" dirty="0" err="1" smtClean="0"/>
              <a:t>Tricera</a:t>
            </a:r>
            <a:r>
              <a:rPr lang="en-US" altLang="zh-CN" sz="3600" b="1" dirty="0" smtClean="0"/>
              <a:t>?</a:t>
            </a:r>
            <a:endParaRPr lang="zh-CN" altLang="zh-CN" sz="3600" b="1" dirty="0"/>
          </a:p>
        </p:txBody>
      </p:sp>
      <p:grpSp>
        <p:nvGrpSpPr>
          <p:cNvPr id="10" name="组合 9"/>
          <p:cNvGrpSpPr/>
          <p:nvPr/>
        </p:nvGrpSpPr>
        <p:grpSpPr>
          <a:xfrm>
            <a:off x="428596" y="2285992"/>
            <a:ext cx="3032036" cy="3512604"/>
            <a:chOff x="572612" y="1781936"/>
            <a:chExt cx="3032036" cy="3512604"/>
          </a:xfrm>
        </p:grpSpPr>
        <p:pic>
          <p:nvPicPr>
            <p:cNvPr id="60418" name="图片 2"/>
            <p:cNvPicPr>
              <a:picLocks noChangeAspect="1" noChangeArrowheads="1"/>
            </p:cNvPicPr>
            <p:nvPr/>
          </p:nvPicPr>
          <p:blipFill>
            <a:blip r:embed="rId2" cstate="print"/>
            <a:srcRect l="9566" t="31776" r="2487" b="5929"/>
            <a:stretch>
              <a:fillRect/>
            </a:stretch>
          </p:blipFill>
          <p:spPr bwMode="auto">
            <a:xfrm>
              <a:off x="572612" y="1781936"/>
              <a:ext cx="3032036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7"/>
            <p:cNvSpPr/>
            <p:nvPr/>
          </p:nvSpPr>
          <p:spPr>
            <a:xfrm>
              <a:off x="1358430" y="4925208"/>
              <a:ext cx="15359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Other animals</a:t>
              </a:r>
              <a:endParaRPr lang="zh-CN" altLang="en-US" b="1" dirty="0"/>
            </a:p>
          </p:txBody>
        </p:sp>
      </p:grp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491880" y="2348880"/>
          <a:ext cx="5400600" cy="3072384"/>
        </p:xfrm>
        <a:graphic>
          <a:graphicData uri="http://schemas.openxmlformats.org/drawingml/2006/table">
            <a:tbl>
              <a:tblPr/>
              <a:tblGrid>
                <a:gridCol w="54006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800" b="0" kern="100" dirty="0" smtClean="0">
                          <a:latin typeface="+mn-lt"/>
                          <a:ea typeface="+mn-ea"/>
                          <a:cs typeface="黑体"/>
                        </a:rPr>
                        <a:t>①</a:t>
                      </a:r>
                      <a:r>
                        <a:rPr lang="en-US" sz="2800" b="0" kern="100" dirty="0" smtClean="0">
                          <a:latin typeface="+mn-lt"/>
                          <a:ea typeface="宋体"/>
                          <a:cs typeface="黑体"/>
                        </a:rPr>
                        <a:t> The big dinosaurs did not look at him. He was a bully. They were not going to help him.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altLang="en-US" sz="2800" b="0" kern="100" dirty="0" smtClean="0">
                        <a:latin typeface="+mn-lt"/>
                        <a:ea typeface="+mn-ea"/>
                        <a:cs typeface="黑体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800" b="0" kern="100" dirty="0" smtClean="0">
                          <a:latin typeface="+mn-lt"/>
                          <a:ea typeface="+mn-ea"/>
                          <a:cs typeface="黑体"/>
                        </a:rPr>
                        <a:t>②</a:t>
                      </a:r>
                      <a:r>
                        <a:rPr lang="en-US" sz="2800" b="0" kern="100" dirty="0" smtClean="0">
                          <a:latin typeface="+mn-lt"/>
                          <a:ea typeface="宋体"/>
                          <a:cs typeface="黑体"/>
                        </a:rPr>
                        <a:t> </a:t>
                      </a:r>
                      <a:r>
                        <a:rPr lang="en-US" sz="2800" b="0" kern="100" dirty="0" err="1" smtClean="0">
                          <a:latin typeface="+mn-lt"/>
                          <a:ea typeface="宋体"/>
                          <a:cs typeface="黑体"/>
                        </a:rPr>
                        <a:t>Tricera</a:t>
                      </a:r>
                      <a:r>
                        <a:rPr lang="en-US" sz="2800" b="0" kern="100" dirty="0" smtClean="0">
                          <a:latin typeface="+mn-lt"/>
                          <a:ea typeface="宋体"/>
                          <a:cs typeface="黑体"/>
                        </a:rPr>
                        <a:t> sat down. He was a bully and now he had no friends.</a:t>
                      </a:r>
                      <a:endParaRPr lang="zh-CN" altLang="en-US" sz="2800" b="0" kern="100" dirty="0">
                        <a:latin typeface="+mn-lt"/>
                        <a:ea typeface="+mn-ea"/>
                        <a:cs typeface="黑体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259228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Read </a:t>
            </a:r>
            <a:r>
              <a:rPr lang="en-US" altLang="zh-CN" sz="2400" dirty="0" smtClean="0"/>
              <a:t>pages </a:t>
            </a:r>
            <a:r>
              <a:rPr lang="en-US" altLang="zh-CN" sz="2400" dirty="0" smtClean="0"/>
              <a:t>4-15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Who has the greatest influence on the change of </a:t>
            </a:r>
            <a:r>
              <a:rPr lang="en-US" altLang="zh-CN" sz="3600" b="1" dirty="0" err="1" smtClean="0"/>
              <a:t>Tricera</a:t>
            </a:r>
            <a:r>
              <a:rPr lang="en-US" altLang="zh-CN" sz="3600" b="1" dirty="0" smtClean="0"/>
              <a:t>?</a:t>
            </a:r>
            <a:endParaRPr lang="zh-CN" altLang="zh-CN" sz="3600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571472" y="2285992"/>
            <a:ext cx="3184094" cy="3298290"/>
            <a:chOff x="571472" y="2285992"/>
            <a:chExt cx="3184094" cy="3298290"/>
          </a:xfrm>
        </p:grpSpPr>
        <p:pic>
          <p:nvPicPr>
            <p:cNvPr id="61442" name="图片 3"/>
            <p:cNvPicPr>
              <a:picLocks noChangeAspect="1" noChangeArrowheads="1"/>
            </p:cNvPicPr>
            <p:nvPr/>
          </p:nvPicPr>
          <p:blipFill>
            <a:blip r:embed="rId2" cstate="print"/>
            <a:srcRect l="15129" r="4184" b="33560"/>
            <a:stretch>
              <a:fillRect/>
            </a:stretch>
          </p:blipFill>
          <p:spPr bwMode="auto">
            <a:xfrm>
              <a:off x="571472" y="2285992"/>
              <a:ext cx="3184094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9"/>
            <p:cNvSpPr/>
            <p:nvPr/>
          </p:nvSpPr>
          <p:spPr>
            <a:xfrm>
              <a:off x="1785918" y="5214950"/>
              <a:ext cx="8265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err="1" smtClean="0"/>
                <a:t>Tricera</a:t>
              </a:r>
              <a:endParaRPr lang="zh-CN" altLang="en-US" b="1" dirty="0"/>
            </a:p>
          </p:txBody>
        </p:sp>
      </p:grp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851920" y="2276872"/>
          <a:ext cx="3840088" cy="3318245"/>
        </p:xfrm>
        <a:graphic>
          <a:graphicData uri="http://schemas.openxmlformats.org/drawingml/2006/table">
            <a:tbl>
              <a:tblPr/>
              <a:tblGrid>
                <a:gridCol w="3840088"/>
              </a:tblGrid>
              <a:tr h="331824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latin typeface="+mn-lt"/>
                          <a:ea typeface="+mn-ea"/>
                          <a:cs typeface="黑体"/>
                        </a:rPr>
                        <a:t>①</a:t>
                      </a:r>
                      <a:r>
                        <a:rPr lang="en-US" sz="2800" kern="100" dirty="0" err="1" smtClean="0">
                          <a:latin typeface="+mn-lt"/>
                          <a:ea typeface="宋体"/>
                          <a:cs typeface="黑体"/>
                        </a:rPr>
                        <a:t>Tricera</a:t>
                      </a:r>
                      <a:r>
                        <a:rPr lang="en-US" sz="2800" kern="100" dirty="0" smtClean="0">
                          <a:latin typeface="+mn-lt"/>
                          <a:ea typeface="宋体"/>
                          <a:cs typeface="黑体"/>
                        </a:rPr>
                        <a:t> stamped his feet and roared!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altLang="en-US" sz="2800" kern="100" dirty="0" smtClean="0">
                        <a:latin typeface="+mn-lt"/>
                        <a:ea typeface="+mn-ea"/>
                        <a:cs typeface="黑体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latin typeface="+mn-lt"/>
                          <a:ea typeface="+mn-ea"/>
                          <a:cs typeface="黑体"/>
                        </a:rPr>
                        <a:t>②</a:t>
                      </a:r>
                      <a:r>
                        <a:rPr lang="en-US" sz="2800" kern="100" dirty="0" smtClean="0">
                          <a:latin typeface="+mn-lt"/>
                          <a:ea typeface="宋体"/>
                          <a:cs typeface="黑体"/>
                        </a:rPr>
                        <a:t>But </a:t>
                      </a:r>
                      <a:r>
                        <a:rPr lang="en-US" sz="2800" kern="100" dirty="0" err="1" smtClean="0">
                          <a:latin typeface="+mn-lt"/>
                          <a:ea typeface="宋体"/>
                          <a:cs typeface="黑体"/>
                        </a:rPr>
                        <a:t>Tricera</a:t>
                      </a:r>
                      <a:r>
                        <a:rPr lang="en-US" sz="2800" kern="100" dirty="0" smtClean="0">
                          <a:latin typeface="+mn-lt"/>
                          <a:ea typeface="宋体"/>
                          <a:cs typeface="黑体"/>
                        </a:rPr>
                        <a:t> put Little Dinosaur on to the grass and he licked him.</a:t>
                      </a:r>
                      <a:endParaRPr lang="zh-CN" altLang="en-US" sz="2800" kern="100" dirty="0">
                        <a:latin typeface="+mn-lt"/>
                        <a:ea typeface="+mn-ea"/>
                        <a:cs typeface="黑体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259228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Read </a:t>
            </a:r>
            <a:r>
              <a:rPr lang="en-US" altLang="zh-CN" sz="2400" dirty="0" smtClean="0"/>
              <a:t>pages </a:t>
            </a:r>
            <a:r>
              <a:rPr lang="en-US" altLang="zh-CN" sz="2400" dirty="0" smtClean="0"/>
              <a:t>4-15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425</Words>
  <Application>Microsoft Office PowerPoint</Application>
  <PresentationFormat>全屏显示(4:3)</PresentationFormat>
  <Paragraphs>61</Paragraphs>
  <Slides>17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tommy</dc:creator>
  <cp:lastModifiedBy>fltrp</cp:lastModifiedBy>
  <cp:revision>74</cp:revision>
  <dcterms:created xsi:type="dcterms:W3CDTF">2018-07-04T15:07:56Z</dcterms:created>
  <dcterms:modified xsi:type="dcterms:W3CDTF">2018-12-25T07:28:33Z</dcterms:modified>
</cp:coreProperties>
</file>