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5" r:id="rId2"/>
    <p:sldId id="257" r:id="rId3"/>
    <p:sldId id="283" r:id="rId4"/>
    <p:sldId id="289" r:id="rId5"/>
    <p:sldId id="260" r:id="rId6"/>
    <p:sldId id="288" r:id="rId7"/>
    <p:sldId id="287" r:id="rId8"/>
    <p:sldId id="258" r:id="rId9"/>
    <p:sldId id="262" r:id="rId10"/>
    <p:sldId id="263" r:id="rId11"/>
    <p:sldId id="290" r:id="rId12"/>
    <p:sldId id="269" r:id="rId13"/>
    <p:sldId id="270" r:id="rId14"/>
    <p:sldId id="271" r:id="rId15"/>
    <p:sldId id="272" r:id="rId16"/>
    <p:sldId id="291" r:id="rId17"/>
    <p:sldId id="292" r:id="rId18"/>
    <p:sldId id="275" r:id="rId19"/>
    <p:sldId id="276" r:id="rId20"/>
    <p:sldId id="274" r:id="rId21"/>
    <p:sldId id="277" r:id="rId22"/>
    <p:sldId id="278" r:id="rId23"/>
    <p:sldId id="293" r:id="rId24"/>
    <p:sldId id="284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6E8"/>
    <a:srgbClr val="A12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35" autoAdjust="0"/>
  </p:normalViewPr>
  <p:slideViewPr>
    <p:cSldViewPr>
      <p:cViewPr>
        <p:scale>
          <a:sx n="50" d="100"/>
          <a:sy n="50" d="100"/>
        </p:scale>
        <p:origin x="-2386" y="-6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1A9C3-39B8-4AC2-B0EE-666E034018D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C9439-D632-4703-8B99-21C6343575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49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What’s that? Where could you see horses? 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What do you know about horses? For example: How tall is a horse? ...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Do you like horses? Why or why not?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9439-D632-4703-8B99-21C6343575F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the words that have a /t/ sound on these pages. Write them on the paper. Beginning: teacher, to. Inside: stopped,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stay. End: not.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9439-D632-4703-8B99-21C6343575F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does this photograph show you what Dan feels about Cuddles?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 you notice about Cuddles in the other photograph?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can Cuddles do when she is not with Dan?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Cuddles run when she is with Dan? Why?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9439-D632-4703-8B99-21C6343575F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Cuddles is a great helper to Dan. Life could be difficult for blind people like Dan. How can we help to make life easier for people like Dan?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9439-D632-4703-8B99-21C6343575F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play a game. Please finish a task, then you can get a present.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Task: Come to the front of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 a cup from the table. After that, go back to your seat with the cup.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 your eyes to do the task again.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Which part did you find very difficult just now?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Do you know anyone who is blind? How can they go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somewhere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(stick)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How can you help them in our life?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9439-D632-4703-8B99-21C6343575F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 you think this photograph might be about? This man is Dan Shaw. He is the first blind person to use a horse as a guide. This horse is a pygmy horse.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9439-D632-4703-8B99-21C6343575F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 you think this photograph might be about? This man is Dan Shaw. He is the first blind person to use a horse as a guide. This horse is a pygmy horse.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9439-D632-4703-8B99-21C6343575F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1.Read the title and the cover, what do you think this book might be about?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2.Why do you think so?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Why is this horse called a handy horse?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9439-D632-4703-8B99-21C6343575F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9439-D632-4703-8B99-21C6343575F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1.The woman with Cuddles is the trainer. The trainer has to train Cuddles and also teach Dan. What amazing things can you see Cuddles doing in these photographs? 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Do you think horses are usually on planes? Why or Why not? What other animals might go on planes?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3.How do you know where to go at airports? Why would it be very difficult for someone like Dan in a big airport? 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9439-D632-4703-8B99-21C6343575F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word says trainer? How do you know? Read the pages. Write trainer on your paper. Put a circle around the base word. What is the suffix? What other words can you make with the base word?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9439-D632-4703-8B99-21C6343575F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What do you think the trainer is doing now? Read the page. What is something very important that Cuddles has learnt?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Do you think Cuddles could always be trusted? Why? Why not?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Is this story written as though it has happened or is happening? How do you know?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9439-D632-4703-8B99-21C6343575F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358114" cy="3643338"/>
          </a:xfrm>
        </p:spPr>
        <p:txBody>
          <a:bodyPr>
            <a:normAutofit/>
          </a:bodyPr>
          <a:lstStyle/>
          <a:p>
            <a:r>
              <a:rPr lang="en-US" altLang="zh-C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Handy Horse</a:t>
            </a:r>
            <a:r>
              <a:rPr lang="zh-CN" alt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zh-CN" alt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Dotum" pitchFamily="34" charset="-127"/>
                <a:ea typeface="Dotum" pitchFamily="34" charset="-127"/>
              </a:rPr>
              <a:t/>
            </a:r>
            <a:b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Dotum" pitchFamily="34" charset="-127"/>
                <a:ea typeface="Dotum" pitchFamily="34" charset="-127"/>
              </a:rPr>
            </a:br>
            <a:r>
              <a:rPr lang="zh-CN" altLang="en-US" b="1" dirty="0" smtClean="0">
                <a:solidFill>
                  <a:srgbClr val="9206E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otum" pitchFamily="34" charset="-127"/>
                <a:ea typeface="Dotum" pitchFamily="34" charset="-127"/>
              </a:rPr>
              <a:t>导盲马</a:t>
            </a:r>
            <a:endParaRPr lang="zh-CN" altLang="en-US" b="1" dirty="0">
              <a:solidFill>
                <a:srgbClr val="9206E8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5918" y="5105400"/>
            <a:ext cx="4914912" cy="1752600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选自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多维阅读第</a:t>
            </a:r>
            <a:r>
              <a:rPr lang="en-US" altLang="zh-CN" sz="2000" dirty="0" smtClean="0"/>
              <a:t>7</a:t>
            </a:r>
            <a:r>
              <a:rPr lang="zh-CN" altLang="en-US" sz="2000" dirty="0" smtClean="0"/>
              <a:t>级</a:t>
            </a:r>
            <a:r>
              <a:rPr lang="en-US" altLang="zh-CN" sz="2000" dirty="0" smtClean="0"/>
              <a:t>》</a:t>
            </a:r>
            <a:endParaRPr lang="zh-CN" altLang="en-US" sz="2000" dirty="0"/>
          </a:p>
        </p:txBody>
      </p:sp>
      <p:pic>
        <p:nvPicPr>
          <p:cNvPr id="4" name="图片 3" descr="animal-1300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500306"/>
            <a:ext cx="2816576" cy="406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8532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325385" cy="3208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5071467" y="1392254"/>
            <a:ext cx="2566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</a:rPr>
              <a:t>pygmy</a:t>
            </a:r>
            <a:r>
              <a:rPr lang="en-US" altLang="zh-CN" sz="3200" dirty="0" smtClean="0">
                <a:latin typeface="Comic Sans MS" pitchFamily="66" charset="0"/>
              </a:rPr>
              <a:t> horse</a:t>
            </a:r>
            <a:endParaRPr lang="zh-CN" altLang="en-US" sz="3200" dirty="0"/>
          </a:p>
        </p:txBody>
      </p:sp>
      <p:pic>
        <p:nvPicPr>
          <p:cNvPr id="5" name="图片 4" descr="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786058"/>
            <a:ext cx="4227140" cy="329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4943006" y="1977029"/>
            <a:ext cx="2832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</a:rPr>
              <a:t>a handy</a:t>
            </a:r>
            <a:r>
              <a:rPr lang="en-US" altLang="zh-CN" sz="3200" dirty="0" smtClean="0">
                <a:latin typeface="Comic Sans MS" pitchFamily="66" charset="0"/>
              </a:rPr>
              <a:t> horse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Cuddles can help Dan. </a:t>
            </a:r>
          </a:p>
        </p:txBody>
      </p:sp>
      <p:pic>
        <p:nvPicPr>
          <p:cNvPr id="4" name="图片 3" descr="horse.jpg"/>
          <p:cNvPicPr>
            <a:picLocks noChangeAspect="1"/>
          </p:cNvPicPr>
          <p:nvPr/>
        </p:nvPicPr>
        <p:blipFill>
          <a:blip r:embed="rId2"/>
          <a:srcRect l="24091" r="13771" b="6647"/>
          <a:stretch>
            <a:fillRect/>
          </a:stretch>
        </p:blipFill>
        <p:spPr>
          <a:xfrm>
            <a:off x="4786314" y="2786058"/>
            <a:ext cx="3714776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363555" y="2132856"/>
            <a:ext cx="26981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Why?</a:t>
            </a:r>
            <a:endParaRPr lang="zh-CN" alt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 charset="0"/>
              <a:ea typeface="宋体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8710" t="14608" r="3753" b="10955"/>
          <a:stretch>
            <a:fillRect/>
          </a:stretch>
        </p:blipFill>
        <p:spPr bwMode="auto">
          <a:xfrm>
            <a:off x="428596" y="3571876"/>
            <a:ext cx="3286148" cy="2912216"/>
          </a:xfrm>
          <a:prstGeom prst="round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乘号 4"/>
          <p:cNvSpPr/>
          <p:nvPr/>
        </p:nvSpPr>
        <p:spPr>
          <a:xfrm>
            <a:off x="5286380" y="3500438"/>
            <a:ext cx="2571768" cy="27611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8587" y="1143605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Can this horse help Dan?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84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QQ截图201812191455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357298"/>
            <a:ext cx="3631614" cy="4929222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785786" y="1428736"/>
            <a:ext cx="3052640" cy="185188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214942" y="0"/>
            <a:ext cx="3749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trainer</a:t>
            </a:r>
            <a:endParaRPr lang="zh-CN" alt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 charset="0"/>
              <a:ea typeface="宋体" pitchFamily="2" charset="-122"/>
            </a:endParaRPr>
          </a:p>
        </p:txBody>
      </p:sp>
      <p:pic>
        <p:nvPicPr>
          <p:cNvPr id="7" name="图片 6" descr="QQ截图201812191455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357297"/>
            <a:ext cx="3635619" cy="4929223"/>
          </a:xfrm>
          <a:prstGeom prst="rect">
            <a:avLst/>
          </a:prstGeom>
        </p:spPr>
      </p:pic>
      <p:sp>
        <p:nvSpPr>
          <p:cNvPr id="2" name="下箭头 1"/>
          <p:cNvSpPr/>
          <p:nvPr/>
        </p:nvSpPr>
        <p:spPr>
          <a:xfrm rot="3142727">
            <a:off x="7815669" y="1418348"/>
            <a:ext cx="36004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3396" y="1071546"/>
            <a:ext cx="357898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785786" y="1285860"/>
            <a:ext cx="2928958" cy="171451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9024" y="35716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itchFamily="66" charset="0"/>
              </a:rPr>
              <a:t>The trainer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</a:rPr>
              <a:t>trains </a:t>
            </a:r>
            <a:r>
              <a:rPr lang="en-US" altLang="zh-CN" sz="3200" dirty="0" smtClean="0">
                <a:latin typeface="Comic Sans MS" pitchFamily="66" charset="0"/>
              </a:rPr>
              <a:t>Cuddles and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</a:rPr>
              <a:t>teaches</a:t>
            </a:r>
            <a:r>
              <a:rPr lang="en-US" altLang="zh-CN" sz="3200" dirty="0" smtClean="0">
                <a:latin typeface="Comic Sans MS" pitchFamily="66" charset="0"/>
              </a:rPr>
              <a:t> Dan.</a:t>
            </a:r>
            <a:endParaRPr lang="zh-CN" altLang="en-US" sz="3200" dirty="0">
              <a:latin typeface="Comic Sans MS" pitchFamily="66" charset="0"/>
            </a:endParaRPr>
          </a:p>
        </p:txBody>
      </p:sp>
      <p:pic>
        <p:nvPicPr>
          <p:cNvPr id="6" name="图片 5" descr="QQ截图201812191455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071546"/>
            <a:ext cx="3628578" cy="4919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57224" y="1214422"/>
            <a:ext cx="3954287" cy="5409166"/>
          </a:xfrm>
          <a:prstGeom prst="rect">
            <a:avLst/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sp>
        <p:nvSpPr>
          <p:cNvPr id="3" name="圆角矩形 2"/>
          <p:cNvSpPr/>
          <p:nvPr/>
        </p:nvSpPr>
        <p:spPr>
          <a:xfrm>
            <a:off x="928662" y="4572008"/>
            <a:ext cx="3286148" cy="15001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95536" y="11663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Do you think Cuddles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could always </a:t>
            </a:r>
            <a:r>
              <a:rPr lang="en-US" altLang="zh-CN" sz="2800" dirty="0">
                <a:latin typeface="Comic Sans MS" panose="030F0702030302020204" pitchFamily="66" charset="0"/>
              </a:rPr>
              <a:t>be trusted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Why</a:t>
            </a:r>
            <a:r>
              <a:rPr lang="en-US" altLang="zh-CN" sz="2800" dirty="0">
                <a:latin typeface="Comic Sans MS" panose="030F0702030302020204" pitchFamily="66" charset="0"/>
              </a:rPr>
              <a:t>? Why not?</a:t>
            </a:r>
            <a:endParaRPr lang="zh-CN" altLang="zh-CN" sz="2800" dirty="0">
              <a:latin typeface="Comic Sans MS" panose="030F0702030302020204" pitchFamily="66" charset="0"/>
            </a:endParaRPr>
          </a:p>
        </p:txBody>
      </p:sp>
      <p:pic>
        <p:nvPicPr>
          <p:cNvPr id="5" name="图片 4" descr="QQ截图201812191459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142984"/>
            <a:ext cx="4048125" cy="549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887" t="45699" r="9808" b="7227"/>
          <a:stretch>
            <a:fillRect/>
          </a:stretch>
        </p:blipFill>
        <p:spPr bwMode="auto">
          <a:xfrm>
            <a:off x="500034" y="357166"/>
            <a:ext cx="8106522" cy="6000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圆角矩形 4"/>
          <p:cNvSpPr/>
          <p:nvPr/>
        </p:nvSpPr>
        <p:spPr>
          <a:xfrm>
            <a:off x="3786182" y="2143116"/>
            <a:ext cx="1944216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214546" y="4071942"/>
            <a:ext cx="792088" cy="64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071802" y="4071942"/>
            <a:ext cx="1942506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643438" y="4714884"/>
            <a:ext cx="642942" cy="6492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142976" y="5357826"/>
            <a:ext cx="1143008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44" y="1556792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 Cuddles can take Dan to…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8284" y="2625874"/>
            <a:ext cx="3852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b</a:t>
            </a:r>
            <a:r>
              <a:rPr lang="en-US" altLang="zh-C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ig airport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3857628"/>
            <a:ext cx="651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 big shopping mall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84" y="485776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c</a:t>
            </a:r>
            <a:r>
              <a:rPr lang="en-US" altLang="zh-C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ross the road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7620" y="5934670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5127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348" y="3643314"/>
            <a:ext cx="32560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Why?</a:t>
            </a:r>
            <a:endParaRPr lang="zh-CN" alt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 charset="0"/>
              <a:ea typeface="宋体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4872" b="16362"/>
          <a:stretch>
            <a:fillRect/>
          </a:stretch>
        </p:blipFill>
        <p:spPr bwMode="auto">
          <a:xfrm>
            <a:off x="3286116" y="428603"/>
            <a:ext cx="2764732" cy="3300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932040" y="3645024"/>
            <a:ext cx="32560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How?</a:t>
            </a:r>
            <a:endParaRPr lang="zh-CN" alt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4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4153" y="965990"/>
            <a:ext cx="2418951" cy="2915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138697" y="1861909"/>
            <a:ext cx="2615231" cy="3177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98746">
            <a:off x="6002368" y="2869672"/>
            <a:ext cx="2787079" cy="3404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95375" y="188640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itchFamily="66" charset="0"/>
              </a:rPr>
              <a:t>Read  </a:t>
            </a:r>
            <a:r>
              <a:rPr lang="en-US" altLang="zh-CN" sz="3200" dirty="0" smtClean="0">
                <a:latin typeface="Comic Sans MS" pitchFamily="66" charset="0"/>
              </a:rPr>
              <a:t>pages </a:t>
            </a:r>
            <a:r>
              <a:rPr lang="en-US" altLang="zh-CN" sz="3200" dirty="0" smtClean="0">
                <a:latin typeface="Comic Sans MS" pitchFamily="66" charset="0"/>
              </a:rPr>
              <a:t>4-7 </a:t>
            </a:r>
            <a:r>
              <a:rPr lang="en-US" altLang="zh-CN" sz="3200" dirty="0">
                <a:latin typeface="Comic Sans MS" pitchFamily="66" charset="0"/>
              </a:rPr>
              <a:t>&amp;</a:t>
            </a:r>
            <a:r>
              <a:rPr lang="en-US" altLang="zh-CN" sz="3200" dirty="0" smtClean="0">
                <a:latin typeface="Comic Sans MS" pitchFamily="66" charset="0"/>
              </a:rPr>
              <a:t> </a:t>
            </a:r>
            <a:r>
              <a:rPr lang="en-US" altLang="zh-CN" sz="3200" dirty="0" smtClean="0">
                <a:latin typeface="Comic Sans MS" pitchFamily="66" charset="0"/>
              </a:rPr>
              <a:t>pages </a:t>
            </a:r>
            <a:r>
              <a:rPr lang="en-US" altLang="zh-CN" sz="3200" dirty="0" smtClean="0">
                <a:latin typeface="Comic Sans MS" pitchFamily="66" charset="0"/>
              </a:rPr>
              <a:t>12-13. </a:t>
            </a:r>
          </a:p>
          <a:p>
            <a:r>
              <a:rPr lang="en-US" altLang="zh-CN" sz="3200" dirty="0" smtClean="0">
                <a:latin typeface="Comic Sans MS" pitchFamily="66" charset="0"/>
              </a:rPr>
              <a:t>Finish the tasks.                             Time :10’</a:t>
            </a:r>
            <a:endParaRPr lang="zh-CN" altLang="en-US" sz="32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727752"/>
            <a:ext cx="2163515" cy="3130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Comic Sans MS" pitchFamily="66" charset="0"/>
              </a:rPr>
              <a:t>Discuss</a:t>
            </a:r>
            <a:r>
              <a:rPr lang="en-US" altLang="zh-CN" sz="3200" dirty="0" smtClean="0">
                <a:latin typeface="Comic Sans MS" pitchFamily="66" charset="0"/>
              </a:rPr>
              <a:t> </a:t>
            </a:r>
            <a:r>
              <a:rPr lang="en-US" altLang="zh-CN" sz="3200" dirty="0">
                <a:latin typeface="Comic Sans MS" pitchFamily="66" charset="0"/>
              </a:rPr>
              <a:t>in groups. </a:t>
            </a:r>
            <a:r>
              <a:rPr lang="en-US" altLang="zh-CN" sz="3200" dirty="0" smtClean="0">
                <a:latin typeface="Comic Sans MS" pitchFamily="66" charset="0"/>
              </a:rPr>
              <a:t>  Time: 5’            </a:t>
            </a:r>
            <a:endParaRPr lang="zh-CN" altLang="en-US" sz="32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4" y="1772817"/>
            <a:ext cx="374441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8"/>
          <a:stretch/>
        </p:blipFill>
        <p:spPr bwMode="auto">
          <a:xfrm>
            <a:off x="4315383" y="1484784"/>
            <a:ext cx="479330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57148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</a:t>
            </a:r>
            <a:r>
              <a:rPr lang="en-US" altLang="zh-CN" sz="4800" b="1" dirty="0" smtClean="0">
                <a:latin typeface="Comic Sans MS" pitchFamily="66" charset="0"/>
              </a:rPr>
              <a:t>A horse</a:t>
            </a:r>
            <a:endParaRPr lang="zh-CN" altLang="en-US" sz="4800" b="1" dirty="0">
              <a:latin typeface="Comic Sans MS" pitchFamily="66" charset="0"/>
            </a:endParaRPr>
          </a:p>
        </p:txBody>
      </p:sp>
      <p:pic>
        <p:nvPicPr>
          <p:cNvPr id="4" name="图片 3" descr="hor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714488"/>
            <a:ext cx="6336704" cy="421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00298" y="571480"/>
            <a:ext cx="39837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Share in class</a:t>
            </a:r>
            <a:endParaRPr lang="zh-CN" alt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 charset="0"/>
              <a:ea typeface="宋体" pitchFamily="2" charset="-122"/>
            </a:endParaRPr>
          </a:p>
        </p:txBody>
      </p:sp>
      <p:pic>
        <p:nvPicPr>
          <p:cNvPr id="4" name="图片 3" descr="horse-3317004_6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43182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3" y="785794"/>
            <a:ext cx="8034866" cy="5561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圆角矩形 2"/>
          <p:cNvSpPr/>
          <p:nvPr/>
        </p:nvSpPr>
        <p:spPr>
          <a:xfrm>
            <a:off x="1115616" y="476672"/>
            <a:ext cx="3600400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00034" y="33298"/>
            <a:ext cx="8143932" cy="273921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Discuss in groups.</a:t>
            </a:r>
          </a:p>
          <a:p>
            <a:endParaRPr lang="en-US" altLang="zh-CN" sz="2400" dirty="0" smtClean="0">
              <a:latin typeface="Comic Sans MS" panose="030F0702030302020204" pitchFamily="66" charset="0"/>
            </a:endParaRPr>
          </a:p>
          <a:p>
            <a:r>
              <a:rPr lang="en-US" altLang="zh-CN" sz="2400" dirty="0" smtClean="0">
                <a:latin typeface="Comic Sans MS" panose="030F0702030302020204" pitchFamily="66" charset="0"/>
              </a:rPr>
              <a:t>1. How does Dan feel about having Cuddles with him?</a:t>
            </a:r>
            <a:endParaRPr lang="zh-CN" altLang="zh-CN" sz="2400" dirty="0">
              <a:latin typeface="Comic Sans MS" panose="030F0702030302020204" pitchFamily="66" charset="0"/>
            </a:endParaRPr>
          </a:p>
          <a:p>
            <a:r>
              <a:rPr lang="en-US" altLang="zh-CN" sz="2400" dirty="0" smtClean="0">
                <a:latin typeface="Comic Sans MS" panose="030F0702030302020204" pitchFamily="66" charset="0"/>
              </a:rPr>
              <a:t>2. What </a:t>
            </a:r>
            <a:r>
              <a:rPr lang="en-US" altLang="zh-CN" sz="2400" dirty="0">
                <a:latin typeface="Comic Sans MS" panose="030F0702030302020204" pitchFamily="66" charset="0"/>
              </a:rPr>
              <a:t>do you notice about Cuddles in the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photograph on the left?</a:t>
            </a:r>
            <a:endParaRPr lang="zh-CN" altLang="zh-CN" sz="2400" dirty="0">
              <a:latin typeface="Comic Sans MS" panose="030F0702030302020204" pitchFamily="66" charset="0"/>
            </a:endParaRPr>
          </a:p>
          <a:p>
            <a:r>
              <a:rPr lang="en-US" altLang="zh-CN" sz="2400" dirty="0" smtClean="0">
                <a:latin typeface="Comic Sans MS" panose="030F0702030302020204" pitchFamily="66" charset="0"/>
              </a:rPr>
              <a:t>3. What </a:t>
            </a:r>
            <a:r>
              <a:rPr lang="en-US" altLang="zh-CN" sz="2400" dirty="0">
                <a:latin typeface="Comic Sans MS" panose="030F0702030302020204" pitchFamily="66" charset="0"/>
              </a:rPr>
              <a:t>can Cuddles do when she is not with Dan?</a:t>
            </a:r>
            <a:endParaRPr lang="zh-CN" altLang="zh-CN" sz="2400" dirty="0">
              <a:latin typeface="Comic Sans MS" panose="030F0702030302020204" pitchFamily="66" charset="0"/>
            </a:endParaRPr>
          </a:p>
          <a:p>
            <a:r>
              <a:rPr lang="en-US" altLang="zh-CN" sz="2400" dirty="0" smtClean="0">
                <a:latin typeface="Comic Sans MS" panose="030F0702030302020204" pitchFamily="66" charset="0"/>
              </a:rPr>
              <a:t>4. Can </a:t>
            </a:r>
            <a:r>
              <a:rPr lang="en-US" altLang="zh-CN" sz="2400" dirty="0">
                <a:latin typeface="Comic Sans MS" panose="030F0702030302020204" pitchFamily="66" charset="0"/>
              </a:rPr>
              <a:t>Cuddles run when she is with Dan ? Why?</a:t>
            </a:r>
            <a:endParaRPr lang="zh-CN" altLang="zh-CN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5786" y="1000108"/>
            <a:ext cx="3956565" cy="535785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圆角矩形 3"/>
          <p:cNvSpPr/>
          <p:nvPr/>
        </p:nvSpPr>
        <p:spPr>
          <a:xfrm>
            <a:off x="1000100" y="2571744"/>
            <a:ext cx="2928958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5720" y="285728"/>
            <a:ext cx="8662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What do you think the last sentence means?</a:t>
            </a:r>
            <a:endParaRPr lang="zh-CN" altLang="zh-CN" sz="3200" dirty="0">
              <a:latin typeface="Comic Sans MS" panose="030F0702030302020204" pitchFamily="66" charset="0"/>
            </a:endParaRPr>
          </a:p>
        </p:txBody>
      </p:sp>
      <p:pic>
        <p:nvPicPr>
          <p:cNvPr id="5" name="图片 4" descr="QQ截图201812191501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00108"/>
            <a:ext cx="3928251" cy="5329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37861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Cuddles</a:t>
            </a:r>
            <a:endParaRPr lang="zh-CN" alt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39425" y="846667"/>
            <a:ext cx="798447" cy="962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8" name="直接连接符 7"/>
          <p:cNvCxnSpPr/>
          <p:nvPr/>
        </p:nvCxnSpPr>
        <p:spPr>
          <a:xfrm rot="16200000" flipV="1">
            <a:off x="2643175" y="2571744"/>
            <a:ext cx="428629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3270735" y="2214554"/>
            <a:ext cx="1015513" cy="735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348755" y="3620952"/>
            <a:ext cx="1008112" cy="6120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7358081" y="2372780"/>
            <a:ext cx="1643075" cy="44355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airport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7358082" y="2870530"/>
            <a:ext cx="1641902" cy="55846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shopping mall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7358082" y="3595082"/>
            <a:ext cx="1641902" cy="55399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cross the road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31" name="圆角矩形 30"/>
          <p:cNvSpPr/>
          <p:nvPr/>
        </p:nvSpPr>
        <p:spPr>
          <a:xfrm>
            <a:off x="7358082" y="4242647"/>
            <a:ext cx="1641902" cy="51517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8577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The trainer</a:t>
            </a:r>
            <a:endParaRPr lang="zh-CN" altLang="en-US" b="1" dirty="0"/>
          </a:p>
        </p:txBody>
      </p:sp>
      <p:cxnSp>
        <p:nvCxnSpPr>
          <p:cNvPr id="38" name="直接连接符 37"/>
          <p:cNvCxnSpPr>
            <a:endCxn id="28" idx="1"/>
          </p:cNvCxnSpPr>
          <p:nvPr/>
        </p:nvCxnSpPr>
        <p:spPr>
          <a:xfrm flipV="1">
            <a:off x="6754007" y="2594559"/>
            <a:ext cx="604074" cy="329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53" idx="3"/>
            <a:endCxn id="29" idx="1"/>
          </p:cNvCxnSpPr>
          <p:nvPr/>
        </p:nvCxnSpPr>
        <p:spPr>
          <a:xfrm flipV="1">
            <a:off x="6757716" y="3149765"/>
            <a:ext cx="600366" cy="133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786578" y="3571876"/>
            <a:ext cx="568243" cy="2903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757716" y="3872081"/>
            <a:ext cx="600366" cy="4856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46024" y="4337423"/>
            <a:ext cx="631223" cy="975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52" name="直接连接符 51"/>
          <p:cNvCxnSpPr/>
          <p:nvPr/>
        </p:nvCxnSpPr>
        <p:spPr>
          <a:xfrm>
            <a:off x="3356657" y="3352780"/>
            <a:ext cx="1008112" cy="29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 l="49465" t="1001" b="63670"/>
          <a:stretch>
            <a:fillRect/>
          </a:stretch>
        </p:blipFill>
        <p:spPr bwMode="auto">
          <a:xfrm>
            <a:off x="2428860" y="5500702"/>
            <a:ext cx="903547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TextBox 55"/>
          <p:cNvSpPr txBox="1"/>
          <p:nvPr/>
        </p:nvSpPr>
        <p:spPr>
          <a:xfrm>
            <a:off x="2571736" y="6357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Dan</a:t>
            </a:r>
            <a:endParaRPr lang="zh-CN" altLang="en-US" b="1" dirty="0"/>
          </a:p>
        </p:txBody>
      </p:sp>
      <p:sp>
        <p:nvSpPr>
          <p:cNvPr id="57" name="下箭头 56"/>
          <p:cNvSpPr/>
          <p:nvPr/>
        </p:nvSpPr>
        <p:spPr>
          <a:xfrm>
            <a:off x="2857488" y="4214818"/>
            <a:ext cx="90016" cy="107089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 l="50467" t="11812" r="26837" b="69944"/>
          <a:stretch>
            <a:fillRect/>
          </a:stretch>
        </p:blipFill>
        <p:spPr bwMode="auto">
          <a:xfrm>
            <a:off x="142844" y="3786190"/>
            <a:ext cx="928662" cy="1013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 t="51200" b="2766"/>
          <a:stretch>
            <a:fillRect/>
          </a:stretch>
        </p:blipFill>
        <p:spPr bwMode="auto">
          <a:xfrm>
            <a:off x="5071646" y="928670"/>
            <a:ext cx="1372167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3" name="矩形 32"/>
          <p:cNvSpPr/>
          <p:nvPr/>
        </p:nvSpPr>
        <p:spPr>
          <a:xfrm>
            <a:off x="1907704" y="0"/>
            <a:ext cx="496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Handy Horse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3641" y="4411583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helps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1861343" y="3478564"/>
            <a:ext cx="432048" cy="194977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80950" y="4242647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teaches</a:t>
            </a:r>
            <a:endParaRPr lang="zh-CN" altLang="en-US" dirty="0"/>
          </a:p>
        </p:txBody>
      </p:sp>
      <p:sp>
        <p:nvSpPr>
          <p:cNvPr id="24" name="上箭头 23"/>
          <p:cNvSpPr/>
          <p:nvPr/>
        </p:nvSpPr>
        <p:spPr>
          <a:xfrm>
            <a:off x="2643174" y="4214818"/>
            <a:ext cx="111839" cy="10566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2154894" y="4349251"/>
            <a:ext cx="68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s</a:t>
            </a:r>
            <a:r>
              <a:rPr lang="en-US" altLang="zh-CN" dirty="0" smtClean="0">
                <a:solidFill>
                  <a:schemeClr val="accent1"/>
                </a:solidFill>
              </a:rPr>
              <a:t>ays to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286248" y="785794"/>
            <a:ext cx="2857520" cy="15477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4257202" y="4156991"/>
            <a:ext cx="2886566" cy="17723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4425478" y="2594559"/>
            <a:ext cx="2332238" cy="13779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4753865" y="3149678"/>
            <a:ext cx="133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Cuddles’ job</a:t>
            </a:r>
            <a:endParaRPr lang="zh-CN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286248" y="1714488"/>
            <a:ext cx="317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She has </a:t>
            </a:r>
            <a:r>
              <a:rPr lang="en-US" altLang="zh-CN" dirty="0" smtClean="0">
                <a:solidFill>
                  <a:srgbClr val="FF0000"/>
                </a:solidFill>
              </a:rPr>
              <a:t> shoes </a:t>
            </a:r>
            <a:r>
              <a:rPr lang="en-US" altLang="zh-CN" dirty="0" smtClean="0"/>
              <a:t>on her </a:t>
            </a:r>
            <a:r>
              <a:rPr lang="en-US" altLang="zh-CN" dirty="0" smtClean="0">
                <a:solidFill>
                  <a:srgbClr val="FF0000"/>
                </a:solidFill>
              </a:rPr>
              <a:t>hooves.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         harness          back.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86314" y="5143512"/>
            <a:ext cx="196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un and jump</a:t>
            </a:r>
          </a:p>
          <a:p>
            <a:r>
              <a:rPr lang="en-US" altLang="zh-CN" dirty="0" smtClean="0"/>
              <a:t>A horse is a horse.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8" b="3996"/>
          <a:stretch/>
        </p:blipFill>
        <p:spPr bwMode="auto">
          <a:xfrm rot="16200000">
            <a:off x="2365908" y="2871444"/>
            <a:ext cx="954513" cy="952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804168" y="3595082"/>
            <a:ext cx="169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… can take... to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72249" y="4222376"/>
            <a:ext cx="260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When she is not with Dan.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71670" y="1785926"/>
            <a:ext cx="236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mall   clever  </a:t>
            </a:r>
          </a:p>
          <a:p>
            <a:r>
              <a:rPr lang="en-US" altLang="zh-CN" dirty="0" smtClean="0"/>
              <a:t>can see well at night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15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  <p:bldP spid="29" grpId="0" animBg="1"/>
      <p:bldP spid="30" grpId="0" animBg="1"/>
      <p:bldP spid="31" grpId="0" animBg="1"/>
      <p:bldP spid="36" grpId="0"/>
      <p:bldP spid="56" grpId="0"/>
      <p:bldP spid="57" grpId="0" animBg="1"/>
      <p:bldP spid="11" grpId="0"/>
      <p:bldP spid="12" grpId="0" animBg="1"/>
      <p:bldP spid="41" grpId="0"/>
      <p:bldP spid="24" grpId="0" animBg="1"/>
      <p:bldP spid="48" grpId="0"/>
      <p:bldP spid="26" grpId="0" animBg="1"/>
      <p:bldP spid="51" grpId="0" animBg="1"/>
      <p:bldP spid="53" grpId="0" animBg="1"/>
      <p:bldP spid="61" grpId="0"/>
      <p:bldP spid="62" grpId="0"/>
      <p:bldP spid="66" grpId="0"/>
      <p:bldP spid="67" grpId="0"/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958" r="33158" b="18628"/>
          <a:stretch>
            <a:fillRect/>
          </a:stretch>
        </p:blipFill>
        <p:spPr bwMode="auto">
          <a:xfrm>
            <a:off x="1928794" y="1000108"/>
            <a:ext cx="4763941" cy="5651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1907704" y="0"/>
            <a:ext cx="496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Handy Horse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9571" y="3212976"/>
            <a:ext cx="8194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Try to help disabled people!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124744"/>
            <a:ext cx="802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 kind to</a:t>
            </a:r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disabled people!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14480" y="214290"/>
            <a:ext cx="6186144" cy="6357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圆角矩形 2"/>
          <p:cNvSpPr/>
          <p:nvPr/>
        </p:nvSpPr>
        <p:spPr>
          <a:xfrm>
            <a:off x="3000364" y="357166"/>
            <a:ext cx="1944216" cy="10081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572000" y="5286388"/>
            <a:ext cx="2011094" cy="64807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786314" y="5929330"/>
            <a:ext cx="1584176" cy="6926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76672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Comic Sans MS" pitchFamily="66" charset="0"/>
              </a:rPr>
              <a:t>Homework:</a:t>
            </a:r>
          </a:p>
          <a:p>
            <a:endParaRPr lang="en-US" altLang="zh-CN" sz="4000" dirty="0" smtClean="0">
              <a:latin typeface="Comic Sans MS" pitchFamily="66" charset="0"/>
            </a:endParaRPr>
          </a:p>
          <a:p>
            <a:endParaRPr lang="en-US" altLang="zh-CN" sz="4000" dirty="0" smtClean="0">
              <a:latin typeface="Comic Sans MS" pitchFamily="66" charset="0"/>
            </a:endParaRPr>
          </a:p>
          <a:p>
            <a:r>
              <a:rPr lang="en-US" altLang="zh-CN" sz="4000" dirty="0" smtClean="0">
                <a:latin typeface="Comic Sans MS" pitchFamily="66" charset="0"/>
              </a:rPr>
              <a:t>Write a very thin book to introduce </a:t>
            </a:r>
            <a:r>
              <a:rPr lang="en-US" altLang="zh-CN" sz="4000" dirty="0">
                <a:latin typeface="Comic Sans MS" pitchFamily="66" charset="0"/>
              </a:rPr>
              <a:t>a</a:t>
            </a:r>
            <a:r>
              <a:rPr lang="en-US" altLang="zh-CN" sz="4000" dirty="0" smtClean="0">
                <a:latin typeface="Comic Sans MS" pitchFamily="66" charset="0"/>
              </a:rPr>
              <a:t> kind of animal that you like. </a:t>
            </a:r>
          </a:p>
          <a:p>
            <a:endParaRPr lang="en-US" altLang="zh-CN" sz="4000" dirty="0" smtClean="0">
              <a:latin typeface="Comic Sans MS" pitchFamily="66" charset="0"/>
            </a:endParaRPr>
          </a:p>
          <a:p>
            <a:r>
              <a:rPr lang="en-US" altLang="zh-CN" sz="3200" dirty="0" smtClean="0">
                <a:latin typeface="Comic Sans MS" pitchFamily="66" charset="0"/>
              </a:rPr>
              <a:t>(3-10 pages with photographs.)</a:t>
            </a:r>
          </a:p>
          <a:p>
            <a:endParaRPr lang="zh-CN" altLang="en-US" sz="48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6871"/>
          <a:stretch>
            <a:fillRect/>
          </a:stretch>
        </p:blipFill>
        <p:spPr bwMode="auto">
          <a:xfrm>
            <a:off x="6551258" y="316039"/>
            <a:ext cx="1306890" cy="1905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r="2056"/>
          <a:stretch>
            <a:fillRect/>
          </a:stretch>
        </p:blipFill>
        <p:spPr bwMode="auto">
          <a:xfrm>
            <a:off x="2358440" y="642918"/>
            <a:ext cx="3999510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Game </a:t>
            </a: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time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 charset="0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716" y="1207517"/>
            <a:ext cx="9487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itchFamily="66" charset="0"/>
              </a:rPr>
              <a:t>1. Come to the front of the classroom. </a:t>
            </a:r>
          </a:p>
          <a:p>
            <a:r>
              <a:rPr lang="en-US" altLang="zh-CN" sz="3200" dirty="0" smtClean="0">
                <a:latin typeface="Comic Sans MS" pitchFamily="66" charset="0"/>
              </a:rPr>
              <a:t>2. Get a cup of water which is on the table.</a:t>
            </a:r>
          </a:p>
          <a:p>
            <a:r>
              <a:rPr lang="en-US" altLang="zh-CN" sz="3200" dirty="0" smtClean="0">
                <a:latin typeface="Comic Sans MS" pitchFamily="66" charset="0"/>
              </a:rPr>
              <a:t>3. Go back with the cup.</a:t>
            </a:r>
            <a:endParaRPr lang="zh-CN" altLang="en-US" sz="3200" dirty="0"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3008847"/>
            <a:ext cx="1832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Easy!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81413"/>
            <a:ext cx="2857500" cy="1600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85692"/>
            <a:ext cx="2762250" cy="14287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275279" y="4899902"/>
            <a:ext cx="37401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Difficult !</a:t>
            </a:r>
            <a:endParaRPr lang="zh-CN" alt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0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71736" y="1214422"/>
            <a:ext cx="3756535" cy="510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7524328" y="1340768"/>
            <a:ext cx="1499128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FFFF00"/>
                </a:solidFill>
                <a:latin typeface="Comic Sans MS" pitchFamily="66" charset="0"/>
              </a:rPr>
              <a:t>blind </a:t>
            </a:r>
            <a:endParaRPr lang="zh-CN" altLang="en-US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87015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Dan and Cuddles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li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9132" y="2143116"/>
            <a:ext cx="3571900" cy="3571900"/>
          </a:xfrm>
          <a:prstGeom prst="rect">
            <a:avLst/>
          </a:prstGeom>
        </p:spPr>
      </p:pic>
      <p:pic>
        <p:nvPicPr>
          <p:cNvPr id="3" name="图片 2" descr="blind1.jpg"/>
          <p:cNvPicPr>
            <a:picLocks noChangeAspect="1"/>
          </p:cNvPicPr>
          <p:nvPr/>
        </p:nvPicPr>
        <p:blipFill>
          <a:blip r:embed="rId3" cstate="print"/>
          <a:srcRect l="6614" r="25594"/>
          <a:stretch>
            <a:fillRect/>
          </a:stretch>
        </p:blipFill>
        <p:spPr>
          <a:xfrm>
            <a:off x="561426" y="2214554"/>
            <a:ext cx="4074213" cy="35719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矩形 3"/>
          <p:cNvSpPr/>
          <p:nvPr/>
        </p:nvSpPr>
        <p:spPr>
          <a:xfrm>
            <a:off x="827584" y="764704"/>
            <a:ext cx="6391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Comic Sans MS" pitchFamily="66" charset="0"/>
              </a:rPr>
              <a:t>B</a:t>
            </a:r>
            <a:r>
              <a:rPr lang="en-US" altLang="zh-CN" sz="4000" dirty="0" smtClean="0">
                <a:latin typeface="Comic Sans MS" pitchFamily="66" charset="0"/>
              </a:rPr>
              <a:t>lind people go out with… </a:t>
            </a:r>
            <a:endParaRPr lang="zh-CN" altLang="en-US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1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4064"/>
          <a:stretch>
            <a:fillRect/>
          </a:stretch>
        </p:blipFill>
        <p:spPr bwMode="auto">
          <a:xfrm>
            <a:off x="2500298" y="1357298"/>
            <a:ext cx="4217138" cy="5500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2000232" y="285728"/>
            <a:ext cx="2504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Why?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 charset="0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14942" y="285728"/>
            <a:ext cx="20697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charset="0"/>
                <a:ea typeface="宋体" pitchFamily="2" charset="-122"/>
              </a:rPr>
              <a:t>How?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080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82" y="1857364"/>
            <a:ext cx="3886391" cy="3994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 descr="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928802"/>
            <a:ext cx="4037899" cy="3801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478606" y="764704"/>
            <a:ext cx="8570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Why is </a:t>
            </a:r>
            <a:r>
              <a:rPr lang="en-US" altLang="zh-CN" sz="3600" dirty="0">
                <a:latin typeface="Comic Sans MS" panose="030F0702030302020204" pitchFamily="66" charset="0"/>
              </a:rPr>
              <a:t>this horse 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called a handy </a:t>
            </a:r>
            <a:r>
              <a:rPr lang="en-US" altLang="zh-CN" sz="3600" dirty="0">
                <a:latin typeface="Comic Sans MS" panose="030F0702030302020204" pitchFamily="66" charset="0"/>
              </a:rPr>
              <a:t>horse?</a:t>
            </a:r>
            <a:endParaRPr lang="zh-CN" altLang="zh-CN" sz="3600" dirty="0">
              <a:latin typeface="Comic Sans MS" panose="030F0702030302020204" pitchFamily="66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6696744" cy="5777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573325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Comic Sans MS" pitchFamily="66" charset="0"/>
              </a:rPr>
              <a:t>It is called a </a:t>
            </a:r>
            <a:r>
              <a:rPr lang="en-US" altLang="zh-CN" sz="4000" dirty="0" smtClean="0">
                <a:solidFill>
                  <a:srgbClr val="FF0000"/>
                </a:solidFill>
                <a:latin typeface="Comic Sans MS" pitchFamily="66" charset="0"/>
              </a:rPr>
              <a:t>pygmy</a:t>
            </a:r>
            <a:r>
              <a:rPr lang="en-US" altLang="zh-CN" sz="4000" dirty="0" smtClean="0">
                <a:latin typeface="Comic Sans MS" pitchFamily="66" charset="0"/>
              </a:rPr>
              <a:t> horse.</a:t>
            </a:r>
            <a:endParaRPr lang="zh-CN" altLang="en-US" sz="4000" dirty="0">
              <a:latin typeface="Comic Sans MS" pitchFamily="66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75656" y="836712"/>
            <a:ext cx="3888432" cy="4896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TM02455596[[fn=春季]]</Template>
  <TotalTime>719</TotalTime>
  <Words>891</Words>
  <Application>Microsoft Office PowerPoint</Application>
  <PresentationFormat>全屏显示(4:3)</PresentationFormat>
  <Paragraphs>110</Paragraphs>
  <Slides>27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A Handy Horse  导盲马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fltrp</cp:lastModifiedBy>
  <cp:revision>133</cp:revision>
  <dcterms:created xsi:type="dcterms:W3CDTF">2018-08-15T09:40:03Z</dcterms:created>
  <dcterms:modified xsi:type="dcterms:W3CDTF">2018-12-25T05:42:05Z</dcterms:modified>
</cp:coreProperties>
</file>