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7" r:id="rId2"/>
    <p:sldId id="269" r:id="rId3"/>
    <p:sldId id="267" r:id="rId4"/>
    <p:sldId id="326" r:id="rId5"/>
    <p:sldId id="318" r:id="rId6"/>
    <p:sldId id="327" r:id="rId7"/>
    <p:sldId id="329" r:id="rId8"/>
    <p:sldId id="332" r:id="rId9"/>
    <p:sldId id="325" r:id="rId10"/>
    <p:sldId id="342" r:id="rId11"/>
    <p:sldId id="321" r:id="rId12"/>
    <p:sldId id="344" r:id="rId13"/>
    <p:sldId id="322" r:id="rId14"/>
    <p:sldId id="345" r:id="rId15"/>
    <p:sldId id="323" r:id="rId16"/>
    <p:sldId id="347" r:id="rId17"/>
    <p:sldId id="320" r:id="rId18"/>
    <p:sldId id="346" r:id="rId19"/>
    <p:sldId id="348" r:id="rId20"/>
    <p:sldId id="328" r:id="rId21"/>
    <p:sldId id="349" r:id="rId22"/>
    <p:sldId id="350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D955C-8CEB-4DDB-863C-7C66DD7173C1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83224-183E-4290-9A38-934664AFE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719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p5.so.qhimgs1.com/t0146a13dd36ac01d9b.jpg"/>
          <p:cNvPicPr>
            <a:picLocks noChangeAspect="1" noChangeArrowheads="1"/>
          </p:cNvPicPr>
          <p:nvPr/>
        </p:nvPicPr>
        <p:blipFill>
          <a:blip r:embed="rId2" cstate="print"/>
          <a:srcRect r="25188" b="4718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3504" y="364331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种子的旅行</a:t>
            </a:r>
            <a:endParaRPr lang="zh-CN" altLang="en-US" sz="32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16702" y="1214422"/>
            <a:ext cx="6327298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Moving Seeds</a:t>
            </a:r>
            <a:endParaRPr lang="zh-CN" altLang="en-US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7416" y="535782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sz="24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选自</a:t>
            </a:r>
            <a:r>
              <a:rPr lang="en-US" altLang="zh-CN" sz="24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4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多维阅读第</a:t>
            </a:r>
            <a:r>
              <a:rPr lang="en-US" altLang="zh-CN" sz="24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24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级</a:t>
            </a:r>
            <a:r>
              <a:rPr lang="en-US" altLang="zh-CN" sz="2400" b="1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sz="2400" b="1" dirty="0">
              <a:solidFill>
                <a:schemeClr val="bg2"/>
              </a:solidFill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98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zfs1.fiiimg.com/zfs1/7DE/1317/IBN/317083409094CABESCDG_960x720.jpg"/>
          <p:cNvPicPr>
            <a:picLocks noChangeAspect="1" noChangeArrowheads="1"/>
          </p:cNvPicPr>
          <p:nvPr/>
        </p:nvPicPr>
        <p:blipFill>
          <a:blip r:embed="rId2"/>
          <a:srcRect r="8851" b="9535"/>
          <a:stretch>
            <a:fillRect/>
          </a:stretch>
        </p:blipFill>
        <p:spPr bwMode="auto">
          <a:xfrm>
            <a:off x="2000232" y="1000108"/>
            <a:ext cx="6401866" cy="4234222"/>
          </a:xfrm>
          <a:prstGeom prst="rect">
            <a:avLst/>
          </a:prstGeom>
          <a:noFill/>
        </p:spPr>
      </p:pic>
      <p:pic>
        <p:nvPicPr>
          <p:cNvPr id="62466" name="Picture 2" descr="http://pic67.nipic.com/file/20150514/20845719_113654430000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3384375" cy="3384376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563888" y="5733256"/>
            <a:ext cx="3744416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black</a:t>
            </a:r>
            <a:r>
              <a:rPr lang="en-US" altLang="zh-CN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berries</a:t>
            </a:r>
            <a:endParaRPr lang="zh-CN" alt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47864" y="260648"/>
            <a:ext cx="5112568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black</a:t>
            </a:r>
            <a:r>
              <a:rPr lang="en-US" altLang="zh-CN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berry bush</a:t>
            </a:r>
            <a:endParaRPr lang="zh-CN" alt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Administrator\Desktop\moving seeds\微信图片_2018110117152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20" y="214290"/>
            <a:ext cx="4722208" cy="6408712"/>
          </a:xfrm>
          <a:prstGeom prst="rect">
            <a:avLst/>
          </a:prstGeom>
          <a:noFill/>
        </p:spPr>
      </p:pic>
      <p:sp>
        <p:nvSpPr>
          <p:cNvPr id="5" name="右箭头 4"/>
          <p:cNvSpPr/>
          <p:nvPr/>
        </p:nvSpPr>
        <p:spPr>
          <a:xfrm rot="20427316" flipV="1">
            <a:off x="659474" y="2834039"/>
            <a:ext cx="821710" cy="427970"/>
          </a:xfrm>
          <a:prstGeom prst="rightArrow">
            <a:avLst>
              <a:gd name="adj1" fmla="val 50000"/>
              <a:gd name="adj2" fmla="val 73256"/>
            </a:avLst>
          </a:prstGeom>
          <a:solidFill>
            <a:srgbClr val="0033CC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8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520" y="3212976"/>
            <a:ext cx="1512168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pod</a:t>
            </a:r>
            <a:endParaRPr lang="zh-CN" alt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15816" y="2420888"/>
            <a:ext cx="1512168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pop</a:t>
            </a:r>
            <a:endParaRPr lang="zh-CN" alt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图片 7" descr="7. Moving seeds_09.jpg"/>
          <p:cNvPicPr>
            <a:picLocks noChangeAspect="1"/>
          </p:cNvPicPr>
          <p:nvPr/>
        </p:nvPicPr>
        <p:blipFill>
          <a:blip r:embed="rId3"/>
          <a:srcRect r="12121"/>
          <a:stretch>
            <a:fillRect/>
          </a:stretch>
        </p:blipFill>
        <p:spPr>
          <a:xfrm>
            <a:off x="4786314" y="214290"/>
            <a:ext cx="4143404" cy="639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http://img.diytrade.com/cdimg/150664/26440622/0/1340251472.jpg"/>
          <p:cNvPicPr>
            <a:picLocks noChangeAspect="1" noChangeArrowheads="1"/>
          </p:cNvPicPr>
          <p:nvPr/>
        </p:nvPicPr>
        <p:blipFill>
          <a:blip r:embed="rId2" cstate="print"/>
          <a:srcRect l="14423" r="19600"/>
          <a:stretch>
            <a:fillRect/>
          </a:stretch>
        </p:blipFill>
        <p:spPr bwMode="auto">
          <a:xfrm>
            <a:off x="395536" y="2636912"/>
            <a:ext cx="3816424" cy="3933826"/>
          </a:xfrm>
          <a:prstGeom prst="rect">
            <a:avLst/>
          </a:prstGeom>
          <a:noFill/>
        </p:spPr>
      </p:pic>
      <p:pic>
        <p:nvPicPr>
          <p:cNvPr id="63494" name="Picture 6" descr="http://pic117.nipic.com/file/20161210/24271963_084130559000_2.jpg"/>
          <p:cNvPicPr>
            <a:picLocks noChangeAspect="1" noChangeArrowheads="1"/>
          </p:cNvPicPr>
          <p:nvPr/>
        </p:nvPicPr>
        <p:blipFill>
          <a:blip r:embed="rId3" cstate="print"/>
          <a:srcRect t="-1365" r="49059" b="5842"/>
          <a:stretch>
            <a:fillRect/>
          </a:stretch>
        </p:blipFill>
        <p:spPr bwMode="auto">
          <a:xfrm>
            <a:off x="4355976" y="2562817"/>
            <a:ext cx="4248472" cy="4090889"/>
          </a:xfrm>
          <a:prstGeom prst="rect">
            <a:avLst/>
          </a:prstGeom>
          <a:noFill/>
        </p:spPr>
      </p:pic>
      <p:sp>
        <p:nvSpPr>
          <p:cNvPr id="9" name="右箭头 8"/>
          <p:cNvSpPr/>
          <p:nvPr/>
        </p:nvSpPr>
        <p:spPr>
          <a:xfrm rot="20427316" flipV="1">
            <a:off x="4619914" y="5570343"/>
            <a:ext cx="821710" cy="427970"/>
          </a:xfrm>
          <a:prstGeom prst="rightArrow">
            <a:avLst>
              <a:gd name="adj1" fmla="val 50000"/>
              <a:gd name="adj2" fmla="val 73256"/>
            </a:avLst>
          </a:prstGeom>
          <a:solidFill>
            <a:srgbClr val="0033CC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8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23728" y="5949280"/>
            <a:ext cx="3744416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seeds pod</a:t>
            </a:r>
            <a:endParaRPr lang="zh-CN" alt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44208" y="2636912"/>
            <a:ext cx="1512168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pop</a:t>
            </a:r>
            <a:endParaRPr lang="zh-CN" alt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2" name="Picture 2" descr="C:\Users\Administrator\Desktop\moving seeds\微信图片_20181101171522.jpg"/>
          <p:cNvPicPr>
            <a:picLocks noChangeAspect="1" noChangeArrowheads="1"/>
          </p:cNvPicPr>
          <p:nvPr/>
        </p:nvPicPr>
        <p:blipFill>
          <a:blip r:embed="rId4" cstate="print"/>
          <a:srcRect l="3098" t="77000" r="41663" b="2152"/>
          <a:stretch>
            <a:fillRect/>
          </a:stretch>
        </p:blipFill>
        <p:spPr bwMode="auto">
          <a:xfrm>
            <a:off x="467544" y="980728"/>
            <a:ext cx="8064896" cy="1584176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323528" y="404664"/>
            <a:ext cx="684076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2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The sun makes these pods </a:t>
            </a:r>
            <a:r>
              <a:rPr lang="en-US" altLang="zh-CN" sz="32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hot</a:t>
            </a:r>
            <a:r>
              <a:rPr lang="en-US" altLang="zh-CN" sz="2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zh-CN" altLang="en-US" sz="28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60232" y="4149080"/>
            <a:ext cx="2376264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explode</a:t>
            </a:r>
            <a:endParaRPr lang="zh-CN" alt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7. Moving seeds_11.jpg"/>
          <p:cNvPicPr>
            <a:picLocks noChangeAspect="1"/>
          </p:cNvPicPr>
          <p:nvPr/>
        </p:nvPicPr>
        <p:blipFill>
          <a:blip r:embed="rId2"/>
          <a:srcRect r="20592"/>
          <a:stretch>
            <a:fillRect/>
          </a:stretch>
        </p:blipFill>
        <p:spPr>
          <a:xfrm>
            <a:off x="5000628" y="142851"/>
            <a:ext cx="3929090" cy="6715149"/>
          </a:xfrm>
          <a:prstGeom prst="rect">
            <a:avLst/>
          </a:prstGeom>
        </p:spPr>
      </p:pic>
      <p:pic>
        <p:nvPicPr>
          <p:cNvPr id="40962" name="Picture 2" descr="C:\Users\Administrator\Desktop\moving seeds\1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137574"/>
            <a:ext cx="4951893" cy="6720426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6300192" y="4149080"/>
            <a:ext cx="2304256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fl</a:t>
            </a:r>
            <a:r>
              <a:rPr lang="en-US" altLang="zh-CN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oa</a:t>
            </a:r>
            <a:r>
              <a:rPr lang="en-US" altLang="zh-C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t</a:t>
            </a:r>
            <a:endParaRPr lang="zh-CN" alt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536" y="3429000"/>
            <a:ext cx="2304256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is</a:t>
            </a:r>
            <a:r>
              <a:rPr lang="en-US" altLang="zh-C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land</a:t>
            </a:r>
            <a:endParaRPr lang="zh-CN" alt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4516" name="Picture 4" descr="http://cn.dreamstime.com/reservoir-and-coconut-tree-thumb2204412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71670" y="214290"/>
            <a:ext cx="6803385" cy="4549764"/>
          </a:xfrm>
          <a:prstGeom prst="rect">
            <a:avLst/>
          </a:prstGeom>
          <a:noFill/>
        </p:spPr>
      </p:pic>
      <p:pic>
        <p:nvPicPr>
          <p:cNvPr id="64514" name="Picture 2" descr="http://thumbs.dreamstime.com/x/closeup-coconut-palm-tree-1075394.jpg"/>
          <p:cNvPicPr>
            <a:picLocks noChangeAspect="1" noChangeArrowheads="1"/>
          </p:cNvPicPr>
          <p:nvPr/>
        </p:nvPicPr>
        <p:blipFill>
          <a:blip r:embed="rId3" cstate="print"/>
          <a:srcRect l="15120" t="2520" r="16841" b="24401"/>
          <a:stretch>
            <a:fillRect/>
          </a:stretch>
        </p:blipFill>
        <p:spPr bwMode="auto">
          <a:xfrm>
            <a:off x="467544" y="3717032"/>
            <a:ext cx="3218013" cy="2592288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707904" y="5589240"/>
            <a:ext cx="324036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coco</a:t>
            </a:r>
            <a:r>
              <a:rPr lang="en-US" altLang="zh-C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nuts</a:t>
            </a:r>
            <a:endParaRPr lang="zh-CN" alt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7. Moving seeds_13.jpg"/>
          <p:cNvPicPr>
            <a:picLocks noChangeAspect="1"/>
          </p:cNvPicPr>
          <p:nvPr/>
        </p:nvPicPr>
        <p:blipFill>
          <a:blip r:embed="rId2"/>
          <a:srcRect r="9893"/>
          <a:stretch>
            <a:fillRect/>
          </a:stretch>
        </p:blipFill>
        <p:spPr>
          <a:xfrm>
            <a:off x="4714876" y="617403"/>
            <a:ext cx="4143404" cy="6240597"/>
          </a:xfrm>
          <a:prstGeom prst="rect">
            <a:avLst/>
          </a:prstGeom>
        </p:spPr>
      </p:pic>
      <p:pic>
        <p:nvPicPr>
          <p:cNvPr id="41986" name="Picture 2" descr="C:\Users\Administrator\Desktop\moving seeds\1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5720" y="651253"/>
            <a:ext cx="4573392" cy="6206747"/>
          </a:xfrm>
          <a:prstGeom prst="rect">
            <a:avLst/>
          </a:prstGeom>
          <a:noFill/>
        </p:spPr>
      </p:pic>
      <p:sp>
        <p:nvSpPr>
          <p:cNvPr id="5" name="右箭头 4"/>
          <p:cNvSpPr/>
          <p:nvPr/>
        </p:nvSpPr>
        <p:spPr>
          <a:xfrm rot="13863427" flipV="1">
            <a:off x="2209553" y="5181234"/>
            <a:ext cx="821710" cy="427970"/>
          </a:xfrm>
          <a:prstGeom prst="rightArrow">
            <a:avLst>
              <a:gd name="adj1" fmla="val 50000"/>
              <a:gd name="adj2" fmla="val 73256"/>
            </a:avLst>
          </a:prstGeom>
          <a:solidFill>
            <a:srgbClr val="0033CC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8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5949280"/>
            <a:ext cx="518457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seeds on its fur</a:t>
            </a:r>
            <a:endParaRPr lang="zh-CN" alt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右箭头 6"/>
          <p:cNvSpPr/>
          <p:nvPr/>
        </p:nvSpPr>
        <p:spPr>
          <a:xfrm rot="12761428" flipV="1">
            <a:off x="5141671" y="2652016"/>
            <a:ext cx="956120" cy="427970"/>
          </a:xfrm>
          <a:prstGeom prst="rightArrow">
            <a:avLst>
              <a:gd name="adj1" fmla="val 50000"/>
              <a:gd name="adj2" fmla="val 73256"/>
            </a:avLst>
          </a:prstGeom>
          <a:solidFill>
            <a:srgbClr val="0033CC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8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00760" y="3143248"/>
            <a:ext cx="1980728" cy="646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seeds</a:t>
            </a:r>
            <a:endParaRPr lang="zh-CN" alt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476672"/>
            <a:ext cx="8424936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Read and finish the form</a:t>
            </a:r>
            <a:endParaRPr lang="zh-CN" altLang="en-US" sz="48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99191" y="3204265"/>
            <a:ext cx="5821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Arial Black" pitchFamily="34" charset="0"/>
              </a:rPr>
              <a:t>Fill in the form in groups.</a:t>
            </a:r>
            <a:endParaRPr lang="zh-CN" altLang="zh-CN" sz="3200" dirty="0" smtClean="0">
              <a:latin typeface="Arial Black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58388" y="2124145"/>
            <a:ext cx="4546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Arial Black" pitchFamily="34" charset="0"/>
              </a:rPr>
              <a:t>Read from page 14.</a:t>
            </a:r>
            <a:endParaRPr lang="zh-CN" altLang="zh-CN" sz="3200" dirty="0" smtClean="0">
              <a:latin typeface="Arial Black" pitchFamily="34" charset="0"/>
            </a:endParaRPr>
          </a:p>
        </p:txBody>
      </p:sp>
      <p:pic>
        <p:nvPicPr>
          <p:cNvPr id="9" name="图片 7" descr="http://img.qqzhi.com/upload/img_1_1738597749D3867272072_2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743" b="13400"/>
          <a:stretch>
            <a:fillRect/>
          </a:stretch>
        </p:blipFill>
        <p:spPr bwMode="auto">
          <a:xfrm>
            <a:off x="6313661" y="4509120"/>
            <a:ext cx="2830339" cy="2167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Administrator\Desktop\moving seeds\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" y="0"/>
            <a:ext cx="5053263" cy="68580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4643438" y="2214554"/>
            <a:ext cx="4824536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move </a:t>
            </a:r>
          </a:p>
          <a:p>
            <a:pPr algn="ctr"/>
            <a:r>
              <a:rPr lang="en-US" altLang="zh-CN" sz="4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with the help from…</a:t>
            </a:r>
            <a:endParaRPr lang="zh-CN" altLang="en-US" sz="40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Administrator\Desktop\moving seeds\1.jpg"/>
          <p:cNvPicPr>
            <a:picLocks noChangeAspect="1" noChangeArrowheads="1"/>
          </p:cNvPicPr>
          <p:nvPr/>
        </p:nvPicPr>
        <p:blipFill>
          <a:blip r:embed="rId2"/>
          <a:srcRect t="23970" r="25546" b="10451"/>
          <a:stretch>
            <a:fillRect/>
          </a:stretch>
        </p:blipFill>
        <p:spPr bwMode="auto">
          <a:xfrm>
            <a:off x="4429124" y="785794"/>
            <a:ext cx="4302937" cy="5143536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-36512" y="2924944"/>
            <a:ext cx="4824536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6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move </a:t>
            </a:r>
          </a:p>
          <a:p>
            <a:pPr algn="ctr"/>
            <a:r>
              <a:rPr lang="en-US" altLang="zh-CN" sz="36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with the help from…</a:t>
            </a:r>
            <a:endParaRPr lang="zh-CN" altLang="en-US" sz="36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14283" y="1894634"/>
          <a:ext cx="8678198" cy="3776448"/>
        </p:xfrm>
        <a:graphic>
          <a:graphicData uri="http://schemas.openxmlformats.org/drawingml/2006/table">
            <a:tbl>
              <a:tblPr/>
              <a:tblGrid>
                <a:gridCol w="1456011"/>
                <a:gridCol w="1477051"/>
                <a:gridCol w="1268749"/>
                <a:gridCol w="1483905"/>
                <a:gridCol w="1257685"/>
                <a:gridCol w="1734797"/>
              </a:tblGrid>
              <a:tr h="172819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Times New Roman"/>
                          <a:ea typeface="宋体"/>
                          <a:cs typeface="黑体"/>
                        </a:rPr>
                        <a:t>Name of seeds</a:t>
                      </a:r>
                      <a:endParaRPr lang="zh-CN" sz="280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Times New Roman"/>
                          <a:ea typeface="宋体"/>
                          <a:cs typeface="黑体"/>
                        </a:rPr>
                        <a:t>Dandelion seeds </a:t>
                      </a:r>
                      <a:endParaRPr lang="zh-CN" sz="200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Times New Roman"/>
                          <a:ea typeface="宋体"/>
                          <a:cs typeface="黑体"/>
                        </a:rPr>
                        <a:t>Berry seeds</a:t>
                      </a:r>
                      <a:endParaRPr lang="zh-CN" sz="200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>
                          <a:latin typeface="Times New Roman"/>
                          <a:ea typeface="宋体"/>
                          <a:cs typeface="黑体"/>
                        </a:rPr>
                        <a:t>Bean seeds</a:t>
                      </a:r>
                      <a:endParaRPr lang="zh-CN" sz="20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>
                          <a:latin typeface="Times New Roman"/>
                          <a:ea typeface="宋体"/>
                          <a:cs typeface="黑体"/>
                        </a:rPr>
                        <a:t>Coconut seeds</a:t>
                      </a:r>
                      <a:endParaRPr lang="zh-CN" sz="20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Times New Roman"/>
                          <a:ea typeface="宋体"/>
                          <a:cs typeface="黑体"/>
                        </a:rPr>
                        <a:t>Siberian cocklebur seeds</a:t>
                      </a:r>
                      <a:endParaRPr lang="zh-CN" sz="200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34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b="1" kern="0" dirty="0" smtClean="0">
                          <a:solidFill>
                            <a:srgbClr val="0033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Move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 dirty="0" smtClean="0">
                          <a:solidFill>
                            <a:srgbClr val="0033CC"/>
                          </a:solidFill>
                          <a:latin typeface="Times New Roman"/>
                          <a:ea typeface="宋体"/>
                          <a:cs typeface="黑体"/>
                        </a:rPr>
                        <a:t>with </a:t>
                      </a:r>
                      <a:r>
                        <a:rPr lang="en-US" sz="2800" b="1" kern="0" dirty="0">
                          <a:solidFill>
                            <a:srgbClr val="0033CC"/>
                          </a:solidFill>
                          <a:latin typeface="Times New Roman"/>
                          <a:ea typeface="宋体"/>
                          <a:cs typeface="黑体"/>
                        </a:rPr>
                        <a:t>help from…</a:t>
                      </a:r>
                      <a:endParaRPr lang="zh-CN" sz="2800" kern="100" dirty="0">
                        <a:solidFill>
                          <a:srgbClr val="0033CC"/>
                        </a:solidFill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b="1" kern="0" dirty="0" smtClean="0">
                          <a:solidFill>
                            <a:srgbClr val="0033CC"/>
                          </a:solidFill>
                          <a:latin typeface="Times New Roman"/>
                          <a:ea typeface="+mn-ea"/>
                          <a:cs typeface="黑体"/>
                        </a:rPr>
                        <a:t>the</a:t>
                      </a:r>
                      <a:r>
                        <a:rPr lang="en-US" altLang="zh-CN" sz="2400" b="1" kern="0" baseline="0" dirty="0" smtClean="0">
                          <a:solidFill>
                            <a:srgbClr val="0033CC"/>
                          </a:solidFill>
                          <a:latin typeface="Times New Roman"/>
                          <a:ea typeface="+mn-ea"/>
                          <a:cs typeface="黑体"/>
                        </a:rPr>
                        <a:t> wind</a:t>
                      </a:r>
                      <a:r>
                        <a:rPr lang="en-US" altLang="zh-CN" sz="2400" b="1" kern="0" dirty="0" smtClean="0">
                          <a:solidFill>
                            <a:srgbClr val="0033CC"/>
                          </a:solidFill>
                          <a:latin typeface="Times New Roman"/>
                          <a:ea typeface="+mn-ea"/>
                          <a:cs typeface="黑体"/>
                        </a:rPr>
                        <a:t> </a:t>
                      </a:r>
                      <a:endParaRPr lang="zh-CN" sz="2400" kern="100" dirty="0">
                        <a:solidFill>
                          <a:srgbClr val="0033CC"/>
                        </a:solidFill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kern="0" dirty="0" smtClean="0">
                          <a:solidFill>
                            <a:srgbClr val="0033CC"/>
                          </a:solidFill>
                          <a:latin typeface="Times New Roman"/>
                          <a:ea typeface="+mn-ea"/>
                          <a:cs typeface="黑体"/>
                        </a:rPr>
                        <a:t>animals</a:t>
                      </a:r>
                      <a:endParaRPr lang="zh-CN" sz="2400" kern="100" dirty="0">
                        <a:solidFill>
                          <a:srgbClr val="0033CC"/>
                        </a:solidFill>
                        <a:latin typeface="Arial Black" pitchFamily="34" charset="0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kern="0" dirty="0" smtClean="0">
                          <a:solidFill>
                            <a:srgbClr val="0033CC"/>
                          </a:solidFill>
                          <a:latin typeface="Times New Roman"/>
                          <a:ea typeface="+mn-ea"/>
                          <a:cs typeface="黑体"/>
                        </a:rPr>
                        <a:t>explosion</a:t>
                      </a:r>
                      <a:endParaRPr lang="zh-CN" altLang="zh-CN" sz="2400" kern="100" dirty="0" smtClean="0">
                        <a:solidFill>
                          <a:srgbClr val="0033CC"/>
                        </a:solidFill>
                        <a:latin typeface="Arial Black" pitchFamily="34" charset="0"/>
                        <a:ea typeface="+mn-ea"/>
                        <a:cs typeface="黑体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solidFill>
                          <a:srgbClr val="0033CC"/>
                        </a:solidFill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kern="0" dirty="0" smtClean="0">
                          <a:solidFill>
                            <a:srgbClr val="0033CC"/>
                          </a:solidFill>
                          <a:latin typeface="Times New Roman"/>
                          <a:ea typeface="+mn-ea"/>
                          <a:cs typeface="黑体"/>
                        </a:rPr>
                        <a:t>the water</a:t>
                      </a:r>
                      <a:endParaRPr lang="zh-CN" altLang="zh-CN" sz="2400" kern="100" dirty="0" smtClean="0">
                        <a:solidFill>
                          <a:srgbClr val="0033CC"/>
                        </a:solidFill>
                        <a:latin typeface="Arial Black" pitchFamily="34" charset="0"/>
                        <a:ea typeface="+mn-ea"/>
                        <a:cs typeface="黑体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solidFill>
                          <a:srgbClr val="0033CC"/>
                        </a:solidFill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kern="0" dirty="0" smtClean="0">
                          <a:solidFill>
                            <a:srgbClr val="0033CC"/>
                          </a:solidFill>
                          <a:latin typeface="Times New Roman"/>
                          <a:ea typeface="+mn-ea"/>
                          <a:cs typeface="黑体"/>
                        </a:rPr>
                        <a:t>people</a:t>
                      </a:r>
                      <a:endParaRPr lang="zh-CN" altLang="zh-CN" sz="2400" kern="100" dirty="0" smtClean="0">
                        <a:solidFill>
                          <a:srgbClr val="0033CC"/>
                        </a:solidFill>
                        <a:latin typeface="Arial Black" pitchFamily="34" charset="0"/>
                        <a:ea typeface="+mn-ea"/>
                        <a:cs typeface="黑体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solidFill>
                          <a:srgbClr val="0033CC"/>
                        </a:solidFill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6086" name="图片 7" descr="http://img.qqzhi.com/upload/img_1_1738597749D3867272072_21.jpg"/>
          <p:cNvPicPr>
            <a:picLocks noChangeAspect="1" noChangeArrowheads="1"/>
          </p:cNvPicPr>
          <p:nvPr/>
        </p:nvPicPr>
        <p:blipFill>
          <a:blip r:embed="rId2" cstate="print"/>
          <a:srcRect l="37743" b="13400"/>
          <a:stretch>
            <a:fillRect/>
          </a:stretch>
        </p:blipFill>
        <p:spPr bwMode="auto">
          <a:xfrm>
            <a:off x="1785918" y="2643182"/>
            <a:ext cx="1246163" cy="954254"/>
          </a:xfrm>
          <a:prstGeom prst="rect">
            <a:avLst/>
          </a:prstGeom>
          <a:noFill/>
        </p:spPr>
      </p:pic>
      <p:pic>
        <p:nvPicPr>
          <p:cNvPr id="46085" name="图片 10" descr="http://p1.so.qhmsg.com/t013c7a6f3aa8aa05f6.jpg"/>
          <p:cNvPicPr>
            <a:picLocks noChangeAspect="1" noChangeArrowheads="1"/>
          </p:cNvPicPr>
          <p:nvPr/>
        </p:nvPicPr>
        <p:blipFill>
          <a:blip r:embed="rId3" cstate="print"/>
          <a:srcRect r="-182" b="9259"/>
          <a:stretch>
            <a:fillRect/>
          </a:stretch>
        </p:blipFill>
        <p:spPr bwMode="auto">
          <a:xfrm>
            <a:off x="3286116" y="2571744"/>
            <a:ext cx="1008112" cy="958232"/>
          </a:xfrm>
          <a:prstGeom prst="rect">
            <a:avLst/>
          </a:prstGeom>
          <a:noFill/>
        </p:spPr>
      </p:pic>
      <p:pic>
        <p:nvPicPr>
          <p:cNvPr id="46084" name="图片 13" descr="1534386848(1)"/>
          <p:cNvPicPr>
            <a:picLocks noChangeAspect="1" noChangeArrowheads="1"/>
          </p:cNvPicPr>
          <p:nvPr/>
        </p:nvPicPr>
        <p:blipFill>
          <a:blip r:embed="rId4" cstate="print"/>
          <a:srcRect t="5302" r="-53" b="9039"/>
          <a:stretch>
            <a:fillRect/>
          </a:stretch>
        </p:blipFill>
        <p:spPr bwMode="auto">
          <a:xfrm>
            <a:off x="4644008" y="2686722"/>
            <a:ext cx="1224136" cy="827333"/>
          </a:xfrm>
          <a:prstGeom prst="rect">
            <a:avLst/>
          </a:prstGeom>
          <a:noFill/>
        </p:spPr>
      </p:pic>
      <p:pic>
        <p:nvPicPr>
          <p:cNvPr id="46083" name="图片 14" descr="1534386908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686722"/>
            <a:ext cx="1080120" cy="876033"/>
          </a:xfrm>
          <a:prstGeom prst="rect">
            <a:avLst/>
          </a:prstGeom>
          <a:noFill/>
        </p:spPr>
      </p:pic>
      <p:pic>
        <p:nvPicPr>
          <p:cNvPr id="46082" name="Picture 2" descr="https://p1.ssl.qhmsg.com/t01c30635416102df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3046762"/>
            <a:ext cx="656663" cy="484109"/>
          </a:xfrm>
          <a:prstGeom prst="rect">
            <a:avLst/>
          </a:prstGeom>
          <a:noFill/>
        </p:spPr>
      </p:pic>
      <p:pic>
        <p:nvPicPr>
          <p:cNvPr id="46081" name="图片 4" descr="https://p1.ssl.qhmsg.com/t01c30635416102df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0392" y="3046762"/>
            <a:ext cx="686275" cy="498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4968" y="278092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Arial Black" pitchFamily="34" charset="0"/>
              </a:rPr>
              <a:t>It can grow into a plant.</a:t>
            </a:r>
            <a:endParaRPr lang="zh-CN" altLang="en-US" sz="2800" dirty="0">
              <a:latin typeface="Arial Black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94968" y="1628800"/>
            <a:ext cx="5953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Arial Black" pitchFamily="34" charset="0"/>
              </a:rPr>
              <a:t>It has no feet but it can walk.</a:t>
            </a:r>
            <a:endParaRPr lang="zh-CN" altLang="zh-CN" sz="2800" dirty="0" smtClean="0">
              <a:latin typeface="Arial Black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1600" y="2204863"/>
            <a:ext cx="5858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Arial Black" pitchFamily="34" charset="0"/>
              </a:rPr>
              <a:t>It has no wings but it can fly.</a:t>
            </a:r>
            <a:endParaRPr lang="zh-CN" altLang="zh-CN" sz="2800" dirty="0" smtClean="0">
              <a:latin typeface="Arial Black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3608" y="476672"/>
            <a:ext cx="6327298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Guess a riddle</a:t>
            </a:r>
            <a:endParaRPr lang="zh-CN" altLang="en-US" sz="48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342900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Arial Black" pitchFamily="34" charset="0"/>
              </a:rPr>
              <a:t>What’s it?</a:t>
            </a:r>
            <a:endParaRPr lang="zh-CN" altLang="en-US" sz="28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3573016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0033CC"/>
                </a:solidFill>
                <a:latin typeface="Arial Black" pitchFamily="34" charset="0"/>
              </a:rPr>
              <a:t>A seed</a:t>
            </a:r>
            <a:endParaRPr lang="zh-CN" altLang="en-US" sz="4400" dirty="0">
              <a:solidFill>
                <a:srgbClr val="0033CC"/>
              </a:solidFill>
              <a:latin typeface="Arial Black" pitchFamily="34" charset="0"/>
            </a:endParaRPr>
          </a:p>
        </p:txBody>
      </p:sp>
      <p:pic>
        <p:nvPicPr>
          <p:cNvPr id="20482" name="Picture 2" descr="http://www.jiemeng8.com/uploads/jiemeng/157956.jpg"/>
          <p:cNvPicPr>
            <a:picLocks noChangeAspect="1" noChangeArrowheads="1"/>
          </p:cNvPicPr>
          <p:nvPr/>
        </p:nvPicPr>
        <p:blipFill>
          <a:blip r:embed="rId2" cstate="print"/>
          <a:srcRect r="3382" b="10446"/>
          <a:stretch>
            <a:fillRect/>
          </a:stretch>
        </p:blipFill>
        <p:spPr bwMode="auto">
          <a:xfrm>
            <a:off x="4613146" y="4869160"/>
            <a:ext cx="1512169" cy="1304701"/>
          </a:xfrm>
          <a:prstGeom prst="rect">
            <a:avLst/>
          </a:prstGeom>
          <a:noFill/>
        </p:spPr>
      </p:pic>
      <p:pic>
        <p:nvPicPr>
          <p:cNvPr id="20484" name="Picture 4" descr="http://img.ehowcdn.com/article-new/ds-photo/getty/article/94/127/FFO_016_XS.jpg"/>
          <p:cNvPicPr>
            <a:picLocks noChangeAspect="1" noChangeArrowheads="1"/>
          </p:cNvPicPr>
          <p:nvPr/>
        </p:nvPicPr>
        <p:blipFill>
          <a:blip r:embed="rId3" cstate="print"/>
          <a:srcRect l="52919" t="33977" r="1721" b="6563"/>
          <a:stretch>
            <a:fillRect/>
          </a:stretch>
        </p:blipFill>
        <p:spPr bwMode="auto">
          <a:xfrm>
            <a:off x="827584" y="4869160"/>
            <a:ext cx="1563601" cy="1368151"/>
          </a:xfrm>
          <a:prstGeom prst="rect">
            <a:avLst/>
          </a:prstGeom>
          <a:noFill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8921" y="4725144"/>
            <a:ext cx="170682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组合 16"/>
          <p:cNvGrpSpPr/>
          <p:nvPr/>
        </p:nvGrpSpPr>
        <p:grpSpPr>
          <a:xfrm>
            <a:off x="2524914" y="4437112"/>
            <a:ext cx="1901858" cy="1800200"/>
            <a:chOff x="6660232" y="2708920"/>
            <a:chExt cx="1901858" cy="1800200"/>
          </a:xfrm>
        </p:grpSpPr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t="8185" r="1048" b="5006"/>
            <a:stretch>
              <a:fillRect/>
            </a:stretch>
          </p:blipFill>
          <p:spPr bwMode="auto">
            <a:xfrm>
              <a:off x="6732240" y="3140968"/>
              <a:ext cx="1829850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矩形 14"/>
            <p:cNvSpPr/>
            <p:nvPr/>
          </p:nvSpPr>
          <p:spPr>
            <a:xfrm>
              <a:off x="6660232" y="2925815"/>
              <a:ext cx="79208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3600" b="1" dirty="0">
                <a:solidFill>
                  <a:schemeClr val="tx2"/>
                </a:solidFill>
                <a:ea typeface="黑体" pitchFamily="49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740352" y="2708920"/>
              <a:ext cx="79208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3600" b="1" dirty="0">
                <a:solidFill>
                  <a:schemeClr val="tx2"/>
                </a:solidFill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625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609228"/>
              </p:ext>
            </p:extLst>
          </p:nvPr>
        </p:nvGraphicFramePr>
        <p:xfrm>
          <a:off x="539552" y="548680"/>
          <a:ext cx="8352929" cy="5841736"/>
        </p:xfrm>
        <a:graphic>
          <a:graphicData uri="http://schemas.openxmlformats.org/drawingml/2006/table">
            <a:tbl>
              <a:tblPr/>
              <a:tblGrid>
                <a:gridCol w="1401438"/>
                <a:gridCol w="1421689"/>
                <a:gridCol w="1221195"/>
                <a:gridCol w="1428286"/>
                <a:gridCol w="1210546"/>
                <a:gridCol w="1669775"/>
              </a:tblGrid>
              <a:tr h="172819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Times New Roman"/>
                          <a:ea typeface="宋体"/>
                          <a:cs typeface="黑体"/>
                        </a:rPr>
                        <a:t>Name of seeds</a:t>
                      </a:r>
                      <a:endParaRPr lang="zh-CN" sz="280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Times New Roman"/>
                          <a:ea typeface="宋体"/>
                          <a:cs typeface="黑体"/>
                        </a:rPr>
                        <a:t>Dandelion seeds </a:t>
                      </a:r>
                      <a:endParaRPr lang="zh-CN" sz="200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Times New Roman"/>
                          <a:ea typeface="宋体"/>
                          <a:cs typeface="黑体"/>
                        </a:rPr>
                        <a:t>Berry seeds</a:t>
                      </a:r>
                      <a:endParaRPr lang="zh-CN" sz="200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>
                          <a:latin typeface="Times New Roman"/>
                          <a:ea typeface="宋体"/>
                          <a:cs typeface="黑体"/>
                        </a:rPr>
                        <a:t>Bean seeds</a:t>
                      </a:r>
                      <a:endParaRPr lang="zh-CN" sz="20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>
                          <a:latin typeface="Times New Roman"/>
                          <a:ea typeface="宋体"/>
                          <a:cs typeface="黑体"/>
                        </a:rPr>
                        <a:t>Coconut seeds</a:t>
                      </a:r>
                      <a:endParaRPr lang="zh-CN" sz="20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Times New Roman"/>
                          <a:ea typeface="宋体"/>
                          <a:cs typeface="黑体"/>
                        </a:rPr>
                        <a:t>Siberian cocklebur seeds</a:t>
                      </a:r>
                      <a:endParaRPr lang="zh-CN" sz="200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520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0" dirty="0" smtClean="0">
                          <a:solidFill>
                            <a:srgbClr val="0033CC"/>
                          </a:solidFill>
                          <a:latin typeface="Times New Roman"/>
                          <a:ea typeface="宋体"/>
                          <a:cs typeface="黑体"/>
                        </a:rPr>
                        <a:t>How </a:t>
                      </a:r>
                      <a:r>
                        <a:rPr lang="en-US" sz="2400" b="1" kern="0" dirty="0">
                          <a:solidFill>
                            <a:srgbClr val="0033CC"/>
                          </a:solidFill>
                          <a:latin typeface="Times New Roman"/>
                          <a:ea typeface="宋体"/>
                          <a:cs typeface="黑体"/>
                        </a:rPr>
                        <a:t>to </a:t>
                      </a:r>
                      <a:r>
                        <a:rPr lang="en-US" sz="2400" b="1" kern="0" dirty="0" smtClean="0">
                          <a:solidFill>
                            <a:srgbClr val="0033CC"/>
                          </a:solidFill>
                          <a:latin typeface="Times New Roman"/>
                          <a:ea typeface="宋体"/>
                          <a:cs typeface="黑体"/>
                        </a:rPr>
                        <a:t>move</a:t>
                      </a:r>
                      <a:endParaRPr lang="zh-CN" sz="2400" kern="100" dirty="0">
                        <a:solidFill>
                          <a:srgbClr val="0033CC"/>
                        </a:solidFill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34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b="1" kern="0" dirty="0" smtClean="0">
                          <a:solidFill>
                            <a:srgbClr val="0033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Move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0" dirty="0" smtClean="0">
                          <a:solidFill>
                            <a:srgbClr val="0033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with </a:t>
                      </a:r>
                      <a:r>
                        <a:rPr lang="en-US" sz="2400" b="1" kern="0" dirty="0">
                          <a:solidFill>
                            <a:srgbClr val="0033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help from…</a:t>
                      </a:r>
                      <a:endParaRPr lang="zh-CN" sz="2400" b="1" kern="0" dirty="0">
                        <a:solidFill>
                          <a:srgbClr val="0033CC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b="1" kern="0" dirty="0" smtClean="0">
                          <a:solidFill>
                            <a:srgbClr val="0033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the wind </a:t>
                      </a:r>
                      <a:endParaRPr lang="zh-CN" sz="2400" b="1" kern="0" dirty="0">
                        <a:solidFill>
                          <a:srgbClr val="0033CC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kern="0" dirty="0" smtClean="0">
                          <a:solidFill>
                            <a:srgbClr val="0033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animals</a:t>
                      </a:r>
                      <a:endParaRPr lang="zh-CN" sz="2400" b="1" kern="0" dirty="0">
                        <a:solidFill>
                          <a:srgbClr val="0033CC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kern="0" dirty="0" smtClean="0">
                          <a:solidFill>
                            <a:srgbClr val="0033CC"/>
                          </a:solidFill>
                          <a:latin typeface="Times New Roman"/>
                          <a:ea typeface="+mn-ea"/>
                          <a:cs typeface="黑体"/>
                        </a:rPr>
                        <a:t>explosion</a:t>
                      </a:r>
                      <a:endParaRPr lang="zh-CN" altLang="zh-CN" sz="2400" kern="100" dirty="0" smtClean="0">
                        <a:solidFill>
                          <a:srgbClr val="0033CC"/>
                        </a:solidFill>
                        <a:latin typeface="Arial Black" pitchFamily="34" charset="0"/>
                        <a:ea typeface="+mn-ea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kern="0" dirty="0" smtClean="0">
                          <a:solidFill>
                            <a:srgbClr val="0033CC"/>
                          </a:solidFill>
                          <a:latin typeface="Times New Roman"/>
                          <a:ea typeface="+mn-ea"/>
                          <a:cs typeface="黑体"/>
                        </a:rPr>
                        <a:t>the water</a:t>
                      </a:r>
                      <a:endParaRPr lang="zh-CN" altLang="zh-CN" sz="2400" kern="100" dirty="0" smtClean="0">
                        <a:solidFill>
                          <a:srgbClr val="0033CC"/>
                        </a:solidFill>
                        <a:latin typeface="Arial Black" pitchFamily="34" charset="0"/>
                        <a:ea typeface="+mn-ea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kern="0" dirty="0" smtClean="0">
                          <a:solidFill>
                            <a:srgbClr val="0033CC"/>
                          </a:solidFill>
                          <a:latin typeface="Times New Roman"/>
                          <a:ea typeface="+mn-ea"/>
                          <a:cs typeface="黑体"/>
                        </a:rPr>
                        <a:t>people</a:t>
                      </a:r>
                      <a:endParaRPr lang="zh-CN" altLang="zh-CN" sz="2400" kern="100" dirty="0" smtClean="0">
                        <a:solidFill>
                          <a:srgbClr val="0033CC"/>
                        </a:solidFill>
                        <a:latin typeface="Arial Black" pitchFamily="34" charset="0"/>
                        <a:ea typeface="+mn-ea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6086" name="图片 7" descr="http://img.qqzhi.com/upload/img_1_1738597749D3867272072_21.jpg"/>
          <p:cNvPicPr>
            <a:picLocks noChangeAspect="1" noChangeArrowheads="1"/>
          </p:cNvPicPr>
          <p:nvPr/>
        </p:nvPicPr>
        <p:blipFill>
          <a:blip r:embed="rId2" cstate="print"/>
          <a:srcRect l="37743" b="13400"/>
          <a:stretch>
            <a:fillRect/>
          </a:stretch>
        </p:blipFill>
        <p:spPr bwMode="auto">
          <a:xfrm>
            <a:off x="2051719" y="1268760"/>
            <a:ext cx="1246163" cy="954254"/>
          </a:xfrm>
          <a:prstGeom prst="rect">
            <a:avLst/>
          </a:prstGeom>
          <a:noFill/>
        </p:spPr>
      </p:pic>
      <p:pic>
        <p:nvPicPr>
          <p:cNvPr id="46085" name="图片 10" descr="http://p1.so.qhmsg.com/t013c7a6f3aa8aa05f6.jpg"/>
          <p:cNvPicPr>
            <a:picLocks noChangeAspect="1" noChangeArrowheads="1"/>
          </p:cNvPicPr>
          <p:nvPr/>
        </p:nvPicPr>
        <p:blipFill>
          <a:blip r:embed="rId3" cstate="print"/>
          <a:srcRect r="-182" b="9259"/>
          <a:stretch>
            <a:fillRect/>
          </a:stretch>
        </p:blipFill>
        <p:spPr bwMode="auto">
          <a:xfrm>
            <a:off x="3491880" y="1268760"/>
            <a:ext cx="1008112" cy="958232"/>
          </a:xfrm>
          <a:prstGeom prst="rect">
            <a:avLst/>
          </a:prstGeom>
          <a:noFill/>
        </p:spPr>
      </p:pic>
      <p:pic>
        <p:nvPicPr>
          <p:cNvPr id="46084" name="图片 13" descr="1534386848(1)"/>
          <p:cNvPicPr>
            <a:picLocks noChangeAspect="1" noChangeArrowheads="1"/>
          </p:cNvPicPr>
          <p:nvPr/>
        </p:nvPicPr>
        <p:blipFill>
          <a:blip r:embed="rId4" cstate="print"/>
          <a:srcRect t="5302" r="-53" b="9039"/>
          <a:stretch>
            <a:fillRect/>
          </a:stretch>
        </p:blipFill>
        <p:spPr bwMode="auto">
          <a:xfrm>
            <a:off x="4644008" y="1340768"/>
            <a:ext cx="1224136" cy="827333"/>
          </a:xfrm>
          <a:prstGeom prst="rect">
            <a:avLst/>
          </a:prstGeom>
          <a:noFill/>
        </p:spPr>
      </p:pic>
      <p:pic>
        <p:nvPicPr>
          <p:cNvPr id="46083" name="图片 14" descr="1534386908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340768"/>
            <a:ext cx="1080120" cy="876033"/>
          </a:xfrm>
          <a:prstGeom prst="rect">
            <a:avLst/>
          </a:prstGeom>
          <a:noFill/>
        </p:spPr>
      </p:pic>
      <p:pic>
        <p:nvPicPr>
          <p:cNvPr id="46082" name="Picture 2" descr="https://p1.ssl.qhmsg.com/t01c30635416102df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1700808"/>
            <a:ext cx="656663" cy="484109"/>
          </a:xfrm>
          <a:prstGeom prst="rect">
            <a:avLst/>
          </a:prstGeom>
          <a:noFill/>
        </p:spPr>
      </p:pic>
      <p:pic>
        <p:nvPicPr>
          <p:cNvPr id="46081" name="图片 4" descr="https://p1.ssl.qhmsg.com/t01c30635416102df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0392" y="1700808"/>
            <a:ext cx="686275" cy="498599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1907704" y="2222264"/>
            <a:ext cx="1296144" cy="1912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kern="0" dirty="0" smtClean="0">
                <a:solidFill>
                  <a:srgbClr val="0033CC"/>
                </a:solidFill>
                <a:latin typeface="Times New Roman"/>
                <a:cs typeface="黑体"/>
              </a:rPr>
              <a:t>The wind blows on the seeds and the seeds fly.</a:t>
            </a:r>
            <a:endParaRPr lang="zh-CN" altLang="zh-CN" sz="2000" kern="100" dirty="0">
              <a:solidFill>
                <a:srgbClr val="0033CC"/>
              </a:solidFill>
              <a:cs typeface="黑体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47864" y="2240789"/>
            <a:ext cx="12241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b="1" kern="100" dirty="0" smtClean="0">
                <a:solidFill>
                  <a:srgbClr val="0033CC"/>
                </a:solidFill>
                <a:latin typeface="Times New Roman"/>
                <a:cs typeface="黑体"/>
              </a:rPr>
              <a:t>A bird eats the berries and off it goes. </a:t>
            </a:r>
            <a:endParaRPr lang="zh-CN" altLang="zh-CN" b="1" kern="100" dirty="0" smtClean="0">
              <a:solidFill>
                <a:srgbClr val="0033CC"/>
              </a:solidFill>
              <a:cs typeface="黑体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72000" y="2204864"/>
            <a:ext cx="1368152" cy="2727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b="1" kern="100" dirty="0" smtClean="0">
                <a:solidFill>
                  <a:srgbClr val="0033CC"/>
                </a:solidFill>
                <a:latin typeface="Times New Roman"/>
                <a:cs typeface="黑体"/>
              </a:rPr>
              <a:t>The sun makes these pods hot. Then</a:t>
            </a:r>
            <a:r>
              <a:rPr lang="en-US" altLang="zh-CN" b="1" kern="100" dirty="0" smtClean="0">
                <a:solidFill>
                  <a:srgbClr val="0033CC"/>
                </a:solidFill>
                <a:latin typeface="Cambria"/>
                <a:cs typeface="Times New Roman"/>
              </a:rPr>
              <a:t>…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1" kern="100" dirty="0" smtClean="0">
                <a:solidFill>
                  <a:srgbClr val="0033CC"/>
                </a:solidFill>
                <a:latin typeface="Times New Roman"/>
                <a:cs typeface="黑体"/>
              </a:rPr>
              <a:t>pop! pop! pop!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1" kern="100" dirty="0" smtClean="0">
                <a:solidFill>
                  <a:srgbClr val="0033CC"/>
                </a:solidFill>
                <a:latin typeface="Times New Roman"/>
                <a:cs typeface="黑体"/>
              </a:rPr>
              <a:t>Out come the seeds. </a:t>
            </a:r>
            <a:endParaRPr lang="zh-CN" altLang="zh-CN" b="1" kern="100" dirty="0" smtClean="0">
              <a:solidFill>
                <a:srgbClr val="0033CC"/>
              </a:solidFill>
              <a:cs typeface="黑体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12160" y="2240789"/>
            <a:ext cx="1224136" cy="2395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b="1" kern="100" dirty="0" smtClean="0">
                <a:solidFill>
                  <a:srgbClr val="0033CC"/>
                </a:solidFill>
                <a:latin typeface="Times New Roman"/>
                <a:cs typeface="黑体"/>
              </a:rPr>
              <a:t>A coconut falls into the water and floats on the water to this island. </a:t>
            </a:r>
            <a:endParaRPr lang="zh-CN" altLang="zh-CN" b="1" kern="100" dirty="0" smtClean="0">
              <a:solidFill>
                <a:srgbClr val="0033CC"/>
              </a:solidFill>
              <a:cs typeface="黑体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308304" y="2240789"/>
            <a:ext cx="151216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b="1" kern="100" dirty="0" smtClean="0">
                <a:solidFill>
                  <a:srgbClr val="0033CC"/>
                </a:solidFill>
                <a:latin typeface="Times New Roman"/>
                <a:cs typeface="黑体"/>
              </a:rPr>
              <a:t>This boy has seeds on his boots. He will take these seeds home with them.</a:t>
            </a:r>
            <a:endParaRPr lang="zh-CN" altLang="zh-CN" b="1" kern="100" dirty="0" smtClean="0">
              <a:solidFill>
                <a:srgbClr val="0033CC"/>
              </a:solidFill>
              <a:cs typeface="黑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476672"/>
            <a:ext cx="8424936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Reading Circles</a:t>
            </a:r>
            <a:endParaRPr lang="zh-CN" altLang="en-US" sz="48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1520" y="1556792"/>
            <a:ext cx="722242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Arial Black" pitchFamily="34" charset="0"/>
              </a:rPr>
              <a:t>Summarizer: </a:t>
            </a:r>
          </a:p>
          <a:p>
            <a:r>
              <a:rPr lang="en-US" altLang="zh-CN" sz="3200" dirty="0" smtClean="0">
                <a:latin typeface="Arial Black" pitchFamily="34" charset="0"/>
              </a:rPr>
              <a:t>     </a:t>
            </a:r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introduce the moving seeds </a:t>
            </a:r>
            <a:endParaRPr lang="zh-CN" altLang="zh-CN" sz="3200" dirty="0" smtClean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" name="图片 7" descr="http://img.qqzhi.com/upload/img_1_1738597749D3867272072_2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743" b="13400"/>
          <a:stretch>
            <a:fillRect/>
          </a:stretch>
        </p:blipFill>
        <p:spPr bwMode="auto">
          <a:xfrm>
            <a:off x="6313661" y="4509120"/>
            <a:ext cx="2830339" cy="2167343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251520" y="2711822"/>
            <a:ext cx="895687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Arial Black" pitchFamily="34" charset="0"/>
              </a:rPr>
              <a:t>Post-maker: </a:t>
            </a:r>
          </a:p>
          <a:p>
            <a:r>
              <a:rPr lang="en-US" altLang="zh-CN" sz="3200" dirty="0" smtClean="0">
                <a:latin typeface="Arial Black" pitchFamily="34" charset="0"/>
              </a:rPr>
              <a:t>     </a:t>
            </a:r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make a post to introduce the seeds </a:t>
            </a:r>
            <a:endParaRPr lang="zh-CN" altLang="zh-CN" sz="3200" dirty="0" smtClean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1520" y="4005064"/>
            <a:ext cx="461139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Arial Black" pitchFamily="34" charset="0"/>
              </a:rPr>
              <a:t>Discussant: </a:t>
            </a:r>
          </a:p>
          <a:p>
            <a:r>
              <a:rPr lang="en-US" altLang="zh-CN" sz="3200" dirty="0" smtClean="0">
                <a:latin typeface="Arial Black" pitchFamily="34" charset="0"/>
              </a:rPr>
              <a:t>     </a:t>
            </a:r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talk about seeds</a:t>
            </a:r>
            <a:endParaRPr lang="zh-CN" altLang="zh-CN" sz="3200" dirty="0" smtClean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1520" y="5229200"/>
            <a:ext cx="566033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Arial Black" pitchFamily="34" charset="0"/>
              </a:rPr>
              <a:t>Creative connector: </a:t>
            </a:r>
          </a:p>
          <a:p>
            <a:r>
              <a:rPr lang="en-US" altLang="zh-CN" sz="3200" dirty="0" smtClean="0">
                <a:latin typeface="Arial Black" pitchFamily="34" charset="0"/>
              </a:rPr>
              <a:t>     </a:t>
            </a:r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learn from the seeds </a:t>
            </a:r>
            <a:endParaRPr lang="zh-CN" altLang="zh-CN" sz="3200" dirty="0" smtClean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476672"/>
            <a:ext cx="8424936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Homework</a:t>
            </a:r>
            <a:endParaRPr lang="zh-CN" altLang="en-US" sz="48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7544" y="2276872"/>
            <a:ext cx="819711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Arial Black" pitchFamily="34" charset="0"/>
              </a:rPr>
              <a:t>1. Find more seeds and talk about their moving.</a:t>
            </a:r>
          </a:p>
          <a:p>
            <a:endParaRPr lang="en-US" altLang="zh-CN" sz="2400" dirty="0" smtClean="0">
              <a:latin typeface="Arial Black" pitchFamily="34" charset="0"/>
            </a:endParaRPr>
          </a:p>
          <a:p>
            <a:r>
              <a:rPr lang="en-US" altLang="zh-CN" sz="2400" dirty="0" smtClean="0">
                <a:latin typeface="Arial Black" pitchFamily="34" charset="0"/>
              </a:rPr>
              <a:t>2. Make a poster to introduce the seeds </a:t>
            </a:r>
          </a:p>
          <a:p>
            <a:r>
              <a:rPr lang="en-US" altLang="zh-CN" sz="2400" dirty="0" smtClean="0">
                <a:latin typeface="Arial Black" pitchFamily="34" charset="0"/>
              </a:rPr>
              <a:t>    growing into a new plant.</a:t>
            </a:r>
            <a:endParaRPr lang="zh-CN" altLang="zh-CN" sz="2400" dirty="0" smtClean="0">
              <a:latin typeface="Arial Black" pitchFamily="34" charset="0"/>
            </a:endParaRPr>
          </a:p>
        </p:txBody>
      </p:sp>
      <p:pic>
        <p:nvPicPr>
          <p:cNvPr id="9" name="图片 7" descr="http://img.qqzhi.com/upload/img_1_1738597749D3867272072_2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743" b="13400"/>
          <a:stretch>
            <a:fillRect/>
          </a:stretch>
        </p:blipFill>
        <p:spPr bwMode="auto">
          <a:xfrm>
            <a:off x="6313661" y="4509120"/>
            <a:ext cx="2830339" cy="2167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moving seeds\封皮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54127" y="260648"/>
            <a:ext cx="4565035" cy="6336704"/>
          </a:xfrm>
          <a:prstGeom prst="rect">
            <a:avLst/>
          </a:prstGeom>
          <a:noFill/>
        </p:spPr>
      </p:pic>
      <p:grpSp>
        <p:nvGrpSpPr>
          <p:cNvPr id="13" name="组合 12"/>
          <p:cNvGrpSpPr/>
          <p:nvPr/>
        </p:nvGrpSpPr>
        <p:grpSpPr>
          <a:xfrm>
            <a:off x="504056" y="980728"/>
            <a:ext cx="2139118" cy="1019512"/>
            <a:chOff x="504056" y="980728"/>
            <a:chExt cx="2051720" cy="830997"/>
          </a:xfrm>
        </p:grpSpPr>
        <p:sp>
          <p:nvSpPr>
            <p:cNvPr id="5" name="TextBox 4"/>
            <p:cNvSpPr txBox="1"/>
            <p:nvPr/>
          </p:nvSpPr>
          <p:spPr>
            <a:xfrm>
              <a:off x="504056" y="980728"/>
              <a:ext cx="20517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 smtClean="0">
                  <a:solidFill>
                    <a:schemeClr val="tx2"/>
                  </a:solidFill>
                  <a:ea typeface="黑体" pitchFamily="49" charset="-122"/>
                </a:rPr>
                <a:t>Title </a:t>
              </a:r>
            </a:p>
          </p:txBody>
        </p:sp>
        <p:sp>
          <p:nvSpPr>
            <p:cNvPr id="12" name="圆角矩形标注 11"/>
            <p:cNvSpPr/>
            <p:nvPr/>
          </p:nvSpPr>
          <p:spPr>
            <a:xfrm>
              <a:off x="755576" y="1092483"/>
              <a:ext cx="1584176" cy="715089"/>
            </a:xfrm>
            <a:prstGeom prst="wedgeRoundRectCallout">
              <a:avLst>
                <a:gd name="adj1" fmla="val 110511"/>
                <a:gd name="adj2" fmla="val 51973"/>
                <a:gd name="adj3" fmla="val 16667"/>
              </a:avLst>
            </a:prstGeom>
            <a:ln w="28575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3600" b="1" dirty="0">
                <a:solidFill>
                  <a:schemeClr val="tx2"/>
                </a:solidFill>
                <a:ea typeface="黑体" pitchFamily="49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8596" y="5118283"/>
            <a:ext cx="2343204" cy="830997"/>
            <a:chOff x="428596" y="5118283"/>
            <a:chExt cx="2343204" cy="830997"/>
          </a:xfrm>
        </p:grpSpPr>
        <p:sp>
          <p:nvSpPr>
            <p:cNvPr id="15" name="TextBox 14"/>
            <p:cNvSpPr txBox="1"/>
            <p:nvPr/>
          </p:nvSpPr>
          <p:spPr>
            <a:xfrm>
              <a:off x="428596" y="5118283"/>
              <a:ext cx="23432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 smtClean="0">
                  <a:solidFill>
                    <a:schemeClr val="tx2"/>
                  </a:solidFill>
                  <a:ea typeface="黑体" pitchFamily="49" charset="-122"/>
                </a:rPr>
                <a:t>Author </a:t>
              </a:r>
            </a:p>
          </p:txBody>
        </p:sp>
        <p:sp>
          <p:nvSpPr>
            <p:cNvPr id="16" name="圆角矩形标注 15"/>
            <p:cNvSpPr/>
            <p:nvPr/>
          </p:nvSpPr>
          <p:spPr>
            <a:xfrm>
              <a:off x="642910" y="5157192"/>
              <a:ext cx="1912866" cy="715089"/>
            </a:xfrm>
            <a:prstGeom prst="wedgeRoundRectCallout">
              <a:avLst>
                <a:gd name="adj1" fmla="val 125923"/>
                <a:gd name="adj2" fmla="val 21962"/>
                <a:gd name="adj3" fmla="val 16667"/>
              </a:avLst>
            </a:prstGeom>
            <a:ln w="28575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3600" b="1" dirty="0">
                <a:solidFill>
                  <a:schemeClr val="tx2"/>
                </a:solidFill>
                <a:ea typeface="黑体" pitchFamily="49" charset="-122"/>
              </a:endParaRPr>
            </a:p>
          </p:txBody>
        </p:sp>
      </p:grpSp>
      <p:sp>
        <p:nvSpPr>
          <p:cNvPr id="11" name="圆角矩形 10"/>
          <p:cNvSpPr/>
          <p:nvPr/>
        </p:nvSpPr>
        <p:spPr>
          <a:xfrm>
            <a:off x="4283968" y="5373216"/>
            <a:ext cx="2808312" cy="504056"/>
          </a:xfrm>
          <a:prstGeom prst="roundRect">
            <a:avLst/>
          </a:prstGeom>
          <a:noFill/>
          <a:ln w="88900">
            <a:solidFill>
              <a:srgbClr val="0033CC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2339752" y="4221088"/>
            <a:ext cx="1656184" cy="432048"/>
          </a:xfrm>
          <a:prstGeom prst="rightArrow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20" name="右箭头 19"/>
          <p:cNvSpPr/>
          <p:nvPr/>
        </p:nvSpPr>
        <p:spPr>
          <a:xfrm flipV="1">
            <a:off x="3071802" y="4000504"/>
            <a:ext cx="1120984" cy="427970"/>
          </a:xfrm>
          <a:prstGeom prst="rightArrow">
            <a:avLst>
              <a:gd name="adj1" fmla="val 50000"/>
              <a:gd name="adj2" fmla="val 73256"/>
            </a:avLst>
          </a:prstGeom>
          <a:solidFill>
            <a:srgbClr val="0033CC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800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3790781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0033CC"/>
                </a:solidFill>
                <a:latin typeface="Arial Black" pitchFamily="34" charset="0"/>
              </a:rPr>
              <a:t>dandelion</a:t>
            </a:r>
            <a:endParaRPr lang="zh-CN" altLang="en-US" sz="3600" dirty="0">
              <a:solidFill>
                <a:srgbClr val="0033CC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14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476672"/>
            <a:ext cx="6327298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Listen and read</a:t>
            </a:r>
            <a:endParaRPr lang="zh-CN" altLang="en-US" sz="48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94968" y="2852936"/>
            <a:ext cx="3352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What’s it about?</a:t>
            </a:r>
            <a:endParaRPr lang="zh-CN" altLang="zh-CN" sz="2800" dirty="0" smtClean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1600" y="3843045"/>
            <a:ext cx="66363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What kind of seeds do you know </a:t>
            </a:r>
          </a:p>
          <a:p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from this book?</a:t>
            </a:r>
            <a:endParaRPr lang="zh-CN" altLang="zh-CN" sz="2800" dirty="0" smtClean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9592" y="1772816"/>
            <a:ext cx="4553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Arial Black" pitchFamily="34" charset="0"/>
              </a:rPr>
              <a:t>Answer the questions:</a:t>
            </a:r>
            <a:endParaRPr lang="zh-CN" altLang="zh-CN" sz="2800" dirty="0" smtClean="0">
              <a:latin typeface="Arial Black" pitchFamily="34" charset="0"/>
            </a:endParaRPr>
          </a:p>
        </p:txBody>
      </p:sp>
      <p:pic>
        <p:nvPicPr>
          <p:cNvPr id="9" name="图片 7" descr="http://img.qqzhi.com/upload/img_1_1738597749D3867272072_2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743" b="13400"/>
          <a:stretch>
            <a:fillRect/>
          </a:stretch>
        </p:blipFill>
        <p:spPr bwMode="auto">
          <a:xfrm>
            <a:off x="6313661" y="4509120"/>
            <a:ext cx="2830339" cy="2167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7. Moving seeds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1040906"/>
            <a:ext cx="4286280" cy="5817094"/>
          </a:xfrm>
          <a:prstGeom prst="rect">
            <a:avLst/>
          </a:prstGeom>
        </p:spPr>
      </p:pic>
      <p:pic>
        <p:nvPicPr>
          <p:cNvPr id="36866" name="Picture 2" descr="C:\Users\Administrator\Desktop\moving seeds\微信图片_2018110117143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5720" y="1040949"/>
            <a:ext cx="4286248" cy="58170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95736" y="6146140"/>
            <a:ext cx="648072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33CC"/>
                </a:solidFill>
                <a:latin typeface="Arial Black" pitchFamily="34" charset="0"/>
              </a:rPr>
              <a:t>How does the seed move here?</a:t>
            </a:r>
            <a:endParaRPr lang="zh-CN" altLang="en-US" sz="2800" dirty="0">
              <a:solidFill>
                <a:srgbClr val="0033CC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04664"/>
            <a:ext cx="648072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33CC"/>
                </a:solidFill>
                <a:latin typeface="Arial Black" pitchFamily="34" charset="0"/>
              </a:rPr>
              <a:t>What does this seed look like?</a:t>
            </a:r>
            <a:endParaRPr lang="zh-CN" altLang="en-US" sz="2800" dirty="0">
              <a:solidFill>
                <a:srgbClr val="0033CC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476672"/>
            <a:ext cx="8424936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Read and finish the form</a:t>
            </a:r>
            <a:endParaRPr lang="zh-CN" altLang="en-US" sz="48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99191" y="3204265"/>
            <a:ext cx="5821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Arial Black" pitchFamily="34" charset="0"/>
              </a:rPr>
              <a:t>Fill in the form in groups.</a:t>
            </a:r>
            <a:endParaRPr lang="zh-CN" altLang="zh-CN" sz="3200" dirty="0" smtClean="0">
              <a:latin typeface="Arial Black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58388" y="2124145"/>
            <a:ext cx="5206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Arial Black" pitchFamily="34" charset="0"/>
              </a:rPr>
              <a:t>Read from pages 4-13.</a:t>
            </a:r>
            <a:endParaRPr lang="zh-CN" altLang="zh-CN" sz="3200" dirty="0" smtClean="0">
              <a:latin typeface="Arial Black" pitchFamily="34" charset="0"/>
            </a:endParaRPr>
          </a:p>
        </p:txBody>
      </p:sp>
      <p:pic>
        <p:nvPicPr>
          <p:cNvPr id="9" name="图片 7" descr="http://img.qqzhi.com/upload/img_1_1738597749D3867272072_2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743" b="13400"/>
          <a:stretch>
            <a:fillRect/>
          </a:stretch>
        </p:blipFill>
        <p:spPr bwMode="auto">
          <a:xfrm>
            <a:off x="6313661" y="4509120"/>
            <a:ext cx="2830339" cy="2167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587593"/>
              </p:ext>
            </p:extLst>
          </p:nvPr>
        </p:nvGraphicFramePr>
        <p:xfrm>
          <a:off x="323529" y="1052737"/>
          <a:ext cx="8568954" cy="5328592"/>
        </p:xfrm>
        <a:graphic>
          <a:graphicData uri="http://schemas.openxmlformats.org/drawingml/2006/table">
            <a:tbl>
              <a:tblPr/>
              <a:tblGrid>
                <a:gridCol w="1437682"/>
                <a:gridCol w="1458457"/>
                <a:gridCol w="1252778"/>
                <a:gridCol w="1377430"/>
                <a:gridCol w="1329648"/>
                <a:gridCol w="1712959"/>
              </a:tblGrid>
              <a:tr h="185181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latin typeface="Times New Roman"/>
                          <a:ea typeface="宋体"/>
                          <a:cs typeface="黑体"/>
                        </a:rPr>
                        <a:t>Name </a:t>
                      </a:r>
                      <a:endParaRPr lang="en-US" sz="2800" b="1" kern="0" dirty="0" smtClean="0">
                        <a:latin typeface="Times New Roman"/>
                        <a:ea typeface="宋体"/>
                        <a:cs typeface="黑体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 dirty="0" smtClean="0">
                          <a:latin typeface="Times New Roman"/>
                          <a:ea typeface="宋体"/>
                          <a:cs typeface="黑体"/>
                        </a:rPr>
                        <a:t>of </a:t>
                      </a:r>
                      <a:r>
                        <a:rPr lang="en-US" sz="2800" b="1" kern="0" dirty="0">
                          <a:latin typeface="Times New Roman"/>
                          <a:ea typeface="宋体"/>
                          <a:cs typeface="黑体"/>
                        </a:rPr>
                        <a:t>seeds</a:t>
                      </a:r>
                      <a:endParaRPr lang="zh-CN" sz="280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Times New Roman"/>
                          <a:ea typeface="宋体"/>
                          <a:cs typeface="黑体"/>
                        </a:rPr>
                        <a:t>Dandelion seeds </a:t>
                      </a:r>
                      <a:endParaRPr lang="zh-CN" sz="200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Times New Roman"/>
                          <a:ea typeface="宋体"/>
                          <a:cs typeface="黑体"/>
                        </a:rPr>
                        <a:t>Berry seeds</a:t>
                      </a:r>
                      <a:endParaRPr lang="zh-CN" sz="200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>
                          <a:latin typeface="Times New Roman"/>
                          <a:ea typeface="宋体"/>
                          <a:cs typeface="黑体"/>
                        </a:rPr>
                        <a:t>Bean seeds</a:t>
                      </a:r>
                      <a:endParaRPr lang="zh-CN" sz="20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>
                          <a:latin typeface="Times New Roman"/>
                          <a:ea typeface="宋体"/>
                          <a:cs typeface="黑体"/>
                        </a:rPr>
                        <a:t>Coconut seeds</a:t>
                      </a:r>
                      <a:endParaRPr lang="zh-CN" sz="20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Times New Roman"/>
                          <a:ea typeface="宋体"/>
                          <a:cs typeface="黑体"/>
                        </a:rPr>
                        <a:t>Siberian cocklebur seeds</a:t>
                      </a:r>
                      <a:endParaRPr lang="zh-CN" sz="200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77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0" dirty="0" smtClean="0">
                          <a:solidFill>
                            <a:srgbClr val="0033CC"/>
                          </a:solidFill>
                          <a:latin typeface="Times New Roman"/>
                          <a:ea typeface="宋体"/>
                          <a:cs typeface="黑体"/>
                        </a:rPr>
                        <a:t>How to move</a:t>
                      </a:r>
                      <a:endParaRPr lang="zh-CN" sz="2800" kern="100" dirty="0">
                        <a:solidFill>
                          <a:srgbClr val="0033CC"/>
                        </a:solidFill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zh-CN" sz="200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zh-CN" sz="2000" b="1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zh-CN" sz="2000" b="1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zh-CN" sz="2000" b="1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zh-CN" sz="2000" b="1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6086" name="图片 7" descr="http://img.qqzhi.com/upload/img_1_1738597749D3867272072_21.jpg"/>
          <p:cNvPicPr>
            <a:picLocks noChangeAspect="1" noChangeArrowheads="1"/>
          </p:cNvPicPr>
          <p:nvPr/>
        </p:nvPicPr>
        <p:blipFill>
          <a:blip r:embed="rId2" cstate="print"/>
          <a:srcRect l="37743" b="13400"/>
          <a:stretch>
            <a:fillRect/>
          </a:stretch>
        </p:blipFill>
        <p:spPr bwMode="auto">
          <a:xfrm>
            <a:off x="1835696" y="1844824"/>
            <a:ext cx="1246163" cy="954254"/>
          </a:xfrm>
          <a:prstGeom prst="rect">
            <a:avLst/>
          </a:prstGeom>
          <a:noFill/>
        </p:spPr>
      </p:pic>
      <p:pic>
        <p:nvPicPr>
          <p:cNvPr id="46085" name="图片 10" descr="http://p1.so.qhmsg.com/t013c7a6f3aa8aa05f6.jpg"/>
          <p:cNvPicPr>
            <a:picLocks noChangeAspect="1" noChangeArrowheads="1"/>
          </p:cNvPicPr>
          <p:nvPr/>
        </p:nvPicPr>
        <p:blipFill>
          <a:blip r:embed="rId3" cstate="print"/>
          <a:srcRect r="-182" b="9259"/>
          <a:stretch>
            <a:fillRect/>
          </a:stretch>
        </p:blipFill>
        <p:spPr bwMode="auto">
          <a:xfrm>
            <a:off x="3419872" y="1844824"/>
            <a:ext cx="1008112" cy="958232"/>
          </a:xfrm>
          <a:prstGeom prst="rect">
            <a:avLst/>
          </a:prstGeom>
          <a:noFill/>
        </p:spPr>
      </p:pic>
      <p:pic>
        <p:nvPicPr>
          <p:cNvPr id="46084" name="图片 13" descr="1534386848(1)"/>
          <p:cNvPicPr>
            <a:picLocks noChangeAspect="1" noChangeArrowheads="1"/>
          </p:cNvPicPr>
          <p:nvPr/>
        </p:nvPicPr>
        <p:blipFill>
          <a:blip r:embed="rId4" cstate="print"/>
          <a:srcRect t="5302" r="-53" b="9039"/>
          <a:stretch>
            <a:fillRect/>
          </a:stretch>
        </p:blipFill>
        <p:spPr bwMode="auto">
          <a:xfrm>
            <a:off x="4572000" y="1916832"/>
            <a:ext cx="1224136" cy="827333"/>
          </a:xfrm>
          <a:prstGeom prst="rect">
            <a:avLst/>
          </a:prstGeom>
          <a:noFill/>
        </p:spPr>
      </p:pic>
      <p:pic>
        <p:nvPicPr>
          <p:cNvPr id="46083" name="图片 14" descr="1534386908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916832"/>
            <a:ext cx="1080120" cy="876033"/>
          </a:xfrm>
          <a:prstGeom prst="rect">
            <a:avLst/>
          </a:prstGeom>
          <a:noFill/>
        </p:spPr>
      </p:pic>
      <p:pic>
        <p:nvPicPr>
          <p:cNvPr id="46082" name="Picture 2" descr="https://p1.ssl.qhmsg.com/t01c30635416102df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2276872"/>
            <a:ext cx="656663" cy="484109"/>
          </a:xfrm>
          <a:prstGeom prst="rect">
            <a:avLst/>
          </a:prstGeom>
          <a:noFill/>
        </p:spPr>
      </p:pic>
      <p:pic>
        <p:nvPicPr>
          <p:cNvPr id="46081" name="图片 4" descr="https://p1.ssl.qhmsg.com/t01c30635416102df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376" y="2276872"/>
            <a:ext cx="686275" cy="498599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1835696" y="3050435"/>
            <a:ext cx="1296144" cy="1912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kern="0" dirty="0" smtClean="0">
                <a:solidFill>
                  <a:srgbClr val="0033CC"/>
                </a:solidFill>
                <a:latin typeface="Times New Roman"/>
                <a:cs typeface="黑体"/>
              </a:rPr>
              <a:t>The wind blows on the seeds and the seeds fly.</a:t>
            </a:r>
            <a:endParaRPr lang="zh-CN" altLang="zh-CN" sz="2000" kern="100" dirty="0">
              <a:solidFill>
                <a:srgbClr val="0033CC"/>
              </a:solidFill>
              <a:cs typeface="黑体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75856" y="3068960"/>
            <a:ext cx="12241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b="1" kern="100" dirty="0" smtClean="0">
                <a:solidFill>
                  <a:srgbClr val="0033CC"/>
                </a:solidFill>
                <a:latin typeface="Times New Roman"/>
                <a:cs typeface="黑体"/>
              </a:rPr>
              <a:t>A bird eats the berries and off it goes. </a:t>
            </a:r>
            <a:endParaRPr lang="zh-CN" altLang="zh-CN" b="1" kern="100" dirty="0" smtClean="0">
              <a:solidFill>
                <a:srgbClr val="0033CC"/>
              </a:solidFill>
              <a:cs typeface="黑体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99992" y="3033035"/>
            <a:ext cx="1224136" cy="3060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b="1" kern="100" dirty="0" smtClean="0">
                <a:solidFill>
                  <a:srgbClr val="0033CC"/>
                </a:solidFill>
                <a:latin typeface="Times New Roman"/>
                <a:cs typeface="黑体"/>
              </a:rPr>
              <a:t>The sun makes these pods hot. Then</a:t>
            </a:r>
            <a:r>
              <a:rPr lang="en-US" altLang="zh-CN" b="1" kern="100" dirty="0" smtClean="0">
                <a:solidFill>
                  <a:srgbClr val="0033CC"/>
                </a:solidFill>
                <a:latin typeface="Cambria"/>
                <a:cs typeface="Times New Roman"/>
              </a:rPr>
              <a:t>…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1" kern="100" dirty="0" smtClean="0">
                <a:solidFill>
                  <a:srgbClr val="0033CC"/>
                </a:solidFill>
                <a:latin typeface="Times New Roman"/>
                <a:cs typeface="黑体"/>
              </a:rPr>
              <a:t>pop! pop! pop!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1" kern="100" dirty="0" smtClean="0">
                <a:solidFill>
                  <a:srgbClr val="0033CC"/>
                </a:solidFill>
                <a:latin typeface="Times New Roman"/>
                <a:cs typeface="黑体"/>
              </a:rPr>
              <a:t>Out come the seeds. </a:t>
            </a:r>
            <a:endParaRPr lang="zh-CN" altLang="zh-CN" b="1" kern="100" dirty="0" smtClean="0">
              <a:solidFill>
                <a:srgbClr val="0033CC"/>
              </a:solidFill>
              <a:cs typeface="黑体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868144" y="3068960"/>
            <a:ext cx="1224136" cy="2395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b="1" kern="100" dirty="0" smtClean="0">
                <a:solidFill>
                  <a:srgbClr val="0033CC"/>
                </a:solidFill>
                <a:latin typeface="Times New Roman"/>
                <a:cs typeface="黑体"/>
              </a:rPr>
              <a:t>A coconut falls into the water and floats on the water to this island. </a:t>
            </a:r>
            <a:endParaRPr lang="zh-CN" altLang="zh-CN" b="1" kern="100" dirty="0" smtClean="0">
              <a:solidFill>
                <a:srgbClr val="0033CC"/>
              </a:solidFill>
              <a:cs typeface="黑体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36296" y="3068960"/>
            <a:ext cx="151216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b="1" kern="100" dirty="0" smtClean="0">
                <a:solidFill>
                  <a:srgbClr val="0033CC"/>
                </a:solidFill>
                <a:latin typeface="Times New Roman"/>
                <a:cs typeface="黑体"/>
              </a:rPr>
              <a:t>This boy has seeds on his boots. He will take these seeds home with him.</a:t>
            </a:r>
            <a:endParaRPr lang="zh-CN" altLang="zh-CN" b="1" kern="100" dirty="0" smtClean="0">
              <a:solidFill>
                <a:srgbClr val="0033CC"/>
              </a:solidFill>
              <a:cs typeface="黑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1" grpId="0"/>
      <p:bldP spid="12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7. Moving seeds_05.jpg"/>
          <p:cNvPicPr>
            <a:picLocks noChangeAspect="1"/>
          </p:cNvPicPr>
          <p:nvPr/>
        </p:nvPicPr>
        <p:blipFill>
          <a:blip r:embed="rId2"/>
          <a:srcRect r="15178"/>
          <a:stretch>
            <a:fillRect/>
          </a:stretch>
        </p:blipFill>
        <p:spPr>
          <a:xfrm>
            <a:off x="4857752" y="0"/>
            <a:ext cx="4286248" cy="6858000"/>
          </a:xfrm>
          <a:prstGeom prst="rect">
            <a:avLst/>
          </a:prstGeom>
        </p:spPr>
      </p:pic>
      <p:pic>
        <p:nvPicPr>
          <p:cNvPr id="38914" name="Picture 2" descr="C:\Users\Administrator\Desktop\moving seeds\4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5053263" cy="6858000"/>
          </a:xfrm>
          <a:prstGeom prst="rect">
            <a:avLst/>
          </a:prstGeom>
          <a:noFill/>
        </p:spPr>
      </p:pic>
      <p:pic>
        <p:nvPicPr>
          <p:cNvPr id="58370" name="Picture 2" descr="http://i.jianbihua.cc/uploads/allimg/140813/15-140Q314354W5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00" t="15999" r="9334" b="14668"/>
          <a:stretch>
            <a:fillRect/>
          </a:stretch>
        </p:blipFill>
        <p:spPr bwMode="auto">
          <a:xfrm rot="3163870">
            <a:off x="4047774" y="3888129"/>
            <a:ext cx="2211934" cy="1769547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3851920" y="3356992"/>
            <a:ext cx="2304256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blows</a:t>
            </a:r>
            <a:endParaRPr lang="zh-CN" alt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右箭头 4"/>
          <p:cNvSpPr/>
          <p:nvPr/>
        </p:nvSpPr>
        <p:spPr>
          <a:xfrm rot="20427316" flipV="1">
            <a:off x="6048674" y="2125359"/>
            <a:ext cx="821710" cy="427970"/>
          </a:xfrm>
          <a:prstGeom prst="rightArrow">
            <a:avLst>
              <a:gd name="adj1" fmla="val 50000"/>
              <a:gd name="adj2" fmla="val 73256"/>
            </a:avLst>
          </a:prstGeom>
          <a:solidFill>
            <a:srgbClr val="0033CC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8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6" name="右箭头 5"/>
          <p:cNvSpPr/>
          <p:nvPr/>
        </p:nvSpPr>
        <p:spPr>
          <a:xfrm rot="20427316" flipV="1">
            <a:off x="5762922" y="3911310"/>
            <a:ext cx="821710" cy="427970"/>
          </a:xfrm>
          <a:prstGeom prst="rightArrow">
            <a:avLst>
              <a:gd name="adj1" fmla="val 50000"/>
              <a:gd name="adj2" fmla="val 73256"/>
            </a:avLst>
          </a:prstGeom>
          <a:solidFill>
            <a:srgbClr val="0033CC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8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12160" y="4869160"/>
            <a:ext cx="316835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grow into</a:t>
            </a:r>
            <a:endParaRPr lang="zh-CN" alt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内容占位符 8" descr="7. Moving seeds_07.jpg"/>
          <p:cNvPicPr>
            <a:picLocks noGrp="1" noChangeAspect="1"/>
          </p:cNvPicPr>
          <p:nvPr>
            <p:ph idx="1"/>
          </p:nvPr>
        </p:nvPicPr>
        <p:blipFill>
          <a:blip r:embed="rId2"/>
          <a:srcRect l="4284"/>
          <a:stretch>
            <a:fillRect/>
          </a:stretch>
        </p:blipFill>
        <p:spPr>
          <a:xfrm>
            <a:off x="4572000" y="357166"/>
            <a:ext cx="4357718" cy="6178760"/>
          </a:xfrm>
        </p:spPr>
      </p:pic>
      <p:pic>
        <p:nvPicPr>
          <p:cNvPr id="44034" name="Picture 2" descr="C:\Users\Administrator\Desktop\moving seeds\微信图片_2018110118251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571" y="357166"/>
            <a:ext cx="4526914" cy="6143668"/>
          </a:xfrm>
          <a:prstGeom prst="rect">
            <a:avLst/>
          </a:prstGeom>
          <a:noFill/>
        </p:spPr>
      </p:pic>
      <p:sp>
        <p:nvSpPr>
          <p:cNvPr id="5" name="右箭头 4"/>
          <p:cNvSpPr/>
          <p:nvPr/>
        </p:nvSpPr>
        <p:spPr>
          <a:xfrm rot="20427316" flipV="1">
            <a:off x="3683809" y="4274199"/>
            <a:ext cx="821710" cy="427970"/>
          </a:xfrm>
          <a:prstGeom prst="rightArrow">
            <a:avLst>
              <a:gd name="adj1" fmla="val 50000"/>
              <a:gd name="adj2" fmla="val 73256"/>
            </a:avLst>
          </a:prstGeom>
          <a:solidFill>
            <a:srgbClr val="0033CC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8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0364" y="4643446"/>
            <a:ext cx="2304256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berries</a:t>
            </a:r>
            <a:endParaRPr lang="zh-CN" alt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928926" y="5715016"/>
            <a:ext cx="504056" cy="432048"/>
          </a:xfrm>
          <a:prstGeom prst="ellipse">
            <a:avLst/>
          </a:prstGeom>
          <a:ln w="381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>
          <a:defRPr sz="3600" b="1" dirty="0">
            <a:solidFill>
              <a:schemeClr val="tx2"/>
            </a:solidFill>
            <a:ea typeface="黑体" pitchFamily="49" charset="-122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430</Words>
  <Application>Microsoft Office PowerPoint</Application>
  <PresentationFormat>全屏显示(4:3)</PresentationFormat>
  <Paragraphs>108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fltrp</cp:lastModifiedBy>
  <cp:revision>33</cp:revision>
  <dcterms:created xsi:type="dcterms:W3CDTF">2018-08-17T03:12:32Z</dcterms:created>
  <dcterms:modified xsi:type="dcterms:W3CDTF">2018-12-25T07:32:08Z</dcterms:modified>
</cp:coreProperties>
</file>