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75" r:id="rId15"/>
    <p:sldId id="267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9B4A-747B-4E1E-AC54-7CB5BFD43BC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C3E3-E1C7-4802-A9A7-775B1F3AE9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16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4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3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C3E3-E1C7-4802-A9A7-775B1F3AE9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7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7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 rot="208970">
            <a:off x="3016532" y="684586"/>
            <a:ext cx="3743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7030A0"/>
                </a:solidFill>
                <a:ea typeface="黑体" pitchFamily="49" charset="-122"/>
              </a:rPr>
              <a:t>谁把家里弄乱了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黑体" pitchFamily="49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594177" y="3009146"/>
            <a:ext cx="6938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noProof="0" dirty="0" smtClean="0">
                <a:solidFill>
                  <a:srgbClr val="7030A0"/>
                </a:solidFill>
                <a:latin typeface="Comic Sans MS" pitchFamily="66" charset="0"/>
                <a:ea typeface="黑体" pitchFamily="49" charset="-122"/>
              </a:rPr>
              <a:t>A Possum in the House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黑体" pitchFamily="49" charset="-122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857488" y="5715016"/>
            <a:ext cx="3220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选自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黑体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多维阅读第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7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级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黑体" pitchFamily="49" charset="-122"/>
              </a:rPr>
              <a:t>》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0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08520" y="188642"/>
            <a:ext cx="99726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11430"/>
                <a:solidFill>
                  <a:srgbClr val="0033CC"/>
                </a:solidFill>
                <a:latin typeface="Comic Sans MS" pitchFamily="66" charset="0"/>
              </a:rPr>
              <a:t>Put the pictures in order.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9590" t="5439" r="33688" b="73868"/>
          <a:stretch>
            <a:fillRect/>
          </a:stretch>
        </p:blipFill>
        <p:spPr bwMode="auto">
          <a:xfrm>
            <a:off x="180944" y="1357298"/>
            <a:ext cx="3962428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7294" t="26036" r="6247" b="3682"/>
          <a:stretch>
            <a:fillRect/>
          </a:stretch>
        </p:blipFill>
        <p:spPr bwMode="auto">
          <a:xfrm>
            <a:off x="4357686" y="1000108"/>
            <a:ext cx="4357718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3316" y="5694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1874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71132" y="43516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1016" y="43985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4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66479" y="11247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" y="-624"/>
            <a:ext cx="9144001" cy="6858000"/>
          </a:xfrm>
          <a:prstGeom prst="rect">
            <a:avLst/>
          </a:prstGeom>
        </p:spPr>
      </p:pic>
      <p:sp>
        <p:nvSpPr>
          <p:cNvPr id="62" name="Freeform 197"/>
          <p:cNvSpPr>
            <a:spLocks noEditPoints="1"/>
          </p:cNvSpPr>
          <p:nvPr/>
        </p:nvSpPr>
        <p:spPr bwMode="auto">
          <a:xfrm>
            <a:off x="351618" y="393157"/>
            <a:ext cx="3426262" cy="132390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77971" y="1037128"/>
            <a:ext cx="289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Reading Circles</a:t>
            </a:r>
            <a:endParaRPr lang="zh-CN" altLang="en-US" sz="2800" b="1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grpSp>
        <p:nvGrpSpPr>
          <p:cNvPr id="68" name="PA_chenying0907 3"/>
          <p:cNvGrpSpPr/>
          <p:nvPr>
            <p:custDataLst>
              <p:tags r:id="rId1"/>
            </p:custDataLst>
          </p:nvPr>
        </p:nvGrpSpPr>
        <p:grpSpPr>
          <a:xfrm>
            <a:off x="825570" y="4846381"/>
            <a:ext cx="3405502" cy="1493624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69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6" name="chenying0907 32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77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9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0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1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2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3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4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5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6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8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9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0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1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2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3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4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5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6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7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8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9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0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1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2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3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4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5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6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7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8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9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0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1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2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3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4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5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6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5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3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3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4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2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3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58" name="PA_chenying0907 4"/>
          <p:cNvGrpSpPr/>
          <p:nvPr>
            <p:custDataLst>
              <p:tags r:id="rId2"/>
            </p:custDataLst>
          </p:nvPr>
        </p:nvGrpSpPr>
        <p:grpSpPr>
          <a:xfrm>
            <a:off x="1085858" y="2321389"/>
            <a:ext cx="2942773" cy="1886978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159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0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1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2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3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4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5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66" name="chenying0907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67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0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1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9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0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8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9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0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1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2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3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4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5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6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7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8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9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0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1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2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3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4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5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6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7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8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9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0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1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2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3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4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5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6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9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0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1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2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3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4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5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6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7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8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9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0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1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2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3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4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5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6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7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8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9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0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1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2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3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4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5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6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7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48" name="PA_chenying0907 5"/>
          <p:cNvGrpSpPr/>
          <p:nvPr>
            <p:custDataLst>
              <p:tags r:id="rId3"/>
            </p:custDataLst>
          </p:nvPr>
        </p:nvGrpSpPr>
        <p:grpSpPr>
          <a:xfrm flipH="1">
            <a:off x="5626848" y="2178301"/>
            <a:ext cx="3240359" cy="1887400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249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0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1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2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3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4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5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56" name="chenying0907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7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8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9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0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1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2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3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4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5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6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7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8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9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0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1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2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3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4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5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6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7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8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9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0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1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2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3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4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5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6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7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8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9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0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1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2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3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4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5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6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7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8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9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0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1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2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3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4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5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6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7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8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9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0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1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2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3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4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5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6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7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8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9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0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97" name="PA_chenying0907 6"/>
          <p:cNvGrpSpPr/>
          <p:nvPr>
            <p:custDataLst>
              <p:tags r:id="rId4"/>
            </p:custDataLst>
          </p:nvPr>
        </p:nvGrpSpPr>
        <p:grpSpPr>
          <a:xfrm flipH="1">
            <a:off x="5645284" y="4376089"/>
            <a:ext cx="3329904" cy="1679540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398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9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0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1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2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3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4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05" name="chenying0907 6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06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7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8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9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0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1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2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3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4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5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6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7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8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9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0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1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2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3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4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5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6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7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8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9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0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1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2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3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4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5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6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7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8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9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0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1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2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3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4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5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6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7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8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9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0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1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2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3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4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5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6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7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8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9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0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1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2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3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4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5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6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7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8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9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487" name="PA_矩形 1"/>
          <p:cNvSpPr/>
          <p:nvPr>
            <p:custDataLst>
              <p:tags r:id="rId5"/>
            </p:custDataLst>
          </p:nvPr>
        </p:nvSpPr>
        <p:spPr>
          <a:xfrm>
            <a:off x="1615816" y="2882755"/>
            <a:ext cx="20054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Word</a:t>
            </a:r>
          </a:p>
          <a:p>
            <a:pPr algn="ctr">
              <a:lnSpc>
                <a:spcPts val="1800"/>
              </a:lnSpc>
            </a:pPr>
            <a:endParaRPr lang="en-US" altLang="zh-CN" sz="36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 Master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491" name="PA_图片 4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/>
        </p:blipFill>
        <p:spPr>
          <a:xfrm>
            <a:off x="3515040" y="1683463"/>
            <a:ext cx="2416027" cy="4311787"/>
          </a:xfrm>
          <a:prstGeom prst="rect">
            <a:avLst/>
          </a:prstGeom>
        </p:spPr>
      </p:pic>
      <p:sp>
        <p:nvSpPr>
          <p:cNvPr id="373" name="PA_矩形 1"/>
          <p:cNvSpPr/>
          <p:nvPr>
            <p:custDataLst>
              <p:tags r:id="rId7"/>
            </p:custDataLst>
          </p:nvPr>
        </p:nvSpPr>
        <p:spPr>
          <a:xfrm>
            <a:off x="5888972" y="3064710"/>
            <a:ext cx="28280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Summarizer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374" name="PA_矩形 1"/>
          <p:cNvSpPr/>
          <p:nvPr>
            <p:custDataLst>
              <p:tags r:id="rId8"/>
            </p:custDataLst>
          </p:nvPr>
        </p:nvSpPr>
        <p:spPr>
          <a:xfrm>
            <a:off x="1206218" y="5467569"/>
            <a:ext cx="28280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Questioner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375" name="PA_矩形 1"/>
          <p:cNvSpPr/>
          <p:nvPr>
            <p:custDataLst>
              <p:tags r:id="rId9"/>
            </p:custDataLst>
          </p:nvPr>
        </p:nvSpPr>
        <p:spPr>
          <a:xfrm>
            <a:off x="6282963" y="4690150"/>
            <a:ext cx="2434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Creative</a:t>
            </a:r>
          </a:p>
          <a:p>
            <a:pPr algn="ctr">
              <a:lnSpc>
                <a:spcPts val="1800"/>
              </a:lnSpc>
            </a:pPr>
            <a:endParaRPr lang="en-US" altLang="zh-CN" sz="36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 Connector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7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/>
      <p:bldP spid="487" grpId="0" animBg="1" autoUpdateAnimBg="0"/>
      <p:bldP spid="373" grpId="0" animBg="1" autoUpdateAnimBg="0"/>
      <p:bldP spid="374" grpId="0" animBg="1" autoUpdateAnimBg="0"/>
      <p:bldP spid="37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" y="0"/>
            <a:ext cx="9144001" cy="6858000"/>
          </a:xfrm>
          <a:prstGeom prst="rect">
            <a:avLst/>
          </a:prstGeom>
          <a:solidFill>
            <a:srgbClr val="D51B2B"/>
          </a:solidFill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7296E570-CDAA-41F6-B57C-C4948BF536A3}"/>
              </a:ext>
            </a:extLst>
          </p:cNvPr>
          <p:cNvSpPr>
            <a:spLocks noEditPoints="1"/>
          </p:cNvSpPr>
          <p:nvPr/>
        </p:nvSpPr>
        <p:spPr bwMode="auto">
          <a:xfrm>
            <a:off x="4229161" y="4473390"/>
            <a:ext cx="1576580" cy="1491481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D51B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C4C66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A0547E79-C21D-452B-86A9-F5EA6AC1801A}"/>
              </a:ext>
            </a:extLst>
          </p:cNvPr>
          <p:cNvSpPr>
            <a:spLocks noEditPoints="1"/>
          </p:cNvSpPr>
          <p:nvPr/>
        </p:nvSpPr>
        <p:spPr bwMode="auto">
          <a:xfrm>
            <a:off x="2908290" y="3319302"/>
            <a:ext cx="1795580" cy="1474168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C4C66"/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xmlns="" id="{FCCB9A87-A7CF-4C87-B122-5BF498CCEE13}"/>
              </a:ext>
            </a:extLst>
          </p:cNvPr>
          <p:cNvSpPr>
            <a:spLocks noEditPoints="1"/>
          </p:cNvSpPr>
          <p:nvPr/>
        </p:nvSpPr>
        <p:spPr bwMode="auto">
          <a:xfrm>
            <a:off x="3347864" y="1717060"/>
            <a:ext cx="1762594" cy="1436228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D51B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C4C66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xmlns="" id="{EFF3EEC3-4460-44D6-8270-9C101469A477}"/>
              </a:ext>
            </a:extLst>
          </p:cNvPr>
          <p:cNvSpPr>
            <a:spLocks noEditPoints="1"/>
          </p:cNvSpPr>
          <p:nvPr/>
        </p:nvSpPr>
        <p:spPr bwMode="auto">
          <a:xfrm>
            <a:off x="4703871" y="2847189"/>
            <a:ext cx="1668329" cy="1317348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FAC21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C4C66"/>
              </a:solidFill>
            </a:endParaRPr>
          </a:p>
        </p:txBody>
      </p:sp>
      <p:sp>
        <p:nvSpPr>
          <p:cNvPr id="33" name="文本框 7">
            <a:extLst>
              <a:ext uri="{FF2B5EF4-FFF2-40B4-BE49-F238E27FC236}">
                <a16:creationId xmlns:a16="http://schemas.microsoft.com/office/drawing/2014/main" xmlns="" id="{B6FEA614-487C-4DE0-B5A3-3F5D8931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" y="3715267"/>
            <a:ext cx="300280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方正静蕾简体" panose="02000000000000000000" pitchFamily="2" charset="-122"/>
              </a:rPr>
              <a:t>From this word,   </a:t>
            </a:r>
          </a:p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方正静蕾简体" panose="02000000000000000000" pitchFamily="2" charset="-122"/>
              </a:rPr>
              <a:t>I know_______. 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21" name="Freeform 197"/>
          <p:cNvSpPr>
            <a:spLocks noEditPoints="1"/>
          </p:cNvSpPr>
          <p:nvPr/>
        </p:nvSpPr>
        <p:spPr bwMode="auto">
          <a:xfrm>
            <a:off x="351618" y="393157"/>
            <a:ext cx="3426262" cy="132390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PA_矩形 1"/>
          <p:cNvSpPr/>
          <p:nvPr>
            <p:custDataLst>
              <p:tags r:id="rId1"/>
            </p:custDataLst>
          </p:nvPr>
        </p:nvSpPr>
        <p:spPr>
          <a:xfrm>
            <a:off x="351616" y="1247481"/>
            <a:ext cx="34602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Word Master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779" y="3057692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 choose_____</a:t>
            </a:r>
            <a:endParaRPr lang="zh-CN" altLang="en-US" sz="28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78329" y="3790563"/>
            <a:ext cx="1414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Page__</a:t>
            </a:r>
            <a:endParaRPr lang="zh-CN" altLang="en-US" sz="28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6" name="文本框 7">
            <a:extLst>
              <a:ext uri="{FF2B5EF4-FFF2-40B4-BE49-F238E27FC236}">
                <a16:creationId xmlns:a16="http://schemas.microsoft.com/office/drawing/2014/main" xmlns="" id="{B6FEA614-487C-4DE0-B5A3-3F5D8931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940" y="1932846"/>
            <a:ext cx="300280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omic Sans MS" pitchFamily="66" charset="0"/>
                <a:ea typeface="方正静蕾简体" panose="02000000000000000000" pitchFamily="2" charset="-122"/>
              </a:rPr>
              <a:t>From this word,   </a:t>
            </a:r>
          </a:p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omic Sans MS" pitchFamily="66" charset="0"/>
                <a:ea typeface="方正静蕾简体" panose="02000000000000000000" pitchFamily="2" charset="-122"/>
              </a:rPr>
              <a:t>I know_______. </a:t>
            </a:r>
            <a:endParaRPr lang="zh-CN" altLang="en-US" b="1" dirty="0">
              <a:solidFill>
                <a:srgbClr val="C00000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75940" y="1283034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 choose_____</a:t>
            </a:r>
            <a:endParaRPr lang="zh-CN" alt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38154" y="2173564"/>
            <a:ext cx="1414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Page__</a:t>
            </a:r>
            <a:endParaRPr lang="zh-CN" alt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9" name="文本框 7">
            <a:extLst>
              <a:ext uri="{FF2B5EF4-FFF2-40B4-BE49-F238E27FC236}">
                <a16:creationId xmlns:a16="http://schemas.microsoft.com/office/drawing/2014/main" xmlns="" id="{B6FEA614-487C-4DE0-B5A3-3F5D8931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818" y="4313783"/>
            <a:ext cx="300280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方正静蕾简体" panose="02000000000000000000" pitchFamily="2" charset="-122"/>
              </a:rPr>
              <a:t>From this word,   </a:t>
            </a:r>
          </a:p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方正静蕾简体" panose="02000000000000000000" pitchFamily="2" charset="-122"/>
              </a:rPr>
              <a:t>I know_______. 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44036" y="3641317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 choose_____</a:t>
            </a:r>
            <a:endParaRPr lang="zh-CN" altLang="en-US" sz="28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09717" y="3192047"/>
            <a:ext cx="1414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Page__</a:t>
            </a:r>
            <a:endParaRPr lang="zh-CN" altLang="en-US" sz="28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xmlns="" id="{B6FEA614-487C-4DE0-B5A3-3F5D8931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433" y="5819395"/>
            <a:ext cx="300280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omic Sans MS" pitchFamily="66" charset="0"/>
                <a:ea typeface="方正静蕾简体" panose="02000000000000000000" pitchFamily="2" charset="-122"/>
              </a:rPr>
              <a:t>From this word,   </a:t>
            </a:r>
          </a:p>
          <a:p>
            <a:pPr algn="r">
              <a:lnSpc>
                <a:spcPts val="1800"/>
              </a:lnSpc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omic Sans MS" pitchFamily="66" charset="0"/>
                <a:ea typeface="方正静蕾简体" panose="02000000000000000000" pitchFamily="2" charset="-122"/>
              </a:rPr>
              <a:t>I know_______. </a:t>
            </a:r>
            <a:endParaRPr lang="zh-CN" altLang="en-US" b="1" dirty="0">
              <a:solidFill>
                <a:srgbClr val="C00000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42433" y="5169583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 choose_____</a:t>
            </a:r>
            <a:endParaRPr lang="zh-CN" alt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11960" y="4869160"/>
            <a:ext cx="1414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Page__</a:t>
            </a:r>
            <a:endParaRPr lang="zh-CN" alt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7"/>
          <p:cNvSpPr>
            <a:spLocks noEditPoints="1"/>
          </p:cNvSpPr>
          <p:nvPr/>
        </p:nvSpPr>
        <p:spPr bwMode="auto">
          <a:xfrm>
            <a:off x="351618" y="393157"/>
            <a:ext cx="3426262" cy="132390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PA_矩形 1"/>
          <p:cNvSpPr/>
          <p:nvPr>
            <p:custDataLst>
              <p:tags r:id="rId1"/>
            </p:custDataLst>
          </p:nvPr>
        </p:nvSpPr>
        <p:spPr>
          <a:xfrm>
            <a:off x="650744" y="1268764"/>
            <a:ext cx="28280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Summarizer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908720"/>
            <a:ext cx="4393009" cy="55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 l="6011" t="26344" r="4229" b="4036"/>
          <a:stretch>
            <a:fillRect/>
          </a:stretch>
        </p:blipFill>
        <p:spPr bwMode="auto">
          <a:xfrm>
            <a:off x="500034" y="2285992"/>
            <a:ext cx="321471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7"/>
          <p:cNvSpPr>
            <a:spLocks noEditPoints="1"/>
          </p:cNvSpPr>
          <p:nvPr/>
        </p:nvSpPr>
        <p:spPr bwMode="auto">
          <a:xfrm>
            <a:off x="351618" y="393157"/>
            <a:ext cx="3426262" cy="132390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PA_矩形 1"/>
          <p:cNvSpPr/>
          <p:nvPr>
            <p:custDataLst>
              <p:tags r:id="rId1"/>
            </p:custDataLst>
          </p:nvPr>
        </p:nvSpPr>
        <p:spPr>
          <a:xfrm>
            <a:off x="541724" y="1246733"/>
            <a:ext cx="28280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Questioner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98" y="1927077"/>
            <a:ext cx="337185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95"/>
          <p:cNvSpPr txBox="1"/>
          <p:nvPr/>
        </p:nvSpPr>
        <p:spPr>
          <a:xfrm>
            <a:off x="290105" y="3245536"/>
            <a:ext cx="435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Question 1________________</a:t>
            </a:r>
          </a:p>
          <a:p>
            <a:endParaRPr lang="en-US" altLang="zh-CN" sz="2400" b="1" spc="-3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My answer__________________</a:t>
            </a:r>
            <a:endParaRPr lang="zh-CN" altLang="en-US" sz="2400" b="1" spc="-3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7" name="Freeform 30"/>
          <p:cNvSpPr>
            <a:spLocks noEditPoints="1"/>
          </p:cNvSpPr>
          <p:nvPr/>
        </p:nvSpPr>
        <p:spPr bwMode="auto">
          <a:xfrm>
            <a:off x="290106" y="2920477"/>
            <a:ext cx="251618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5790"/>
              </a:solidFill>
              <a:effectLst/>
              <a:uLnTx/>
              <a:uFillTx/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4734223" y="1927077"/>
            <a:ext cx="251618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5790"/>
              </a:solidFill>
              <a:effectLst/>
              <a:uLnTx/>
              <a:uFillTx/>
            </a:endParaRPr>
          </a:p>
        </p:txBody>
      </p:sp>
      <p:sp>
        <p:nvSpPr>
          <p:cNvPr id="18" name="文本框 95"/>
          <p:cNvSpPr txBox="1"/>
          <p:nvPr/>
        </p:nvSpPr>
        <p:spPr>
          <a:xfrm>
            <a:off x="1767717" y="5145362"/>
            <a:ext cx="402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Question 2_________________</a:t>
            </a:r>
          </a:p>
          <a:p>
            <a:endParaRPr lang="en-US" altLang="zh-CN" sz="2400" b="1" spc="-3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My answer_________________</a:t>
            </a:r>
            <a:endParaRPr lang="zh-CN" altLang="en-US" sz="2400" b="1" spc="-3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sp>
        <p:nvSpPr>
          <p:cNvPr id="19" name="Freeform 30"/>
          <p:cNvSpPr>
            <a:spLocks noEditPoints="1"/>
          </p:cNvSpPr>
          <p:nvPr/>
        </p:nvSpPr>
        <p:spPr bwMode="auto">
          <a:xfrm>
            <a:off x="1516099" y="5093133"/>
            <a:ext cx="251618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5790"/>
              </a:solidFill>
              <a:effectLst/>
              <a:uLnTx/>
              <a:uFillTx/>
            </a:endParaRPr>
          </a:p>
        </p:txBody>
      </p:sp>
      <p:sp>
        <p:nvSpPr>
          <p:cNvPr id="20" name="文本框 95"/>
          <p:cNvSpPr txBox="1"/>
          <p:nvPr/>
        </p:nvSpPr>
        <p:spPr>
          <a:xfrm>
            <a:off x="4884335" y="2251885"/>
            <a:ext cx="435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Question 3__________________</a:t>
            </a:r>
          </a:p>
          <a:p>
            <a:endParaRPr lang="en-US" altLang="zh-CN" sz="2400" b="1" spc="-3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r>
              <a:rPr lang="en-US" altLang="zh-CN" sz="2400" b="1" spc="-3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My answer__________________</a:t>
            </a:r>
            <a:endParaRPr lang="zh-CN" altLang="en-US" sz="2400" b="1" spc="-3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7"/>
          <p:cNvSpPr>
            <a:spLocks noEditPoints="1"/>
          </p:cNvSpPr>
          <p:nvPr/>
        </p:nvSpPr>
        <p:spPr bwMode="auto">
          <a:xfrm>
            <a:off x="351616" y="393157"/>
            <a:ext cx="4868456" cy="132390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PA_矩形 1"/>
          <p:cNvSpPr/>
          <p:nvPr>
            <p:custDataLst>
              <p:tags r:id="rId1"/>
            </p:custDataLst>
          </p:nvPr>
        </p:nvSpPr>
        <p:spPr>
          <a:xfrm>
            <a:off x="571041" y="1237244"/>
            <a:ext cx="45050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6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Creative Connector</a:t>
            </a:r>
            <a:endParaRPr lang="zh-CN" altLang="en-US" sz="3600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9"/>
          <a:stretch>
            <a:fillRect/>
          </a:stretch>
        </p:blipFill>
        <p:spPr bwMode="auto">
          <a:xfrm>
            <a:off x="6732241" y="4116843"/>
            <a:ext cx="2126039" cy="27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87624" y="1916832"/>
            <a:ext cx="74930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</a:rPr>
              <a:t>1. Have </a:t>
            </a:r>
            <a:r>
              <a:rPr lang="en-US" altLang="zh-CN" sz="3200" b="1" dirty="0">
                <a:solidFill>
                  <a:srgbClr val="002060"/>
                </a:solidFill>
              </a:rPr>
              <a:t>you ever felt something wasn’t fair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</a:rPr>
              <a:t>2. Have </a:t>
            </a:r>
            <a:r>
              <a:rPr lang="en-US" altLang="zh-CN" sz="3200" b="1" dirty="0">
                <a:solidFill>
                  <a:srgbClr val="002060"/>
                </a:solidFill>
              </a:rPr>
              <a:t>you ever had someone not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believing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what </a:t>
            </a:r>
            <a:r>
              <a:rPr lang="en-US" altLang="zh-CN" sz="3200" b="1" dirty="0">
                <a:solidFill>
                  <a:srgbClr val="002060"/>
                </a:solidFill>
              </a:rPr>
              <a:t>you said or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listening </a:t>
            </a:r>
            <a:r>
              <a:rPr lang="en-US" altLang="zh-CN" sz="3200" b="1" dirty="0">
                <a:solidFill>
                  <a:srgbClr val="002060"/>
                </a:solidFill>
              </a:rPr>
              <a:t>to you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</a:rPr>
              <a:t>3. What </a:t>
            </a:r>
            <a:r>
              <a:rPr lang="en-US" altLang="zh-CN" sz="3200" b="1" dirty="0">
                <a:solidFill>
                  <a:srgbClr val="002060"/>
                </a:solidFill>
              </a:rPr>
              <a:t>was it? 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</a:rPr>
              <a:t>4. How </a:t>
            </a:r>
            <a:r>
              <a:rPr lang="en-US" altLang="zh-CN" sz="3200" b="1" dirty="0">
                <a:solidFill>
                  <a:srgbClr val="002060"/>
                </a:solidFill>
              </a:rPr>
              <a:t>did you feel? 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</a:rPr>
              <a:t>5. What </a:t>
            </a:r>
            <a:r>
              <a:rPr lang="en-US" altLang="zh-CN" sz="3200" b="1" dirty="0">
                <a:solidFill>
                  <a:srgbClr val="002060"/>
                </a:solidFill>
              </a:rPr>
              <a:t>did you do?</a:t>
            </a:r>
          </a:p>
          <a:p>
            <a:endParaRPr lang="en-US" altLang="zh-CN" dirty="0"/>
          </a:p>
        </p:txBody>
      </p:sp>
      <p:sp>
        <p:nvSpPr>
          <p:cNvPr id="6" name="Freeform 30"/>
          <p:cNvSpPr>
            <a:spLocks noEditPoints="1"/>
          </p:cNvSpPr>
          <p:nvPr/>
        </p:nvSpPr>
        <p:spPr bwMode="auto">
          <a:xfrm>
            <a:off x="791990" y="2192158"/>
            <a:ext cx="251618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5790"/>
              </a:solidFill>
              <a:effectLst/>
              <a:uLnTx/>
              <a:uFillTx/>
            </a:endParaRPr>
          </a:p>
        </p:txBody>
      </p:sp>
      <p:sp>
        <p:nvSpPr>
          <p:cNvPr id="7" name="Freeform 30"/>
          <p:cNvSpPr>
            <a:spLocks noEditPoints="1"/>
          </p:cNvSpPr>
          <p:nvPr/>
        </p:nvSpPr>
        <p:spPr bwMode="auto">
          <a:xfrm>
            <a:off x="755576" y="2910992"/>
            <a:ext cx="251618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5790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" y="4324524"/>
            <a:ext cx="2492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8" y="5085184"/>
            <a:ext cx="2492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0" y="5836692"/>
            <a:ext cx="2492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卷形 1"/>
          <p:cNvSpPr/>
          <p:nvPr/>
        </p:nvSpPr>
        <p:spPr>
          <a:xfrm>
            <a:off x="2987824" y="685326"/>
            <a:ext cx="3312368" cy="576064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竖卷形 2"/>
          <p:cNvSpPr/>
          <p:nvPr/>
        </p:nvSpPr>
        <p:spPr>
          <a:xfrm>
            <a:off x="1666" y="685326"/>
            <a:ext cx="3346198" cy="576064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竖卷形 3"/>
          <p:cNvSpPr/>
          <p:nvPr/>
        </p:nvSpPr>
        <p:spPr>
          <a:xfrm>
            <a:off x="5940152" y="685326"/>
            <a:ext cx="3240360" cy="576064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66900" y="437763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7" y="437762"/>
            <a:ext cx="50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69865" y="465552"/>
            <a:ext cx="50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"/>
          <a:stretch/>
        </p:blipFill>
        <p:spPr bwMode="auto">
          <a:xfrm>
            <a:off x="467544" y="1148085"/>
            <a:ext cx="234822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/>
        </p:blipFill>
        <p:spPr bwMode="auto">
          <a:xfrm>
            <a:off x="3471590" y="1148085"/>
            <a:ext cx="234864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81" y="1140374"/>
            <a:ext cx="2352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 descr="微信截图_20180809151704.png"/>
          <p:cNvPicPr/>
          <p:nvPr/>
        </p:nvPicPr>
        <p:blipFill>
          <a:blip r:embed="rId5" cstate="print"/>
          <a:srcRect r="23996" b="48646"/>
          <a:stretch>
            <a:fillRect/>
          </a:stretch>
        </p:blipFill>
        <p:spPr>
          <a:xfrm>
            <a:off x="714348" y="1398969"/>
            <a:ext cx="2000264" cy="1315651"/>
          </a:xfrm>
          <a:prstGeom prst="ellipse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 b="26832"/>
          <a:stretch>
            <a:fillRect/>
          </a:stretch>
        </p:blipFill>
        <p:spPr bwMode="auto">
          <a:xfrm>
            <a:off x="3786182" y="1398967"/>
            <a:ext cx="1857388" cy="13650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 l="38325" t="30469" r="13041" b="8739"/>
          <a:stretch>
            <a:fillRect/>
          </a:stretch>
        </p:blipFill>
        <p:spPr bwMode="auto">
          <a:xfrm>
            <a:off x="6643702" y="1428736"/>
            <a:ext cx="1928826" cy="1285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69134" y="3068960"/>
            <a:ext cx="2102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2060"/>
                </a:solidFill>
              </a:rPr>
              <a:t>T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wo </a:t>
            </a:r>
            <a:r>
              <a:rPr lang="en-US" altLang="zh-CN" sz="2400" b="1" dirty="0">
                <a:solidFill>
                  <a:srgbClr val="002060"/>
                </a:solidFill>
              </a:rPr>
              <a:t>kids try 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algn="dist"/>
            <a:r>
              <a:rPr lang="en-US" altLang="zh-CN" sz="2400" b="1" dirty="0" smtClean="0">
                <a:solidFill>
                  <a:srgbClr val="002060"/>
                </a:solidFill>
              </a:rPr>
              <a:t>to </a:t>
            </a:r>
            <a:r>
              <a:rPr lang="en-US" altLang="zh-CN" sz="2400" b="1" dirty="0">
                <a:solidFill>
                  <a:srgbClr val="002060"/>
                </a:solidFill>
              </a:rPr>
              <a:t>make their parents know what happens and deal with the problem together with their parents.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1868" y="3000372"/>
            <a:ext cx="2023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 smtClean="0">
                <a:solidFill>
                  <a:srgbClr val="002060"/>
                </a:solidFill>
              </a:rPr>
              <a:t>Hearing </a:t>
            </a:r>
            <a:r>
              <a:rPr lang="en-US" altLang="zh-CN" sz="2400" b="1" dirty="0">
                <a:solidFill>
                  <a:srgbClr val="002060"/>
                </a:solidFill>
              </a:rPr>
              <a:t>the noise in the kitchen,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Mum and Dad </a:t>
            </a:r>
            <a:r>
              <a:rPr lang="en-US" altLang="zh-CN" sz="2400" b="1" dirty="0">
                <a:solidFill>
                  <a:srgbClr val="002060"/>
                </a:solidFill>
              </a:rPr>
              <a:t>go 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algn="dist"/>
            <a:r>
              <a:rPr lang="en-US" altLang="zh-CN" sz="2400" b="1" dirty="0" smtClean="0">
                <a:solidFill>
                  <a:srgbClr val="002060"/>
                </a:solidFill>
              </a:rPr>
              <a:t>to </a:t>
            </a:r>
            <a:r>
              <a:rPr lang="en-US" altLang="zh-CN" sz="2400" b="1" dirty="0">
                <a:solidFill>
                  <a:srgbClr val="002060"/>
                </a:solidFill>
              </a:rPr>
              <a:t>the kitchen and see what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happened.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72264" y="3000372"/>
            <a:ext cx="2143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2060"/>
                </a:solidFill>
              </a:rPr>
              <a:t>If you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were</a:t>
            </a:r>
          </a:p>
          <a:p>
            <a:pPr algn="dist"/>
            <a:r>
              <a:rPr lang="en-US" altLang="zh-CN" sz="2400" b="1" dirty="0" smtClean="0">
                <a:solidFill>
                  <a:srgbClr val="002060"/>
                </a:solidFill>
              </a:rPr>
              <a:t>the </a:t>
            </a:r>
            <a:r>
              <a:rPr lang="en-US" altLang="zh-CN" sz="2400" b="1" dirty="0">
                <a:solidFill>
                  <a:srgbClr val="002060"/>
                </a:solidFill>
              </a:rPr>
              <a:t>two kids, what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would you </a:t>
            </a:r>
            <a:r>
              <a:rPr lang="en-US" altLang="zh-CN" sz="2400" b="1" dirty="0">
                <a:solidFill>
                  <a:srgbClr val="002060"/>
                </a:solidFill>
              </a:rPr>
              <a:t>do when your parents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asked you </a:t>
            </a:r>
            <a:r>
              <a:rPr lang="en-US" altLang="zh-CN" sz="2400" b="1" dirty="0">
                <a:solidFill>
                  <a:srgbClr val="002060"/>
                </a:solidFill>
              </a:rPr>
              <a:t>to clean up the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kitchen as a punishment?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306289" y="58911"/>
            <a:ext cx="99726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11430"/>
                <a:solidFill>
                  <a:srgbClr val="0033CC"/>
                </a:solidFill>
                <a:latin typeface="Comic Sans MS" pitchFamily="66" charset="0"/>
              </a:rPr>
              <a:t>Make a new story and act it.</a:t>
            </a: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9214" y="325899"/>
            <a:ext cx="341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1872778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Write the story</a:t>
            </a:r>
            <a:r>
              <a:rPr lang="zh-CN" alt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：</a:t>
            </a:r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The next night, Mum and Dad were reading when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a </a:t>
            </a:r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possum came in the window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...</a:t>
            </a:r>
          </a:p>
          <a:p>
            <a:endParaRPr lang="en-US" altLang="zh-CN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2. Draw </a:t>
            </a:r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and write of a time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when</a:t>
            </a:r>
          </a:p>
          <a:p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  you felt something </a:t>
            </a:r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wasn’t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fair</a:t>
            </a:r>
          </a:p>
          <a:p>
            <a:r>
              <a:rPr lang="en-US" altLang="zh-CN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  for you.</a:t>
            </a:r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8" y="4365104"/>
            <a:ext cx="1178183" cy="139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" y="2348880"/>
            <a:ext cx="1581224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49" y="244885"/>
            <a:ext cx="1945158" cy="125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67300" y="716664"/>
            <a:ext cx="4378583" cy="60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0"/>
            <a:ext cx="91718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1430"/>
                <a:solidFill>
                  <a:srgbClr val="0033CC"/>
                </a:solidFill>
                <a:latin typeface="Comic Sans MS" pitchFamily="66" charset="0"/>
              </a:rPr>
              <a:t>What do you </a:t>
            </a:r>
            <a:r>
              <a:rPr lang="en-US" altLang="zh-CN" sz="4000" b="1" dirty="0" smtClean="0">
                <a:ln w="11430"/>
                <a:solidFill>
                  <a:srgbClr val="0033CC"/>
                </a:solidFill>
                <a:latin typeface="Comic Sans MS" pitchFamily="66" charset="0"/>
              </a:rPr>
              <a:t>know from </a:t>
            </a:r>
            <a:r>
              <a:rPr lang="en-US" altLang="zh-CN" sz="4000" b="1" dirty="0">
                <a:ln w="11430"/>
                <a:solidFill>
                  <a:srgbClr val="0033CC"/>
                </a:solidFill>
                <a:latin typeface="Comic Sans MS" pitchFamily="66" charset="0"/>
              </a:rPr>
              <a:t>the cover?</a:t>
            </a:r>
            <a:endParaRPr lang="zh-CN" altLang="en-US" sz="4000" b="1" dirty="0">
              <a:ln w="11430"/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596" y="2857496"/>
            <a:ext cx="2955084" cy="1015663"/>
            <a:chOff x="578597" y="1617117"/>
            <a:chExt cx="2955084" cy="1015663"/>
          </a:xfrm>
        </p:grpSpPr>
        <p:sp>
          <p:nvSpPr>
            <p:cNvPr id="6" name="右箭头 5"/>
            <p:cNvSpPr/>
            <p:nvPr/>
          </p:nvSpPr>
          <p:spPr bwMode="auto">
            <a:xfrm>
              <a:off x="2741669" y="1909093"/>
              <a:ext cx="792012" cy="432048"/>
            </a:xfrm>
            <a:prstGeom prst="rightArrow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578597" y="1617117"/>
              <a:ext cx="1938352" cy="1015663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宋体"/>
                </a:rPr>
                <a:t>Title</a:t>
              </a:r>
              <a:endParaRPr kumimoji="0" lang="zh-CN" altLang="en-US" sz="60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8596" y="5286388"/>
            <a:ext cx="4008503" cy="1015663"/>
            <a:chOff x="577407" y="5095112"/>
            <a:chExt cx="4008503" cy="1015663"/>
          </a:xfrm>
        </p:grpSpPr>
        <p:sp>
          <p:nvSpPr>
            <p:cNvPr id="9" name="右箭头 8"/>
            <p:cNvSpPr/>
            <p:nvPr/>
          </p:nvSpPr>
          <p:spPr bwMode="auto">
            <a:xfrm>
              <a:off x="3793806" y="5386839"/>
              <a:ext cx="792104" cy="43204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77407" y="5095112"/>
              <a:ext cx="2728632" cy="1015663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宋体"/>
                </a:rPr>
                <a:t>Author</a:t>
              </a:r>
              <a:endParaRPr kumimoji="0" lang="zh-CN" altLang="en-US" sz="60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3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14691" y="1058100"/>
            <a:ext cx="4126705" cy="565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919624" y="3608737"/>
            <a:ext cx="4372458" cy="646331"/>
            <a:chOff x="912911" y="3321226"/>
            <a:chExt cx="4091061" cy="646331"/>
          </a:xfrm>
        </p:grpSpPr>
        <p:sp>
          <p:nvSpPr>
            <p:cNvPr id="5" name="右箭头 4"/>
            <p:cNvSpPr/>
            <p:nvPr/>
          </p:nvSpPr>
          <p:spPr bwMode="auto">
            <a:xfrm>
              <a:off x="4211960" y="3397796"/>
              <a:ext cx="792012" cy="431637"/>
            </a:xfrm>
            <a:prstGeom prst="rightArrow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912911" y="3321226"/>
              <a:ext cx="2837996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600" b="1" kern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What’s this?</a:t>
              </a:r>
              <a:endParaRPr lang="zh-CN" altLang="en-US" sz="3600" b="1" kern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-36512" y="5578512"/>
            <a:ext cx="4626702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is the story </a:t>
            </a:r>
          </a:p>
          <a:p>
            <a:pPr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taking place?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15211" y="4"/>
            <a:ext cx="796083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 you know about possums?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72132" y="1571612"/>
            <a:ext cx="2186418" cy="6429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8" y="980728"/>
            <a:ext cx="3286213" cy="22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0978"/>
            <a:ext cx="9128000" cy="53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-17332" y="260648"/>
            <a:ext cx="9161331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What will you do if there is a possum</a:t>
            </a:r>
          </a:p>
          <a:p>
            <a:pPr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your house?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89240"/>
            <a:ext cx="1827015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8927" y="1785926"/>
            <a:ext cx="6000759" cy="4786346"/>
            <a:chOff x="2742328" y="1265161"/>
            <a:chExt cx="5204731" cy="398100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4053"/>
            <a:stretch>
              <a:fillRect/>
            </a:stretch>
          </p:blipFill>
          <p:spPr bwMode="auto">
            <a:xfrm>
              <a:off x="2742328" y="1265161"/>
              <a:ext cx="2933602" cy="3979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l="4798" r="20256"/>
            <a:stretch>
              <a:fillRect/>
            </a:stretch>
          </p:blipFill>
          <p:spPr bwMode="auto">
            <a:xfrm>
              <a:off x="5654514" y="1265161"/>
              <a:ext cx="2292545" cy="398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矩形 4"/>
          <p:cNvSpPr/>
          <p:nvPr/>
        </p:nvSpPr>
        <p:spPr bwMode="auto">
          <a:xfrm>
            <a:off x="4928468" y="1065760"/>
            <a:ext cx="4062331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are they?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-22133" y="1868090"/>
            <a:ext cx="5129930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they doing?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866" y="28096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 </a:t>
            </a: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2 - 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3246" y="742595"/>
            <a:ext cx="4480715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can you see?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-22133" y="4058607"/>
            <a:ext cx="8039380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Did Mum and Dad see the possum?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5189062"/>
            <a:ext cx="5110694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Who saw the possum?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-11495" y="6241869"/>
            <a:ext cx="4281941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will happen?</a:t>
            </a:r>
            <a:endParaRPr lang="zh-CN" altLang="en-US" sz="36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866" y="28096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 </a:t>
            </a: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- 9 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AutoShape 2" descr="sitting room cartoon 的图像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4494"/>
            <a:ext cx="2267744" cy="142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3985167"/>
            <a:ext cx="2259806" cy="16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0" y="3212921"/>
            <a:ext cx="9144000" cy="792147"/>
            <a:chOff x="0" y="3212917"/>
            <a:chExt cx="9144000" cy="1011238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86"/>
            <a:stretch/>
          </p:blipFill>
          <p:spPr bwMode="auto">
            <a:xfrm>
              <a:off x="0" y="3212976"/>
              <a:ext cx="4852094" cy="101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013" y="3212917"/>
              <a:ext cx="48529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 l="13270" t="9749" b="26452"/>
          <a:stretch>
            <a:fillRect/>
          </a:stretch>
        </p:blipFill>
        <p:spPr bwMode="auto">
          <a:xfrm>
            <a:off x="7140353" y="928670"/>
            <a:ext cx="2003647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/>
          <a:srcRect t="18965" r="27990" b="16440"/>
          <a:stretch>
            <a:fillRect/>
          </a:stretch>
        </p:blipFill>
        <p:spPr bwMode="auto">
          <a:xfrm>
            <a:off x="4786313" y="857232"/>
            <a:ext cx="1936479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/>
          <a:srcRect l="18272" t="19125" r="9658" b="24247"/>
          <a:stretch>
            <a:fillRect/>
          </a:stretch>
        </p:blipFill>
        <p:spPr bwMode="auto">
          <a:xfrm>
            <a:off x="2254263" y="900221"/>
            <a:ext cx="2174861" cy="231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460377" y="818713"/>
            <a:ext cx="1455848" cy="954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the </a:t>
            </a:r>
          </a:p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kitchen</a:t>
            </a:r>
            <a:endParaRPr lang="zh-CN" altLang="en-US" sz="28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-36513" y="5661252"/>
            <a:ext cx="2265365" cy="954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the </a:t>
            </a:r>
          </a:p>
          <a:p>
            <a:pPr algn="ctr">
              <a:defRPr/>
            </a:pPr>
            <a:r>
              <a:rPr lang="en-US" altLang="zh-CN" sz="2800" b="1" kern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itting room</a:t>
            </a:r>
            <a:endParaRPr lang="zh-CN" altLang="en-US" sz="2800" b="1" kern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 cstate="print"/>
          <a:srcRect l="9129" r="11308" b="27581"/>
          <a:stretch>
            <a:fillRect/>
          </a:stretch>
        </p:blipFill>
        <p:spPr bwMode="auto">
          <a:xfrm>
            <a:off x="4796519" y="4000504"/>
            <a:ext cx="1990059" cy="210532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9" y="4000504"/>
            <a:ext cx="1995581" cy="216926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4291013" y="2018034"/>
            <a:ext cx="642963" cy="4806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690767" y="1975034"/>
            <a:ext cx="642963" cy="4806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5580112" y="3193761"/>
            <a:ext cx="504056" cy="81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809544" y="3203342"/>
            <a:ext cx="504056" cy="81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1"/>
          <a:srcRect l="9525" t="19504" b="27493"/>
          <a:stretch>
            <a:fillRect/>
          </a:stretch>
        </p:blipFill>
        <p:spPr bwMode="auto">
          <a:xfrm>
            <a:off x="2249152" y="4000504"/>
            <a:ext cx="2246352" cy="207170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下箭头 21"/>
          <p:cNvSpPr/>
          <p:nvPr/>
        </p:nvSpPr>
        <p:spPr>
          <a:xfrm>
            <a:off x="3064882" y="3193761"/>
            <a:ext cx="504056" cy="81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25380" y="215123"/>
            <a:ext cx="184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itchFamily="66" charset="0"/>
              </a:rPr>
              <a:t>ch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3200" b="1" dirty="0" smtClean="0">
                <a:latin typeface="Comic Sans MS" pitchFamily="66" charset="0"/>
              </a:rPr>
              <a:t>se</a:t>
            </a:r>
            <a:endParaRPr lang="zh-CN" altLang="en-US" sz="32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9413" y="219179"/>
            <a:ext cx="184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itchFamily="66" charset="0"/>
              </a:rPr>
              <a:t>v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3200" b="1" dirty="0" smtClean="0">
                <a:latin typeface="Comic Sans MS" pitchFamily="66" charset="0"/>
              </a:rPr>
              <a:t>se</a:t>
            </a:r>
            <a:endParaRPr lang="zh-CN" altLang="en-US" sz="32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9921" y="233938"/>
            <a:ext cx="9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itchFamily="66" charset="0"/>
              </a:rPr>
              <a:t>b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3200" b="1" dirty="0">
                <a:latin typeface="Comic Sans MS" pitchFamily="66" charset="0"/>
              </a:rPr>
              <a:t>n</a:t>
            </a:r>
            <a:endParaRPr lang="zh-CN" altLang="en-US" sz="32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248" y="222913"/>
            <a:ext cx="237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itchFamily="66" charset="0"/>
              </a:rPr>
              <a:t>r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z="3200" b="1" dirty="0" smtClean="0">
                <a:latin typeface="Comic Sans MS" pitchFamily="66" charset="0"/>
              </a:rPr>
              <a:t>bb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3200" b="1" dirty="0" smtClean="0">
                <a:latin typeface="Comic Sans MS" pitchFamily="66" charset="0"/>
              </a:rPr>
              <a:t>sh</a:t>
            </a:r>
            <a:endParaRPr lang="zh-CN" alt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6" grpId="0" animBg="1"/>
      <p:bldP spid="20" grpId="0" animBg="1"/>
      <p:bldP spid="22" grpId="0" animBg="1"/>
      <p:bldP spid="7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866" y="28096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 10 - 11 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35982"/>
            <a:ext cx="2268537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6283" b="22949"/>
          <a:stretch>
            <a:fillRect/>
          </a:stretch>
        </p:blipFill>
        <p:spPr bwMode="auto">
          <a:xfrm>
            <a:off x="2214546" y="2500307"/>
            <a:ext cx="2659850" cy="2554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l="6303" t="17939" b="31711"/>
          <a:stretch>
            <a:fillRect/>
          </a:stretch>
        </p:blipFill>
        <p:spPr bwMode="auto">
          <a:xfrm>
            <a:off x="6068139" y="2428868"/>
            <a:ext cx="2647265" cy="257412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7982" y="1544652"/>
            <a:ext cx="184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Comic Sans MS" pitchFamily="66" charset="0"/>
              </a:rPr>
              <a:t>br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oo</a:t>
            </a:r>
            <a:r>
              <a:rPr lang="en-US" altLang="zh-CN" sz="4000" b="1" dirty="0">
                <a:latin typeface="Comic Sans MS" pitchFamily="66" charset="0"/>
              </a:rPr>
              <a:t>m</a:t>
            </a:r>
            <a:endParaRPr lang="zh-CN" altLang="en-US" sz="4000" b="1" dirty="0">
              <a:latin typeface="Comic Sans MS" pitchFamily="66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944295" y="3663605"/>
            <a:ext cx="1067867" cy="4806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21912" y="5126043"/>
            <a:ext cx="216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Comic Sans MS" pitchFamily="66" charset="0"/>
              </a:rPr>
              <a:t>b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4000" b="1" dirty="0" smtClean="0">
                <a:latin typeface="Comic Sans MS" pitchFamily="66" charset="0"/>
              </a:rPr>
              <a:t>ng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itchFamily="66" charset="0"/>
              </a:rPr>
              <a:t>ed</a:t>
            </a:r>
            <a:endParaRPr lang="zh-CN" altLang="en-US" sz="4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9758" y="1643050"/>
            <a:ext cx="6429388" cy="4932967"/>
            <a:chOff x="1174487" y="1439285"/>
            <a:chExt cx="5046534" cy="414337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 l="3036" r="19128"/>
            <a:stretch>
              <a:fillRect/>
            </a:stretch>
          </p:blipFill>
          <p:spPr bwMode="auto">
            <a:xfrm>
              <a:off x="4034204" y="1499288"/>
              <a:ext cx="2186817" cy="4080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74487" y="1439285"/>
              <a:ext cx="2853029" cy="414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35982"/>
            <a:ext cx="2268537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 12 - 13 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914586" y="500042"/>
            <a:ext cx="6229414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Were Mum and Dad happy?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4019700" y="1196756"/>
            <a:ext cx="4049507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or why not</a:t>
            </a:r>
            <a:r>
              <a:rPr lang="en-US" altLang="zh-CN" sz="36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81904" y="5013176"/>
            <a:ext cx="9062096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 you think the kids should clean up the kitchen?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81904" y="5877272"/>
            <a:ext cx="304993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</a:t>
            </a: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 why not</a:t>
            </a: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5720" y="2571744"/>
            <a:ext cx="8501122" cy="4286256"/>
            <a:chOff x="3957186" y="1574076"/>
            <a:chExt cx="3359754" cy="3958997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/>
            <a:srcRect t="4230" r="5632"/>
            <a:stretch>
              <a:fillRect/>
            </a:stretch>
          </p:blipFill>
          <p:spPr bwMode="auto">
            <a:xfrm>
              <a:off x="3957186" y="1574076"/>
              <a:ext cx="1621587" cy="3958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/>
            <a:srcRect t="6109"/>
            <a:stretch>
              <a:fillRect/>
            </a:stretch>
          </p:blipFill>
          <p:spPr bwMode="auto">
            <a:xfrm>
              <a:off x="5578773" y="1607037"/>
              <a:ext cx="1738167" cy="3926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69866" y="28096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 14 - 15   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60245" y="0"/>
            <a:ext cx="2274320" cy="2607884"/>
            <a:chOff x="6860243" y="0"/>
            <a:chExt cx="2274320" cy="26078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757" y="961423"/>
              <a:ext cx="2259806" cy="164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 bwMode="auto">
            <a:xfrm>
              <a:off x="6860243" y="0"/>
              <a:ext cx="2265365" cy="954107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800" b="1" kern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In the </a:t>
              </a:r>
            </a:p>
            <a:p>
              <a:pPr algn="ctr">
                <a:defRPr/>
              </a:pPr>
              <a:r>
                <a:rPr lang="en-US" altLang="zh-CN" sz="2800" b="1" kern="0" dirty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</a:t>
              </a:r>
              <a:r>
                <a:rPr lang="en-US" altLang="zh-CN" sz="2800" b="1" kern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itting room</a:t>
              </a:r>
              <a:endParaRPr lang="zh-CN" altLang="en-US" sz="2800" b="1" kern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209230" y="961423"/>
            <a:ext cx="3082896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happened?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20366" y="1792714"/>
            <a:ext cx="1356462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When?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735600" y="1792816"/>
            <a:ext cx="1542410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Where?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3923928" y="576704"/>
            <a:ext cx="2592288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kern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did Mum and Dad say to the kids?</a:t>
            </a:r>
          </a:p>
        </p:txBody>
      </p:sp>
      <p:sp>
        <p:nvSpPr>
          <p:cNvPr id="4" name="矩形 3"/>
          <p:cNvSpPr/>
          <p:nvPr/>
        </p:nvSpPr>
        <p:spPr>
          <a:xfrm>
            <a:off x="642910" y="2571744"/>
            <a:ext cx="1785950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432</Words>
  <Application>Microsoft Office PowerPoint</Application>
  <PresentationFormat>全屏显示(4:3)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40</cp:revision>
  <dcterms:created xsi:type="dcterms:W3CDTF">2018-10-19T14:55:18Z</dcterms:created>
  <dcterms:modified xsi:type="dcterms:W3CDTF">2018-12-25T06:18:37Z</dcterms:modified>
</cp:coreProperties>
</file>