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9" r:id="rId5"/>
    <p:sldId id="293" r:id="rId6"/>
    <p:sldId id="265" r:id="rId7"/>
    <p:sldId id="283" r:id="rId8"/>
    <p:sldId id="292" r:id="rId9"/>
    <p:sldId id="299" r:id="rId10"/>
    <p:sldId id="300" r:id="rId11"/>
    <p:sldId id="288" r:id="rId12"/>
    <p:sldId id="282" r:id="rId13"/>
    <p:sldId id="269" r:id="rId14"/>
    <p:sldId id="270" r:id="rId15"/>
    <p:sldId id="284" r:id="rId16"/>
    <p:sldId id="289" r:id="rId17"/>
    <p:sldId id="267" r:id="rId18"/>
    <p:sldId id="298" r:id="rId19"/>
    <p:sldId id="295" r:id="rId20"/>
    <p:sldId id="290" r:id="rId21"/>
    <p:sldId id="296" r:id="rId22"/>
    <p:sldId id="297" r:id="rId23"/>
    <p:sldId id="281" r:id="rId24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646"/>
    <a:srgbClr val="00CCFF"/>
    <a:srgbClr val="0099FF"/>
    <a:srgbClr val="CCECFF"/>
    <a:srgbClr val="FF6699"/>
    <a:srgbClr val="0099CC"/>
    <a:srgbClr val="33CCFF"/>
    <a:srgbClr val="FF0000"/>
    <a:srgbClr val="008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658" y="-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994435"/>
      </p:ext>
    </p:extLst>
  </p:cSld>
  <p:clrMapOvr>
    <a:masterClrMapping/>
  </p:clrMapOvr>
  <p:transition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55558"/>
      </p:ext>
    </p:extLst>
  </p:cSld>
  <p:clrMapOvr>
    <a:masterClrMapping/>
  </p:clrMapOvr>
  <p:transition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83581"/>
      </p:ext>
    </p:extLst>
  </p:cSld>
  <p:clrMapOvr>
    <a:masterClrMapping/>
  </p:clrMapOvr>
  <p:transition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007987"/>
      </p:ext>
    </p:extLst>
  </p:cSld>
  <p:clrMapOvr>
    <a:masterClrMapping/>
  </p:clrMapOvr>
  <p:transition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44523"/>
      </p:ext>
    </p:extLst>
  </p:cSld>
  <p:clrMapOvr>
    <a:masterClrMapping/>
  </p:clrMapOvr>
  <p:transition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09837"/>
      </p:ext>
    </p:extLst>
  </p:cSld>
  <p:clrMapOvr>
    <a:masterClrMapping/>
  </p:clrMapOvr>
  <p:transition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45811"/>
      </p:ext>
    </p:extLst>
  </p:cSld>
  <p:clrMapOvr>
    <a:masterClrMapping/>
  </p:clrMapOvr>
  <p:transition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13431"/>
      </p:ext>
    </p:extLst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613417"/>
      </p:ext>
    </p:extLst>
  </p:cSld>
  <p:clrMapOvr>
    <a:masterClrMapping/>
  </p:clrMapOvr>
  <p:transition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233342"/>
      </p:ext>
    </p:extLst>
  </p:cSld>
  <p:clrMapOvr>
    <a:masterClrMapping/>
  </p:clrMapOvr>
  <p:transition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44944"/>
      </p:ext>
    </p:extLst>
  </p:cSld>
  <p:clrMapOvr>
    <a:masterClrMapping/>
  </p:clrMapOvr>
  <p:transition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C9EDF-A1C5-4F27-A90F-04121B925C35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C9EDF-A1C5-4F27-A90F-04121B925C3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CAF8-1A2F-4F4F-8191-994099444F5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5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4180d9464d62f3f5629858db05cd45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95486"/>
            <a:ext cx="5112568" cy="5112568"/>
          </a:xfrm>
          <a:prstGeom prst="rect">
            <a:avLst/>
          </a:prstGeom>
        </p:spPr>
      </p:pic>
      <p:sp>
        <p:nvSpPr>
          <p:cNvPr id="9" name="五边形 8"/>
          <p:cNvSpPr/>
          <p:nvPr/>
        </p:nvSpPr>
        <p:spPr>
          <a:xfrm>
            <a:off x="323528" y="915566"/>
            <a:ext cx="2376264" cy="432048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51720" y="1779662"/>
            <a:ext cx="5904656" cy="1008112"/>
          </a:xfrm>
        </p:spPr>
        <p:txBody>
          <a:bodyPr>
            <a:prstTxWarp prst="textChevronInverted">
              <a:avLst>
                <a:gd name="adj" fmla="val 76055"/>
              </a:avLst>
            </a:prstTxWarp>
            <a:normAutofit/>
          </a:bodyPr>
          <a:lstStyle/>
          <a:p>
            <a:r>
              <a:rPr lang="en-US" altLang="zh-CN" sz="6000" b="1" dirty="0"/>
              <a:t>Let’s read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微信图片_20180827120548_副本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3" y="123478"/>
            <a:ext cx="2160241" cy="720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9592" y="843558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第</a:t>
            </a:r>
            <a:r>
              <a:rPr lang="en-US" altLang="zh-CN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级</a:t>
            </a:r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7" y="360006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/>
          <p:cNvCxnSpPr>
            <a:stCxn id="24" idx="4"/>
          </p:cNvCxnSpPr>
          <p:nvPr/>
        </p:nvCxnSpPr>
        <p:spPr>
          <a:xfrm flipH="1">
            <a:off x="0" y="5037110"/>
            <a:ext cx="8760260" cy="1063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4" y="123478"/>
            <a:ext cx="68526" cy="33843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0" y="350785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0" y="0"/>
            <a:ext cx="9144000" cy="1234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入水.wav">
            <a:hlinkClick r:id="" action="ppaction://media"/>
          </p:cNvPr>
          <p:cNvPicPr>
            <a:picLocks noRot="1" noChangeAspect="1"/>
          </p:cNvPicPr>
          <p:nvPr>
            <a:wavAudioFile r:embed="rId1" name="入水.wav"/>
          </p:nvPr>
        </p:nvPicPr>
        <p:blipFill>
          <a:blip r:embed="rId3" cstate="print"/>
          <a:stretch>
            <a:fillRect/>
          </a:stretch>
        </p:blipFill>
        <p:spPr>
          <a:xfrm>
            <a:off x="9144000" y="4775076"/>
            <a:ext cx="368424" cy="368424"/>
          </a:xfrm>
          <a:prstGeom prst="rect">
            <a:avLst/>
          </a:prstGeom>
        </p:spPr>
      </p:pic>
      <p:pic>
        <p:nvPicPr>
          <p:cNvPr id="5" name="图片 4" descr="7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6774"/>
            <a:ext cx="9144000" cy="4649951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03648" y="267494"/>
            <a:ext cx="4032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Q: What do the divers do   under the ice?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598041"/>
            <a:ext cx="5619701" cy="3545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组合 14"/>
          <p:cNvGrpSpPr/>
          <p:nvPr/>
        </p:nvGrpSpPr>
        <p:grpSpPr>
          <a:xfrm>
            <a:off x="5831632" y="0"/>
            <a:ext cx="3312368" cy="2062470"/>
            <a:chOff x="683568" y="1713655"/>
            <a:chExt cx="3312368" cy="1896202"/>
          </a:xfrm>
        </p:grpSpPr>
        <p:pic>
          <p:nvPicPr>
            <p:cNvPr id="14" name="图片 13" descr="d1444b92ea371f7e939ba98008845ca0.png"/>
            <p:cNvPicPr>
              <a:picLocks noChangeAspect="1"/>
            </p:cNvPicPr>
            <p:nvPr/>
          </p:nvPicPr>
          <p:blipFill>
            <a:blip r:embed="rId4" cstate="print"/>
            <a:srcRect l="5201" t="12201" r="6601" b="19200"/>
            <a:stretch>
              <a:fillRect/>
            </a:stretch>
          </p:blipFill>
          <p:spPr>
            <a:xfrm>
              <a:off x="683568" y="1713655"/>
              <a:ext cx="3055197" cy="172519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55576" y="1827179"/>
              <a:ext cx="3240360" cy="1782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/>
                <a:t>Tips:</a:t>
              </a:r>
            </a:p>
            <a:p>
              <a:pPr marL="457200" indent="-457200"/>
              <a:r>
                <a:rPr lang="en-US" altLang="zh-CN" sz="2400" dirty="0"/>
                <a:t>1. Read </a:t>
              </a:r>
              <a:r>
                <a:rPr lang="en-US" altLang="zh-CN" sz="2400" dirty="0" smtClean="0"/>
                <a:t>PP 8-15</a:t>
              </a:r>
              <a:r>
                <a:rPr lang="en-US" altLang="zh-CN" sz="2400" dirty="0"/>
                <a:t>.</a:t>
              </a:r>
            </a:p>
            <a:p>
              <a:pPr marL="457200" indent="-457200"/>
              <a:r>
                <a:rPr lang="en-US" altLang="zh-CN" sz="2400" dirty="0"/>
                <a:t>2. Finish the </a:t>
              </a:r>
              <a:r>
                <a:rPr lang="en-US" altLang="zh-CN" sz="2400" dirty="0" smtClean="0"/>
                <a:t>worksheet</a:t>
              </a:r>
              <a:r>
                <a:rPr lang="en-US" altLang="zh-CN" sz="2400" dirty="0"/>
                <a:t>.</a:t>
              </a:r>
            </a:p>
            <a:p>
              <a:pPr marL="457200" indent="-457200"/>
              <a:r>
                <a:rPr lang="en-US" altLang="zh-CN" sz="2400" dirty="0"/>
                <a:t>3. Discuss in groups.</a:t>
              </a:r>
            </a:p>
            <a:p>
              <a:pPr marL="457200" indent="-457200"/>
              <a:endParaRPr lang="en-US" altLang="zh-CN" sz="2400" dirty="0"/>
            </a:p>
          </p:txBody>
        </p:sp>
      </p:grp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D99CBD2-45DE-4AA3-B579-D291F44AEE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553447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4709918" cy="533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2843808" y="0"/>
            <a:ext cx="3384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down at first</a:t>
            </a:r>
            <a:endParaRPr lang="en-US" altLang="zh-CN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940152" y="0"/>
            <a:ext cx="504056" cy="576064"/>
          </a:xfrm>
          <a:prstGeom prst="upArrow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 rot="1101976">
            <a:off x="6670405" y="574992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</a:rPr>
              <a:t>hole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9704" y="3723878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</a:rPr>
              <a:t>Swim back!</a:t>
            </a:r>
          </a:p>
        </p:txBody>
      </p:sp>
      <p:sp>
        <p:nvSpPr>
          <p:cNvPr id="18" name="椭圆 17"/>
          <p:cNvSpPr/>
          <p:nvPr/>
        </p:nvSpPr>
        <p:spPr>
          <a:xfrm rot="580594">
            <a:off x="4218460" y="1084277"/>
            <a:ext cx="3037595" cy="20480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 rot="681681">
            <a:off x="7025388" y="2469379"/>
            <a:ext cx="1821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Why?</a:t>
            </a:r>
            <a:endParaRPr lang="zh-CN" alt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17" grpId="0"/>
      <p:bldP spid="18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7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0"/>
            <a:ext cx="3772482" cy="51435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0"/>
            <a:ext cx="9144000" cy="555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云形标注 5"/>
          <p:cNvSpPr/>
          <p:nvPr/>
        </p:nvSpPr>
        <p:spPr>
          <a:xfrm>
            <a:off x="971600" y="123478"/>
            <a:ext cx="2160240" cy="627534"/>
          </a:xfrm>
          <a:prstGeom prst="cloudCallout">
            <a:avLst>
              <a:gd name="adj1" fmla="val 42218"/>
              <a:gd name="adj2" fmla="val 8960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</a:rPr>
              <a:t>seal</a:t>
            </a:r>
          </a:p>
        </p:txBody>
      </p:sp>
      <p:pic>
        <p:nvPicPr>
          <p:cNvPr id="9" name="图片 8" descr="7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0"/>
            <a:ext cx="3811623" cy="514350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7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同心圆 11"/>
          <p:cNvSpPr/>
          <p:nvPr/>
        </p:nvSpPr>
        <p:spPr>
          <a:xfrm>
            <a:off x="2483768" y="987574"/>
            <a:ext cx="5256584" cy="3744416"/>
          </a:xfrm>
          <a:prstGeom prst="donut">
            <a:avLst>
              <a:gd name="adj" fmla="val 255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同心圆 12"/>
          <p:cNvSpPr/>
          <p:nvPr/>
        </p:nvSpPr>
        <p:spPr>
          <a:xfrm>
            <a:off x="1547664" y="-380578"/>
            <a:ext cx="4032448" cy="2160240"/>
          </a:xfrm>
          <a:prstGeom prst="donut">
            <a:avLst>
              <a:gd name="adj" fmla="val 342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932040" y="0"/>
            <a:ext cx="4211960" cy="1563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6804248" y="195486"/>
            <a:ext cx="2339752" cy="4948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0" y="3847356"/>
            <a:ext cx="6876256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0" y="0"/>
            <a:ext cx="2267744" cy="3939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364088" y="0"/>
            <a:ext cx="3779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down </a:t>
            </a:r>
            <a:r>
              <a:rPr lang="en-U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</a:t>
            </a:r>
            <a:endParaRPr lang="en-US" altLang="zh-C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CN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123728" y="1203598"/>
            <a:ext cx="1187624" cy="3939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上箭头 9"/>
          <p:cNvSpPr/>
          <p:nvPr/>
        </p:nvSpPr>
        <p:spPr>
          <a:xfrm rot="10800000">
            <a:off x="8639944" y="0"/>
            <a:ext cx="504056" cy="1059582"/>
          </a:xfrm>
          <a:prstGeom prst="upArrow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标注 18"/>
          <p:cNvSpPr/>
          <p:nvPr/>
        </p:nvSpPr>
        <p:spPr>
          <a:xfrm>
            <a:off x="395536" y="1347614"/>
            <a:ext cx="2808312" cy="792088"/>
          </a:xfrm>
          <a:prstGeom prst="wedgeRoundRectCallout">
            <a:avLst>
              <a:gd name="adj1" fmla="val 51547"/>
              <a:gd name="adj2" fmla="val 9809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What can they see?</a:t>
            </a:r>
            <a:endParaRPr lang="zh-CN" alt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3635896" y="4155926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Divers see…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9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9B65EA5-11D2-4519-9356-16E270BE39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581" y="44796"/>
            <a:ext cx="4730419" cy="5170712"/>
          </a:xfrm>
          <a:prstGeom prst="rect">
            <a:avLst/>
          </a:prstGeom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1823" y="-27212"/>
            <a:ext cx="4603823" cy="5170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矩形 6"/>
          <p:cNvSpPr/>
          <p:nvPr/>
        </p:nvSpPr>
        <p:spPr>
          <a:xfrm>
            <a:off x="2267744" y="0"/>
            <a:ext cx="3779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down </a:t>
            </a:r>
            <a:r>
              <a:rPr lang="en-U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</a:t>
            </a:r>
            <a:endParaRPr lang="en-US" altLang="zh-C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CN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上箭头 9"/>
          <p:cNvSpPr/>
          <p:nvPr/>
        </p:nvSpPr>
        <p:spPr>
          <a:xfrm rot="10800000">
            <a:off x="5580112" y="0"/>
            <a:ext cx="504056" cy="1059582"/>
          </a:xfrm>
          <a:prstGeom prst="upArrow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 rot="21173915">
            <a:off x="4023277" y="979204"/>
            <a:ext cx="12885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safe?</a:t>
            </a:r>
            <a:endParaRPr lang="zh-CN" alt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6084168" y="2211710"/>
            <a:ext cx="1548680" cy="9361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2771800" y="2211710"/>
            <a:ext cx="1008112" cy="9361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3995936" y="3291830"/>
            <a:ext cx="3168352" cy="1008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标注 14"/>
          <p:cNvSpPr/>
          <p:nvPr/>
        </p:nvSpPr>
        <p:spPr>
          <a:xfrm>
            <a:off x="6372200" y="1635646"/>
            <a:ext cx="1008112" cy="792088"/>
          </a:xfrm>
          <a:prstGeom prst="wedgeRoundRectCallout">
            <a:avLst>
              <a:gd name="adj1" fmla="val 43109"/>
              <a:gd name="adj2" fmla="val 6587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Why?</a:t>
            </a:r>
            <a:endParaRPr lang="zh-CN" alt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26" grpId="0"/>
      <p:bldP spid="27" grpId="0" animBg="1"/>
      <p:bldP spid="29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20CC2A2-B897-4869-8191-95251D460A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74" y="15722"/>
            <a:ext cx="4706452" cy="51435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4" y="0"/>
            <a:ext cx="4564226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上箭头 10"/>
          <p:cNvSpPr/>
          <p:nvPr/>
        </p:nvSpPr>
        <p:spPr>
          <a:xfrm>
            <a:off x="7956376" y="0"/>
            <a:ext cx="504056" cy="576064"/>
          </a:xfrm>
          <a:prstGeom prst="upArrow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300192" y="0"/>
            <a:ext cx="1872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Swim up</a:t>
            </a:r>
            <a:endParaRPr lang="en-US" altLang="zh-CN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圆角矩形标注 16"/>
          <p:cNvSpPr/>
          <p:nvPr/>
        </p:nvSpPr>
        <p:spPr>
          <a:xfrm>
            <a:off x="7055768" y="2928940"/>
            <a:ext cx="2088232" cy="1080120"/>
          </a:xfrm>
          <a:prstGeom prst="wedgeRoundRectCallout">
            <a:avLst>
              <a:gd name="adj1" fmla="val -84757"/>
              <a:gd name="adj2" fmla="val -4575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Why do they swim </a:t>
            </a:r>
            <a:r>
              <a:rPr lang="en-US" altLang="zh-CN" sz="2400" b="1" dirty="0"/>
              <a:t>slowly</a:t>
            </a:r>
            <a:r>
              <a:rPr lang="en-US" altLang="zh-CN" sz="2800" dirty="0"/>
              <a:t>?</a:t>
            </a:r>
            <a:endParaRPr lang="zh-CN" alt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572264" y="699542"/>
            <a:ext cx="25717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Divers </a:t>
            </a:r>
            <a:r>
              <a:rPr lang="en-US" altLang="zh-CN" sz="2800" dirty="0" smtClean="0"/>
              <a:t>feel …</a:t>
            </a:r>
            <a:endParaRPr lang="en-US" altLang="zh-CN" sz="2800" dirty="0"/>
          </a:p>
          <a:p>
            <a:pPr algn="ctr"/>
            <a:r>
              <a:rPr lang="en-US" altLang="zh-CN" sz="2800" dirty="0"/>
              <a:t>They look </a:t>
            </a:r>
            <a:r>
              <a:rPr lang="en-US" altLang="zh-CN" sz="2800" dirty="0" smtClean="0"/>
              <a:t>for …</a:t>
            </a:r>
            <a:endParaRPr lang="en-US" altLang="zh-CN" sz="2800" dirty="0"/>
          </a:p>
          <a:p>
            <a:pPr algn="ctr"/>
            <a:endParaRPr lang="en-US" altLang="zh-CN" sz="2800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pic>
        <p:nvPicPr>
          <p:cNvPr id="12" name="图片 11" descr="d1444b92ea371f7e939ba98008845ca0.png"/>
          <p:cNvPicPr>
            <a:picLocks noChangeAspect="1"/>
          </p:cNvPicPr>
          <p:nvPr/>
        </p:nvPicPr>
        <p:blipFill>
          <a:blip r:embed="rId3" cstate="print"/>
          <a:srcRect l="5201" t="12201" r="6601" b="19200"/>
          <a:stretch>
            <a:fillRect/>
          </a:stretch>
        </p:blipFill>
        <p:spPr>
          <a:xfrm>
            <a:off x="971600" y="1563638"/>
            <a:ext cx="3744416" cy="24482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15616" y="1851670"/>
            <a:ext cx="35283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Tips:</a:t>
            </a:r>
          </a:p>
          <a:p>
            <a:r>
              <a:rPr lang="en-US" altLang="zh-CN" sz="2800" dirty="0" smtClean="0"/>
              <a:t>1. Listen carefully.</a:t>
            </a:r>
            <a:endParaRPr lang="en-US" altLang="zh-CN" sz="2800" dirty="0"/>
          </a:p>
          <a:p>
            <a:r>
              <a:rPr lang="en-US" altLang="zh-CN" sz="2800" dirty="0" smtClean="0"/>
              <a:t>2. Follow </a:t>
            </a:r>
            <a:r>
              <a:rPr lang="en-US" altLang="zh-CN" sz="2800" dirty="0"/>
              <a:t>to </a:t>
            </a:r>
            <a:r>
              <a:rPr lang="en-US" altLang="zh-CN" sz="2800" dirty="0" smtClean="0"/>
              <a:t>read.</a:t>
            </a:r>
            <a:endParaRPr lang="en-US" altLang="zh-CN" sz="2800" dirty="0"/>
          </a:p>
          <a:p>
            <a:r>
              <a:rPr lang="en-US" altLang="zh-CN" sz="2800" dirty="0" smtClean="0"/>
              <a:t>3. Point </a:t>
            </a:r>
            <a:r>
              <a:rPr lang="en-US" altLang="zh-CN" sz="2800" dirty="0"/>
              <a:t>with </a:t>
            </a:r>
            <a:r>
              <a:rPr lang="en-US" altLang="zh-CN" sz="2800" dirty="0" smtClean="0"/>
              <a:t>fingers.</a:t>
            </a:r>
            <a:endParaRPr lang="en-US" altLang="zh-CN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611560" y="411510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/>
              <a:t>Listen and repeat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427091">
            <a:off x="5436128" y="1229224"/>
            <a:ext cx="2448208" cy="331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35896" y="0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Tell the story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95936" y="987574"/>
            <a:ext cx="504056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/>
              <a:t>S1: One day, the divers find </a:t>
            </a:r>
            <a:r>
              <a:rPr lang="en-US" altLang="zh-CN" sz="2400" dirty="0" smtClean="0"/>
              <a:t>a … </a:t>
            </a:r>
            <a:r>
              <a:rPr lang="en-US" altLang="zh-CN" sz="2400" dirty="0"/>
              <a:t>and make </a:t>
            </a:r>
            <a:r>
              <a:rPr lang="en-US" altLang="zh-CN" sz="2400" dirty="0" smtClean="0"/>
              <a:t>it … </a:t>
            </a:r>
            <a:r>
              <a:rPr lang="en-US" altLang="zh-CN" sz="2400" dirty="0"/>
              <a:t>They go </a:t>
            </a:r>
            <a:r>
              <a:rPr lang="en-US" altLang="zh-CN" sz="2400" dirty="0" smtClean="0"/>
              <a:t>down, </a:t>
            </a:r>
            <a:r>
              <a:rPr lang="en-US" altLang="zh-CN" sz="2400" dirty="0"/>
              <a:t>under the ice.  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83518"/>
            <a:ext cx="2736304" cy="4659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4070255" y="2283718"/>
            <a:ext cx="500522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/>
              <a:t>S2: Divers look up. They can see </a:t>
            </a:r>
            <a:r>
              <a:rPr lang="en-US" altLang="zh-CN" sz="2400" dirty="0" smtClean="0"/>
              <a:t>the … </a:t>
            </a:r>
            <a:r>
              <a:rPr lang="en-US" altLang="zh-CN" sz="2400" dirty="0"/>
              <a:t>It’s good. </a:t>
            </a:r>
          </a:p>
        </p:txBody>
      </p:sp>
      <p:sp>
        <p:nvSpPr>
          <p:cNvPr id="20" name="上箭头 19"/>
          <p:cNvSpPr/>
          <p:nvPr/>
        </p:nvSpPr>
        <p:spPr>
          <a:xfrm rot="5400000">
            <a:off x="3455876" y="1095586"/>
            <a:ext cx="360040" cy="576064"/>
          </a:xfrm>
          <a:prstGeom prst="upArrow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3995936" y="3198745"/>
            <a:ext cx="482453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/>
              <a:t>S3: They see </a:t>
            </a:r>
            <a:r>
              <a:rPr lang="en-US" altLang="zh-CN" sz="2400" dirty="0" smtClean="0"/>
              <a:t>a … </a:t>
            </a:r>
            <a:r>
              <a:rPr lang="en-US" altLang="zh-CN" sz="2400" dirty="0"/>
              <a:t>coming. </a:t>
            </a:r>
            <a:r>
              <a:rPr lang="en-US" altLang="zh-CN" sz="2400" dirty="0" smtClean="0"/>
              <a:t>They </a:t>
            </a:r>
            <a:r>
              <a:rPr lang="en-US" altLang="zh-CN" sz="2400" dirty="0"/>
              <a:t>see penguins and ... d</a:t>
            </a:r>
            <a:r>
              <a:rPr lang="en-US" altLang="zh-CN" sz="2400" dirty="0" smtClean="0"/>
              <a:t>eep under  </a:t>
            </a:r>
            <a:r>
              <a:rPr lang="en-US" altLang="zh-CN" sz="2400" dirty="0"/>
              <a:t>the </a:t>
            </a:r>
            <a:r>
              <a:rPr lang="en-US" altLang="zh-CN" sz="2400" dirty="0" smtClean="0"/>
              <a:t>ice. </a:t>
            </a:r>
            <a:endParaRPr lang="en-US" altLang="zh-CN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3995936" y="4312503"/>
            <a:ext cx="482453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/>
              <a:t>S4: Divers </a:t>
            </a:r>
            <a:r>
              <a:rPr lang="en-US" altLang="zh-CN" sz="2400" dirty="0" smtClean="0"/>
              <a:t>feel … </a:t>
            </a:r>
            <a:endParaRPr lang="en-US" altLang="zh-CN" sz="2400" dirty="0"/>
          </a:p>
          <a:p>
            <a:r>
              <a:rPr lang="en-US" altLang="zh-CN" sz="2400" dirty="0"/>
              <a:t>They look for </a:t>
            </a:r>
            <a:r>
              <a:rPr lang="en-US" altLang="zh-CN" sz="2400" dirty="0" smtClean="0"/>
              <a:t>the … and </a:t>
            </a:r>
            <a:r>
              <a:rPr lang="en-US" altLang="zh-CN" sz="2400" dirty="0"/>
              <a:t>swim up.</a:t>
            </a:r>
          </a:p>
        </p:txBody>
      </p:sp>
      <p:sp>
        <p:nvSpPr>
          <p:cNvPr id="27" name="上箭头 26"/>
          <p:cNvSpPr/>
          <p:nvPr/>
        </p:nvSpPr>
        <p:spPr>
          <a:xfrm rot="5400000">
            <a:off x="3455876" y="2463738"/>
            <a:ext cx="360040" cy="576064"/>
          </a:xfrm>
          <a:prstGeom prst="upArrow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上箭头 27"/>
          <p:cNvSpPr/>
          <p:nvPr/>
        </p:nvSpPr>
        <p:spPr>
          <a:xfrm rot="5400000">
            <a:off x="3455876" y="3471850"/>
            <a:ext cx="360040" cy="576064"/>
          </a:xfrm>
          <a:prstGeom prst="upArrow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上箭头 28"/>
          <p:cNvSpPr/>
          <p:nvPr/>
        </p:nvSpPr>
        <p:spPr>
          <a:xfrm rot="5400000">
            <a:off x="3455876" y="4479962"/>
            <a:ext cx="360040" cy="576064"/>
          </a:xfrm>
          <a:prstGeom prst="upArrow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28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1560" y="555526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Q</a:t>
            </a:r>
            <a:r>
              <a:rPr lang="en-US" altLang="zh-CN" sz="2800" b="1" dirty="0" smtClean="0"/>
              <a:t>: Why </a:t>
            </a:r>
            <a:r>
              <a:rPr lang="en-US" altLang="zh-CN" sz="2800" b="1" dirty="0"/>
              <a:t>do divers go down under the ice?</a:t>
            </a:r>
          </a:p>
        </p:txBody>
      </p:sp>
      <p:grpSp>
        <p:nvGrpSpPr>
          <p:cNvPr id="2" name="组合 18"/>
          <p:cNvGrpSpPr/>
          <p:nvPr/>
        </p:nvGrpSpPr>
        <p:grpSpPr>
          <a:xfrm>
            <a:off x="611560" y="1635646"/>
            <a:ext cx="4392488" cy="2793492"/>
            <a:chOff x="611560" y="1275606"/>
            <a:chExt cx="4752528" cy="3474832"/>
          </a:xfrm>
        </p:grpSpPr>
        <p:pic>
          <p:nvPicPr>
            <p:cNvPr id="12" name="图片 11" descr="d1444b92ea371f7e939ba98008845ca0.png"/>
            <p:cNvPicPr>
              <a:picLocks noChangeAspect="1"/>
            </p:cNvPicPr>
            <p:nvPr/>
          </p:nvPicPr>
          <p:blipFill>
            <a:blip r:embed="rId3" cstate="print"/>
            <a:srcRect l="5201" t="12201" r="6601" b="19200"/>
            <a:stretch>
              <a:fillRect/>
            </a:stretch>
          </p:blipFill>
          <p:spPr>
            <a:xfrm>
              <a:off x="611560" y="1275606"/>
              <a:ext cx="4752528" cy="347483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04230" y="1609461"/>
              <a:ext cx="4367188" cy="2871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/>
                <a:t>Tips:</a:t>
              </a:r>
            </a:p>
            <a:p>
              <a:r>
                <a:rPr lang="en-US" altLang="zh-CN" sz="2400" dirty="0"/>
                <a:t>1. Talk in pairs.</a:t>
              </a:r>
            </a:p>
            <a:p>
              <a:r>
                <a:rPr lang="en-US" altLang="zh-CN" sz="2400" dirty="0"/>
                <a:t>2. Share it in the class.</a:t>
              </a:r>
            </a:p>
            <a:p>
              <a:endParaRPr lang="en-US" altLang="zh-CN" sz="2400" dirty="0" smtClean="0">
                <a:solidFill>
                  <a:srgbClr val="0070C0"/>
                </a:solidFill>
              </a:endParaRPr>
            </a:p>
            <a:p>
              <a:r>
                <a:rPr lang="en-US" altLang="zh-CN" sz="2400" dirty="0" smtClean="0">
                  <a:solidFill>
                    <a:srgbClr val="0070C0"/>
                  </a:solidFill>
                </a:rPr>
                <a:t>Useful structure:</a:t>
              </a:r>
              <a:endParaRPr lang="en-US" altLang="zh-CN" sz="2400" dirty="0">
                <a:solidFill>
                  <a:srgbClr val="0070C0"/>
                </a:solidFill>
              </a:endParaRPr>
            </a:p>
            <a:p>
              <a:r>
                <a:rPr lang="en-US" altLang="zh-CN" sz="2400" dirty="0">
                  <a:solidFill>
                    <a:srgbClr val="0070C0"/>
                  </a:solidFill>
                </a:rPr>
                <a:t>I think divers want </a:t>
              </a:r>
              <a:r>
                <a:rPr lang="en-US" altLang="zh-CN" sz="2400" dirty="0" smtClean="0">
                  <a:solidFill>
                    <a:srgbClr val="0070C0"/>
                  </a:solidFill>
                </a:rPr>
                <a:t>to …</a:t>
              </a:r>
              <a:endParaRPr lang="en-US" altLang="zh-CN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6146" name="Picture 2" descr="http://n.sinaimg.cn/sh/crawl/20170921/-JOa-fymesii47506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563638"/>
            <a:ext cx="3384376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499992" y="195486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Q: </a:t>
            </a:r>
            <a:r>
              <a:rPr lang="en-US" altLang="zh-CN" sz="2800" b="1" dirty="0"/>
              <a:t>Who </a:t>
            </a:r>
            <a:r>
              <a:rPr lang="en-US" altLang="zh-CN" sz="2800" dirty="0"/>
              <a:t>is he?</a:t>
            </a:r>
            <a:endParaRPr lang="zh-CN" altLang="en-US" sz="2800" dirty="0"/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179512" y="195486"/>
            <a:ext cx="4176464" cy="699542"/>
          </a:xfrm>
          <a:prstGeom prst="rect">
            <a:avLst/>
          </a:prstGeom>
        </p:spPr>
        <p:txBody>
          <a:bodyPr numCol="1">
            <a:prstTxWarp prst="textChevronInverted">
              <a:avLst>
                <a:gd name="adj" fmla="val 76055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Let’s guess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99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5696" y="2571750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/>
              <a:t>He can swim.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79712" y="1707654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/>
              <a:t>His work is dangerous.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51720" y="3435846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/>
              <a:t>He works under the water.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https://p1.ssl.qhmsg.com/t016cc3f56e1e0ba9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272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5143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5" name="Picture 9" descr="http://hnrb.hinews.cn/resfile/2014-07-02/017/228798_hnrbtp1_1404208925344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15766"/>
            <a:ext cx="4572000" cy="2427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92546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1560" y="555526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Q</a:t>
            </a:r>
            <a:r>
              <a:rPr lang="en-US" altLang="zh-CN" sz="2800" b="1" dirty="0" smtClean="0"/>
              <a:t>: What </a:t>
            </a:r>
            <a:r>
              <a:rPr lang="en-US" altLang="zh-CN" sz="2800" b="1" dirty="0"/>
              <a:t>do you think of the divers?</a:t>
            </a:r>
          </a:p>
        </p:txBody>
      </p:sp>
      <p:grpSp>
        <p:nvGrpSpPr>
          <p:cNvPr id="2" name="组合 18"/>
          <p:cNvGrpSpPr/>
          <p:nvPr/>
        </p:nvGrpSpPr>
        <p:grpSpPr>
          <a:xfrm>
            <a:off x="611560" y="1635646"/>
            <a:ext cx="7704856" cy="3150682"/>
            <a:chOff x="611560" y="1275606"/>
            <a:chExt cx="4752528" cy="3919141"/>
          </a:xfrm>
        </p:grpSpPr>
        <p:pic>
          <p:nvPicPr>
            <p:cNvPr id="12" name="图片 11" descr="d1444b92ea371f7e939ba98008845ca0.png"/>
            <p:cNvPicPr>
              <a:picLocks noChangeAspect="1"/>
            </p:cNvPicPr>
            <p:nvPr/>
          </p:nvPicPr>
          <p:blipFill>
            <a:blip r:embed="rId3" cstate="print"/>
            <a:srcRect l="5201" t="12201" r="6601" b="19200"/>
            <a:stretch>
              <a:fillRect/>
            </a:stretch>
          </p:blipFill>
          <p:spPr>
            <a:xfrm>
              <a:off x="611560" y="1275606"/>
              <a:ext cx="4752528" cy="391914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04230" y="1609461"/>
              <a:ext cx="4367188" cy="3330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/>
                <a:t>Tips:</a:t>
              </a:r>
            </a:p>
            <a:p>
              <a:r>
                <a:rPr lang="en-US" altLang="zh-CN" sz="2400" dirty="0"/>
                <a:t>1. Comment on divers. </a:t>
              </a:r>
            </a:p>
            <a:p>
              <a:r>
                <a:rPr lang="en-US" altLang="zh-CN" sz="2400" dirty="0"/>
                <a:t>2. Share it in the class</a:t>
              </a:r>
              <a:r>
                <a:rPr lang="en-US" altLang="zh-CN" sz="2400" dirty="0" smtClean="0"/>
                <a:t>.</a:t>
              </a:r>
            </a:p>
            <a:p>
              <a:endParaRPr lang="en-US" altLang="zh-CN" sz="2400" dirty="0"/>
            </a:p>
            <a:p>
              <a:r>
                <a:rPr lang="en-US" altLang="zh-CN" sz="2400" dirty="0">
                  <a:solidFill>
                    <a:srgbClr val="0070C0"/>
                  </a:solidFill>
                </a:rPr>
                <a:t>Useful structures:</a:t>
              </a:r>
            </a:p>
            <a:p>
              <a:r>
                <a:rPr lang="en-US" altLang="zh-CN" sz="2400" dirty="0">
                  <a:solidFill>
                    <a:srgbClr val="0070C0"/>
                  </a:solidFill>
                </a:rPr>
                <a:t>I think divers are/have  …</a:t>
              </a:r>
            </a:p>
            <a:p>
              <a:r>
                <a:rPr lang="en-US" altLang="zh-CN" sz="2400" dirty="0">
                  <a:solidFill>
                    <a:srgbClr val="0070C0"/>
                  </a:solidFill>
                </a:rPr>
                <a:t>Please look at p</a:t>
              </a:r>
              <a:r>
                <a:rPr lang="en-US" altLang="zh-CN" sz="2400" dirty="0" smtClean="0">
                  <a:solidFill>
                    <a:srgbClr val="0070C0"/>
                  </a:solidFill>
                </a:rPr>
                <a:t>age …, </a:t>
              </a:r>
              <a:r>
                <a:rPr lang="en-US" altLang="zh-CN" sz="2400" dirty="0">
                  <a:solidFill>
                    <a:srgbClr val="0070C0"/>
                  </a:solidFill>
                </a:rPr>
                <a:t>it </a:t>
              </a:r>
              <a:r>
                <a:rPr lang="en-US" altLang="zh-CN" sz="2400" dirty="0" smtClean="0">
                  <a:solidFill>
                    <a:srgbClr val="0070C0"/>
                  </a:solidFill>
                </a:rPr>
                <a:t>says …</a:t>
              </a:r>
              <a:endParaRPr lang="en-US" altLang="zh-CN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94727">
            <a:off x="6144986" y="362387"/>
            <a:ext cx="2473915" cy="20306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圆角矩形 14"/>
          <p:cNvSpPr/>
          <p:nvPr/>
        </p:nvSpPr>
        <p:spPr>
          <a:xfrm>
            <a:off x="5357818" y="2786064"/>
            <a:ext cx="2736304" cy="165618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schemeClr val="tx1"/>
                </a:solidFill>
              </a:rPr>
              <a:t>cool              great             brave           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strong      tough</a:t>
            </a:r>
            <a:r>
              <a:rPr lang="en-US" altLang="zh-CN" sz="2000" b="1" dirty="0">
                <a:solidFill>
                  <a:schemeClr val="tx1"/>
                </a:solidFill>
              </a:rPr>
              <a:t>(</a:t>
            </a:r>
            <a:r>
              <a:rPr lang="zh-CN" altLang="en-US" sz="2000" b="1" dirty="0">
                <a:solidFill>
                  <a:schemeClr val="tx1"/>
                </a:solidFill>
              </a:rPr>
              <a:t>坚强</a:t>
            </a:r>
            <a:r>
              <a:rPr lang="en-US" altLang="zh-CN" sz="2000" b="1" dirty="0">
                <a:solidFill>
                  <a:schemeClr val="tx1"/>
                </a:solidFill>
              </a:rPr>
              <a:t>)</a:t>
            </a:r>
            <a:r>
              <a:rPr lang="en-US" altLang="zh-CN" sz="2000" b="1" dirty="0">
                <a:solidFill>
                  <a:srgbClr val="0070C0"/>
                </a:solidFill>
              </a:rPr>
              <a:t>   </a:t>
            </a:r>
          </a:p>
          <a:p>
            <a:r>
              <a:rPr lang="en-US" altLang="zh-CN" sz="2400" b="1" dirty="0">
                <a:solidFill>
                  <a:schemeClr val="tx1"/>
                </a:solidFill>
              </a:rPr>
              <a:t>good  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teamwork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7584" y="411510"/>
            <a:ext cx="7704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/>
              <a:t>Homework</a:t>
            </a:r>
            <a:endParaRPr lang="en-US" altLang="zh-CN" sz="3600" b="1" dirty="0"/>
          </a:p>
          <a:p>
            <a:r>
              <a:rPr lang="en-US" altLang="zh-CN" sz="2800" dirty="0"/>
              <a:t>1. Listen and read the book.</a:t>
            </a:r>
          </a:p>
          <a:p>
            <a:r>
              <a:rPr lang="en-US" altLang="zh-CN" sz="2800" dirty="0"/>
              <a:t>2. Write down your experience under the water.</a:t>
            </a:r>
          </a:p>
          <a:p>
            <a:endParaRPr lang="en-US" altLang="zh-CN" sz="28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355726"/>
            <a:ext cx="2962275" cy="2219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矩形 11"/>
          <p:cNvSpPr/>
          <p:nvPr/>
        </p:nvSpPr>
        <p:spPr>
          <a:xfrm>
            <a:off x="4644008" y="2465844"/>
            <a:ext cx="38164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I have been under the water </a:t>
            </a:r>
            <a:r>
              <a:rPr lang="en-US" altLang="zh-CN" sz="2400" dirty="0" smtClean="0">
                <a:solidFill>
                  <a:srgbClr val="0070C0"/>
                </a:solidFill>
              </a:rPr>
              <a:t>in … </a:t>
            </a:r>
            <a:r>
              <a:rPr lang="en-US" altLang="zh-CN" sz="2400" dirty="0">
                <a:solidFill>
                  <a:srgbClr val="0070C0"/>
                </a:solidFill>
              </a:rPr>
              <a:t>(city/country name)</a:t>
            </a:r>
          </a:p>
          <a:p>
            <a:r>
              <a:rPr lang="en-US" altLang="zh-CN" sz="2400" dirty="0">
                <a:solidFill>
                  <a:srgbClr val="0070C0"/>
                </a:solidFill>
              </a:rPr>
              <a:t>I </a:t>
            </a:r>
            <a:r>
              <a:rPr lang="en-US" altLang="zh-CN" sz="2400" dirty="0" smtClean="0">
                <a:solidFill>
                  <a:srgbClr val="0070C0"/>
                </a:solidFill>
              </a:rPr>
              <a:t>see …</a:t>
            </a:r>
            <a:endParaRPr lang="en-US" altLang="zh-CN" sz="2400" dirty="0">
              <a:solidFill>
                <a:srgbClr val="0070C0"/>
              </a:solidFill>
            </a:endParaRPr>
          </a:p>
          <a:p>
            <a:r>
              <a:rPr lang="en-US" altLang="zh-CN" sz="2400" dirty="0">
                <a:solidFill>
                  <a:srgbClr val="0070C0"/>
                </a:solidFill>
              </a:rPr>
              <a:t>I </a:t>
            </a:r>
            <a:r>
              <a:rPr lang="en-US" altLang="zh-CN" sz="2400" dirty="0" smtClean="0">
                <a:solidFill>
                  <a:srgbClr val="0070C0"/>
                </a:solidFill>
              </a:rPr>
              <a:t>feel …</a:t>
            </a:r>
            <a:endParaRPr lang="en-US" altLang="zh-CN" sz="2400" dirty="0">
              <a:solidFill>
                <a:srgbClr val="0070C0"/>
              </a:solidFill>
            </a:endParaRPr>
          </a:p>
          <a:p>
            <a:r>
              <a:rPr lang="en-US" altLang="zh-CN" sz="2400" dirty="0">
                <a:solidFill>
                  <a:srgbClr val="0070C0"/>
                </a:solidFill>
              </a:rPr>
              <a:t>…</a:t>
            </a:r>
          </a:p>
          <a:p>
            <a:endParaRPr lang="en-US" altLang="zh-CN" sz="2400" dirty="0">
              <a:solidFill>
                <a:srgbClr val="0070C0"/>
              </a:solidFill>
            </a:endParaRPr>
          </a:p>
          <a:p>
            <a:endParaRPr lang="en-US" altLang="zh-CN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86248" y="0"/>
            <a:ext cx="468758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圆角矩形标注 22"/>
          <p:cNvSpPr/>
          <p:nvPr/>
        </p:nvSpPr>
        <p:spPr>
          <a:xfrm>
            <a:off x="7858148" y="1857370"/>
            <a:ext cx="1080120" cy="504056"/>
          </a:xfrm>
          <a:prstGeom prst="wedgeRoundRectCallout">
            <a:avLst>
              <a:gd name="adj1" fmla="val -39755"/>
              <a:gd name="adj2" fmla="val -11205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</a:rPr>
              <a:t>Title</a:t>
            </a:r>
          </a:p>
        </p:txBody>
      </p:sp>
      <p:sp>
        <p:nvSpPr>
          <p:cNvPr id="27" name="圆角矩形标注 26"/>
          <p:cNvSpPr/>
          <p:nvPr/>
        </p:nvSpPr>
        <p:spPr>
          <a:xfrm>
            <a:off x="3786182" y="3929072"/>
            <a:ext cx="1512168" cy="504056"/>
          </a:xfrm>
          <a:prstGeom prst="wedgeRoundRectCallout">
            <a:avLst>
              <a:gd name="adj1" fmla="val 72769"/>
              <a:gd name="adj2" fmla="val 187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</a:rPr>
              <a:t>Authors</a:t>
            </a:r>
            <a:endParaRPr lang="en-US" altLang="zh-CN" sz="2800" b="1" dirty="0">
              <a:solidFill>
                <a:schemeClr val="tx1"/>
              </a:solidFill>
            </a:endParaRPr>
          </a:p>
        </p:txBody>
      </p:sp>
      <p:sp>
        <p:nvSpPr>
          <p:cNvPr id="28" name="圆角矩形标注 27"/>
          <p:cNvSpPr/>
          <p:nvPr/>
        </p:nvSpPr>
        <p:spPr>
          <a:xfrm>
            <a:off x="7500958" y="4429138"/>
            <a:ext cx="1785950" cy="504056"/>
          </a:xfrm>
          <a:prstGeom prst="wedgeRoundRectCallout">
            <a:avLst>
              <a:gd name="adj1" fmla="val -60932"/>
              <a:gd name="adj2" fmla="val 925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</a:rPr>
              <a:t>Publisher</a:t>
            </a:r>
          </a:p>
        </p:txBody>
      </p:sp>
      <p:sp>
        <p:nvSpPr>
          <p:cNvPr id="29" name="圆角矩形标注 28"/>
          <p:cNvSpPr/>
          <p:nvPr/>
        </p:nvSpPr>
        <p:spPr>
          <a:xfrm>
            <a:off x="8215338" y="1000114"/>
            <a:ext cx="1071570" cy="504056"/>
          </a:xfrm>
          <a:prstGeom prst="wedgeRoundRectCallout">
            <a:avLst>
              <a:gd name="adj1" fmla="val -17003"/>
              <a:gd name="adj2" fmla="val -10223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</a:rPr>
              <a:t>Level</a:t>
            </a:r>
          </a:p>
        </p:txBody>
      </p:sp>
      <p:sp>
        <p:nvSpPr>
          <p:cNvPr id="30" name="圆角矩形标注 29"/>
          <p:cNvSpPr/>
          <p:nvPr/>
        </p:nvSpPr>
        <p:spPr>
          <a:xfrm>
            <a:off x="5715008" y="142858"/>
            <a:ext cx="2161256" cy="360040"/>
          </a:xfrm>
          <a:prstGeom prst="wedgeRoundRectCallout">
            <a:avLst>
              <a:gd name="adj1" fmla="val 58622"/>
              <a:gd name="adj2" fmla="val 2282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</a:rPr>
              <a:t>Series name</a:t>
            </a:r>
          </a:p>
        </p:txBody>
      </p:sp>
      <p:sp>
        <p:nvSpPr>
          <p:cNvPr id="25" name="云形标注 24"/>
          <p:cNvSpPr/>
          <p:nvPr/>
        </p:nvSpPr>
        <p:spPr>
          <a:xfrm>
            <a:off x="3214678" y="1571618"/>
            <a:ext cx="1656184" cy="646932"/>
          </a:xfrm>
          <a:prstGeom prst="cloudCallout">
            <a:avLst>
              <a:gd name="adj1" fmla="val 66446"/>
              <a:gd name="adj2" fmla="val 14276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</a:rPr>
              <a:t>Diver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42858"/>
            <a:ext cx="40719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Q: </a:t>
            </a:r>
            <a:r>
              <a:rPr lang="en-US" altLang="zh-CN" sz="2800" b="1" dirty="0"/>
              <a:t>What</a:t>
            </a:r>
            <a:r>
              <a:rPr lang="en-US" altLang="zh-CN" sz="2800" dirty="0"/>
              <a:t> do you want to know about the diver?</a:t>
            </a:r>
            <a:endParaRPr lang="zh-CN" alt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928662" y="2928940"/>
            <a:ext cx="3341470" cy="578882"/>
          </a:xfrm>
          <a:prstGeom prst="wedgeRoundRectCallout">
            <a:avLst>
              <a:gd name="adj1" fmla="val 77071"/>
              <a:gd name="adj2" fmla="val 1301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</a:rPr>
              <a:t>Where</a:t>
            </a:r>
            <a:r>
              <a:rPr lang="en-US" altLang="zh-CN" sz="2800" dirty="0">
                <a:solidFill>
                  <a:schemeClr val="tx1"/>
                </a:solidFill>
              </a:rPr>
              <a:t> is this diver?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2844" y="4429138"/>
            <a:ext cx="292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I think he </a:t>
            </a:r>
            <a:r>
              <a:rPr lang="en-US" altLang="zh-CN" sz="2800" dirty="0" smtClean="0"/>
              <a:t>is …</a:t>
            </a:r>
            <a:endParaRPr lang="en-US" altLang="zh-CN" sz="28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25" grpId="0" animBg="1"/>
      <p:bldP spid="25" grpId="1" animBg="1"/>
      <p:bldP spid="26" grpId="0"/>
      <p:bldP spid="26" grpId="1"/>
      <p:bldP spid="31" grpId="0" animBg="1"/>
      <p:bldP spid="31" grpId="1" animBg="1"/>
      <p:bldP spid="33" grpId="0"/>
      <p:bldP spid="3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pic.58pic.com/58pic/15/84/57/07f58PICWGN_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355" y="-11009"/>
            <a:ext cx="859928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5868144" y="0"/>
            <a:ext cx="3275856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0" y="0"/>
            <a:ext cx="6804248" cy="192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0" y="3723878"/>
            <a:ext cx="6660232" cy="1419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标注 7"/>
          <p:cNvSpPr/>
          <p:nvPr/>
        </p:nvSpPr>
        <p:spPr>
          <a:xfrm>
            <a:off x="395536" y="1131590"/>
            <a:ext cx="2592288" cy="864096"/>
          </a:xfrm>
          <a:prstGeom prst="wedgeRoundRectCallout">
            <a:avLst>
              <a:gd name="adj1" fmla="val 43886"/>
              <a:gd name="adj2" fmla="val 11910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Who </a:t>
            </a:r>
            <a:r>
              <a:rPr lang="en-US" altLang="zh-CN" sz="2800" dirty="0"/>
              <a:t>has made the hole?</a:t>
            </a:r>
            <a:endParaRPr lang="zh-CN" altLang="en-US" sz="2800" dirty="0"/>
          </a:p>
        </p:txBody>
      </p:sp>
      <p:sp>
        <p:nvSpPr>
          <p:cNvPr id="15" name="云形标注 14"/>
          <p:cNvSpPr/>
          <p:nvPr/>
        </p:nvSpPr>
        <p:spPr>
          <a:xfrm>
            <a:off x="323528" y="3795886"/>
            <a:ext cx="2664296" cy="1203598"/>
          </a:xfrm>
          <a:prstGeom prst="cloudCallout">
            <a:avLst>
              <a:gd name="adj1" fmla="val 43538"/>
              <a:gd name="adj2" fmla="val -957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</a:rPr>
              <a:t>a hole in the ice</a:t>
            </a:r>
          </a:p>
        </p:txBody>
      </p:sp>
      <p:pic>
        <p:nvPicPr>
          <p:cNvPr id="20482" name="Picture 2" descr="http://pic.90sjimg.com/design/00/07/85/23/58d619462993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82642">
            <a:off x="3131840" y="195486"/>
            <a:ext cx="1477023" cy="2119557"/>
          </a:xfrm>
          <a:prstGeom prst="rect">
            <a:avLst/>
          </a:prstGeom>
          <a:noFill/>
        </p:spPr>
      </p:pic>
      <p:sp>
        <p:nvSpPr>
          <p:cNvPr id="10" name="圆角矩形标注 9"/>
          <p:cNvSpPr/>
          <p:nvPr/>
        </p:nvSpPr>
        <p:spPr>
          <a:xfrm>
            <a:off x="4788024" y="195486"/>
            <a:ext cx="2376264" cy="1008112"/>
          </a:xfrm>
          <a:prstGeom prst="wedgeRoundRectCallout">
            <a:avLst>
              <a:gd name="adj1" fmla="val -44000"/>
              <a:gd name="adj2" fmla="val 7111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How </a:t>
            </a:r>
            <a:r>
              <a:rPr lang="en-US" altLang="zh-CN" sz="2800" dirty="0"/>
              <a:t>has the seal made it?</a:t>
            </a:r>
            <a:endParaRPr lang="zh-CN" altLang="en-US" sz="2800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5" grpId="0" animBg="1"/>
      <p:bldP spid="15" grpId="1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870" y="51470"/>
            <a:ext cx="721086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矩形 22"/>
          <p:cNvSpPr/>
          <p:nvPr/>
        </p:nvSpPr>
        <p:spPr>
          <a:xfrm>
            <a:off x="3347864" y="0"/>
            <a:ext cx="3779912" cy="257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940152" y="0"/>
            <a:ext cx="3203848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流程图: 可选过程 11"/>
          <p:cNvSpPr/>
          <p:nvPr/>
        </p:nvSpPr>
        <p:spPr>
          <a:xfrm>
            <a:off x="0" y="0"/>
            <a:ext cx="3779912" cy="257175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标注 18"/>
          <p:cNvSpPr/>
          <p:nvPr/>
        </p:nvSpPr>
        <p:spPr>
          <a:xfrm>
            <a:off x="4644008" y="3579862"/>
            <a:ext cx="2376264" cy="1008112"/>
          </a:xfrm>
          <a:prstGeom prst="wedgeRoundRectCallout">
            <a:avLst>
              <a:gd name="adj1" fmla="val -59213"/>
              <a:gd name="adj2" fmla="val 572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push the ice with </a:t>
            </a:r>
            <a:r>
              <a:rPr lang="en-US" altLang="zh-CN" sz="2800" b="1" dirty="0"/>
              <a:t>its</a:t>
            </a:r>
            <a:r>
              <a:rPr lang="en-US" altLang="zh-CN" sz="2800" dirty="0"/>
              <a:t> </a:t>
            </a:r>
            <a:r>
              <a:rPr lang="en-US" altLang="zh-CN" sz="2800" b="1" dirty="0"/>
              <a:t>head</a:t>
            </a:r>
            <a:r>
              <a:rPr lang="en-US" altLang="zh-CN" sz="2800" dirty="0"/>
              <a:t> </a:t>
            </a:r>
            <a:endParaRPr lang="zh-CN" altLang="en-US" sz="2800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ic.58pic.com/58pic/15/84/57/07f58PICWGN_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4" name="Picture 4" descr="http://pic3.nipic.com/20090714/452075_124902063_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92696" y="-1604714"/>
            <a:ext cx="2376264" cy="2020027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486003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B50E8AC-DE57-4E2B-B5AA-37F57DC52E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784" y="-20538"/>
            <a:ext cx="4490216" cy="5143500"/>
          </a:xfrm>
          <a:prstGeom prst="rect">
            <a:avLst/>
          </a:prstGeom>
        </p:spPr>
      </p:pic>
      <p:sp>
        <p:nvSpPr>
          <p:cNvPr id="6" name="云形标注 5"/>
          <p:cNvSpPr/>
          <p:nvPr/>
        </p:nvSpPr>
        <p:spPr>
          <a:xfrm>
            <a:off x="2627784" y="771550"/>
            <a:ext cx="2664296" cy="864096"/>
          </a:xfrm>
          <a:prstGeom prst="cloudCallout">
            <a:avLst>
              <a:gd name="adj1" fmla="val 38749"/>
              <a:gd name="adj2" fmla="val 886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</a:rPr>
              <a:t>helicopter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8.88341E-7 L 0.85434 0.503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00" y="2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539552" y="627534"/>
            <a:ext cx="8424936" cy="1860336"/>
            <a:chOff x="683568" y="1491630"/>
            <a:chExt cx="6336704" cy="1584176"/>
          </a:xfrm>
        </p:grpSpPr>
        <p:pic>
          <p:nvPicPr>
            <p:cNvPr id="14" name="图片 13" descr="d1444b92ea371f7e939ba98008845ca0.png"/>
            <p:cNvPicPr>
              <a:picLocks noChangeAspect="1"/>
            </p:cNvPicPr>
            <p:nvPr/>
          </p:nvPicPr>
          <p:blipFill>
            <a:blip r:embed="rId3" cstate="print"/>
            <a:srcRect l="5201" t="12201" r="6601" b="19200"/>
            <a:stretch>
              <a:fillRect/>
            </a:stretch>
          </p:blipFill>
          <p:spPr>
            <a:xfrm>
              <a:off x="683568" y="1491630"/>
              <a:ext cx="4680520" cy="158417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3568" y="1575008"/>
              <a:ext cx="6336704" cy="1336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prstClr val="black"/>
                  </a:solidFill>
                </a:rPr>
                <a:t>Tips: </a:t>
              </a:r>
            </a:p>
            <a:p>
              <a:r>
                <a:rPr lang="en-US" altLang="zh-CN" sz="2400" dirty="0">
                  <a:solidFill>
                    <a:prstClr val="black"/>
                  </a:solidFill>
                </a:rPr>
                <a:t>1. Read </a:t>
              </a:r>
              <a:r>
                <a:rPr lang="en-US" altLang="zh-CN" sz="2400" dirty="0" smtClean="0">
                  <a:solidFill>
                    <a:prstClr val="black"/>
                  </a:solidFill>
                </a:rPr>
                <a:t>page 6</a:t>
              </a:r>
              <a:r>
                <a:rPr lang="en-US" altLang="zh-CN" sz="2400" dirty="0">
                  <a:solidFill>
                    <a:prstClr val="black"/>
                  </a:solidFill>
                </a:rPr>
                <a:t>. Match the names with the pictures.</a:t>
              </a:r>
            </a:p>
            <a:p>
              <a:pPr marL="457200" indent="-457200"/>
              <a:r>
                <a:rPr lang="en-US" altLang="zh-CN" sz="2400" dirty="0">
                  <a:solidFill>
                    <a:prstClr val="black"/>
                  </a:solidFill>
                </a:rPr>
                <a:t>2. Match the pictures with their functions(</a:t>
              </a:r>
              <a:r>
                <a:rPr lang="zh-CN" altLang="en-US" sz="2400" dirty="0">
                  <a:solidFill>
                    <a:prstClr val="black"/>
                  </a:solidFill>
                </a:rPr>
                <a:t>功能</a:t>
              </a:r>
              <a:r>
                <a:rPr lang="en-US" altLang="zh-CN" sz="2400" dirty="0">
                  <a:solidFill>
                    <a:prstClr val="black"/>
                  </a:solidFill>
                </a:rPr>
                <a:t>).</a:t>
              </a:r>
            </a:p>
            <a:p>
              <a:pPr marL="457200" indent="-457200"/>
              <a:r>
                <a:rPr lang="en-US" altLang="zh-CN" sz="2400" dirty="0">
                  <a:solidFill>
                    <a:prstClr val="black"/>
                  </a:solidFill>
                </a:rPr>
                <a:t>3. Talk in groups. 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403648" y="123478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prstClr val="black"/>
                </a:solidFill>
              </a:rPr>
              <a:t>Q: What do the divers put on? Why? </a:t>
            </a:r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2643188"/>
            <a:ext cx="6798192" cy="227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28291623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031" y="857238"/>
            <a:ext cx="8201189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75656" y="0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prstClr val="black"/>
                </a:solidFill>
              </a:rPr>
              <a:t>Q: What do the divers put on? Why? </a:t>
            </a:r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5696" y="4558725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prstClr val="black"/>
                </a:solidFill>
              </a:rPr>
              <a:t>They put </a:t>
            </a:r>
            <a:r>
              <a:rPr lang="en-US" altLang="zh-CN" sz="3200" b="1" dirty="0" smtClean="0">
                <a:solidFill>
                  <a:prstClr val="black"/>
                </a:solidFill>
              </a:rPr>
              <a:t>on … </a:t>
            </a:r>
            <a:r>
              <a:rPr lang="en-US" altLang="zh-CN" sz="3200" b="1" dirty="0">
                <a:solidFill>
                  <a:prstClr val="black"/>
                </a:solidFill>
              </a:rPr>
              <a:t>It/They </a:t>
            </a:r>
            <a:r>
              <a:rPr lang="en-US" altLang="zh-CN" sz="3200" b="1" dirty="0" smtClean="0">
                <a:solidFill>
                  <a:prstClr val="black"/>
                </a:solidFill>
              </a:rPr>
              <a:t>can …</a:t>
            </a:r>
            <a:endParaRPr lang="en-US" altLang="zh-CN" sz="3200" b="1" dirty="0">
              <a:solidFill>
                <a:prstClr val="white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1500166" y="1357304"/>
            <a:ext cx="1143008" cy="8572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1331640" y="1357304"/>
            <a:ext cx="1025782" cy="56637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rot="10800000">
            <a:off x="5000628" y="1214428"/>
            <a:ext cx="2667716" cy="70925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rot="10800000" flipV="1">
            <a:off x="4643438" y="1285866"/>
            <a:ext cx="1214446" cy="85725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rot="10800000" flipV="1">
            <a:off x="6429388" y="1357304"/>
            <a:ext cx="1000132" cy="71438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1331640" y="2427734"/>
            <a:ext cx="2880320" cy="86409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 flipV="1">
            <a:off x="1475656" y="2571750"/>
            <a:ext cx="1096080" cy="7920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 flipV="1">
            <a:off x="3203848" y="2499742"/>
            <a:ext cx="1080120" cy="93610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6572264" y="2500312"/>
            <a:ext cx="1168088" cy="71951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 rot="10800000" flipV="1">
            <a:off x="6643702" y="2499742"/>
            <a:ext cx="1096650" cy="78638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767136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演示文稿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演示文稿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演示文稿1</Template>
  <TotalTime>3156</TotalTime>
  <Words>437</Words>
  <Application>Microsoft Office PowerPoint</Application>
  <PresentationFormat>全屏显示(16:9)</PresentationFormat>
  <Paragraphs>83</Paragraphs>
  <Slides>22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24" baseType="lpstr">
      <vt:lpstr>演示文稿1</vt:lpstr>
      <vt:lpstr>1_演示文稿1</vt:lpstr>
      <vt:lpstr>Let’s read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fltrp</cp:lastModifiedBy>
  <cp:revision>290</cp:revision>
  <dcterms:created xsi:type="dcterms:W3CDTF">2018-08-27T06:46:47Z</dcterms:created>
  <dcterms:modified xsi:type="dcterms:W3CDTF">2019-01-21T06:26:44Z</dcterms:modified>
</cp:coreProperties>
</file>