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0"/>
  </p:notesMasterIdLst>
  <p:sldIdLst>
    <p:sldId id="300" r:id="rId2"/>
    <p:sldId id="256" r:id="rId3"/>
    <p:sldId id="257" r:id="rId4"/>
    <p:sldId id="263" r:id="rId5"/>
    <p:sldId id="277" r:id="rId6"/>
    <p:sldId id="278" r:id="rId7"/>
    <p:sldId id="279" r:id="rId8"/>
    <p:sldId id="290" r:id="rId9"/>
    <p:sldId id="259" r:id="rId10"/>
    <p:sldId id="317" r:id="rId11"/>
    <p:sldId id="260" r:id="rId12"/>
    <p:sldId id="318" r:id="rId13"/>
    <p:sldId id="264" r:id="rId14"/>
    <p:sldId id="266" r:id="rId15"/>
    <p:sldId id="271" r:id="rId16"/>
    <p:sldId id="265" r:id="rId17"/>
    <p:sldId id="268" r:id="rId18"/>
    <p:sldId id="280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72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81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2019/1/21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2019/1/21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9669" y="260648"/>
            <a:ext cx="6816757" cy="6816757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431371" y="1220755"/>
            <a:ext cx="3168352" cy="57606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35627" y="2372883"/>
            <a:ext cx="7872875" cy="1344149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8000" b="1" dirty="0" smtClean="0"/>
              <a:t>Let’s read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1" y="164637"/>
            <a:ext cx="2880321" cy="9601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9456" y="1124744"/>
            <a:ext cx="163218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73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6" y="4800083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6716147"/>
            <a:ext cx="11680347" cy="1418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2" y="164637"/>
            <a:ext cx="91368" cy="45125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7" y="4677139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12192000" cy="1646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微信截图_20180911150417"/>
          <p:cNvPicPr>
            <a:picLocks noChangeAspect="1"/>
          </p:cNvPicPr>
          <p:nvPr/>
        </p:nvPicPr>
        <p:blipFill>
          <a:blip r:embed="rId4" cstate="print"/>
          <a:srcRect b="34555"/>
          <a:stretch>
            <a:fillRect/>
          </a:stretch>
        </p:blipFill>
        <p:spPr>
          <a:xfrm>
            <a:off x="1192530" y="931713"/>
            <a:ext cx="9806940" cy="25171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53585" y="2727960"/>
            <a:ext cx="779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A.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464675" y="2727960"/>
            <a:ext cx="779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32625" y="2727960"/>
            <a:ext cx="779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145665" y="2727960"/>
            <a:ext cx="779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D.</a:t>
            </a:r>
          </a:p>
        </p:txBody>
      </p:sp>
      <p:sp>
        <p:nvSpPr>
          <p:cNvPr id="17" name="文本框 4"/>
          <p:cNvSpPr txBox="1"/>
          <p:nvPr/>
        </p:nvSpPr>
        <p:spPr>
          <a:xfrm>
            <a:off x="1424940" y="5219700"/>
            <a:ext cx="2072640" cy="13201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At night, the snowshoe hare looks for food.</a:t>
            </a:r>
            <a:endParaRPr lang="en-US" altLang="zh-CN" sz="2000" kern="1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Times New Roman" panose="02020603050405020304"/>
            </a:endParaRPr>
          </a:p>
        </p:txBody>
      </p:sp>
      <p:sp>
        <p:nvSpPr>
          <p:cNvPr id="19" name="文本框 7"/>
          <p:cNvSpPr txBox="1"/>
          <p:nvPr/>
        </p:nvSpPr>
        <p:spPr>
          <a:xfrm>
            <a:off x="3714750" y="5219700"/>
            <a:ext cx="2500313" cy="13258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The snowshoe hare is too fast for the fox. Because it has big feet.</a:t>
            </a:r>
            <a:endParaRPr lang="en-US" altLang="zh-CN" sz="2000" kern="1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Times New Roman" panose="02020603050405020304"/>
            </a:endParaRPr>
          </a:p>
        </p:txBody>
      </p:sp>
      <p:sp>
        <p:nvSpPr>
          <p:cNvPr id="20" name="文本框 6"/>
          <p:cNvSpPr txBox="1"/>
          <p:nvPr/>
        </p:nvSpPr>
        <p:spPr>
          <a:xfrm>
            <a:off x="6368415" y="5207000"/>
            <a:ext cx="2108200" cy="133794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A fox is coming. The snowshoe hare runs away.</a:t>
            </a:r>
            <a:endParaRPr lang="en-US" altLang="zh-CN" sz="2000" kern="1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Times New Roman" panose="02020603050405020304"/>
            </a:endParaRPr>
          </a:p>
        </p:txBody>
      </p:sp>
      <p:sp>
        <p:nvSpPr>
          <p:cNvPr id="21" name="文本框 17"/>
          <p:cNvSpPr txBox="1"/>
          <p:nvPr/>
        </p:nvSpPr>
        <p:spPr>
          <a:xfrm>
            <a:off x="8818245" y="5207000"/>
            <a:ext cx="2072640" cy="130429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In the day, the snowshoe hare hides inside the log.</a:t>
            </a:r>
            <a:endParaRPr lang="en-US" altLang="zh-CN" sz="2000" kern="1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Times New Roman" panose="02020603050405020304"/>
            </a:endParaRPr>
          </a:p>
        </p:txBody>
      </p:sp>
      <p:sp>
        <p:nvSpPr>
          <p:cNvPr id="22" name="文本框 17"/>
          <p:cNvSpPr txBox="1"/>
          <p:nvPr/>
        </p:nvSpPr>
        <p:spPr>
          <a:xfrm>
            <a:off x="1424940" y="3582670"/>
            <a:ext cx="2072640" cy="130429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In the day, the snowshoe hare hides inside the log.</a:t>
            </a:r>
            <a:endParaRPr lang="en-US" altLang="zh-CN" sz="2000" kern="1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Times New Roman" panose="02020603050405020304"/>
            </a:endParaRPr>
          </a:p>
        </p:txBody>
      </p:sp>
      <p:sp>
        <p:nvSpPr>
          <p:cNvPr id="23" name="文本框 4"/>
          <p:cNvSpPr txBox="1"/>
          <p:nvPr/>
        </p:nvSpPr>
        <p:spPr>
          <a:xfrm>
            <a:off x="3855085" y="3574415"/>
            <a:ext cx="2072640" cy="13201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At night, the snowshoe hare looks for food.</a:t>
            </a:r>
            <a:endParaRPr lang="en-US" altLang="zh-CN" sz="2000" kern="1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Times New Roman" panose="02020603050405020304"/>
            </a:endParaRPr>
          </a:p>
        </p:txBody>
      </p:sp>
      <p:sp>
        <p:nvSpPr>
          <p:cNvPr id="24" name="文本框 7"/>
          <p:cNvSpPr txBox="1"/>
          <p:nvPr/>
        </p:nvSpPr>
        <p:spPr>
          <a:xfrm>
            <a:off x="8818244" y="3561080"/>
            <a:ext cx="2497455" cy="13258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The snowshoe hare is too fast for the fox. Because it has big feet.</a:t>
            </a:r>
            <a:endParaRPr lang="en-US" altLang="zh-CN" sz="2000" kern="1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Times New Roman" panose="02020603050405020304"/>
            </a:endParaRPr>
          </a:p>
        </p:txBody>
      </p:sp>
      <p:sp>
        <p:nvSpPr>
          <p:cNvPr id="25" name="文本框 6"/>
          <p:cNvSpPr txBox="1"/>
          <p:nvPr/>
        </p:nvSpPr>
        <p:spPr>
          <a:xfrm>
            <a:off x="6368415" y="3582670"/>
            <a:ext cx="2108200" cy="133794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A fox is coming. The snowshoe hare runs away.</a:t>
            </a:r>
          </a:p>
          <a:p>
            <a:pPr algn="l"/>
            <a:endParaRPr lang="en-US" altLang="zh-CN" sz="2000" kern="100" dirty="0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  <a:sym typeface="Times New Roman" panose="02020603050405020304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直角三角形 4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5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5" idx="0"/>
            <a:endCxn id="5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26" name="图片 25" descr="9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82834" y="1344706"/>
            <a:ext cx="2060874" cy="12478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5" grpId="0"/>
      <p:bldP spid="17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77983" y="633095"/>
            <a:ext cx="3672800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Jigsaw Reading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矩形 1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777875" y="3651250"/>
            <a:ext cx="3700780" cy="2841625"/>
            <a:chOff x="683568" y="1635646"/>
            <a:chExt cx="3055197" cy="1800200"/>
          </a:xfrm>
        </p:grpSpPr>
        <p:pic>
          <p:nvPicPr>
            <p:cNvPr id="17" name="图片 16" descr="d1444b92ea371f7e939ba98008845ca0.png"/>
            <p:cNvPicPr>
              <a:picLocks noChangeAspect="1"/>
            </p:cNvPicPr>
            <p:nvPr/>
          </p:nvPicPr>
          <p:blipFill>
            <a:blip r:embed="rId5" cstate="print"/>
            <a:srcRect l="5201" t="12201" r="6601" b="19200"/>
            <a:stretch>
              <a:fillRect/>
            </a:stretch>
          </p:blipFill>
          <p:spPr>
            <a:xfrm>
              <a:off x="683568" y="1635646"/>
              <a:ext cx="3055197" cy="1800200"/>
            </a:xfrm>
            <a:prstGeom prst="rect">
              <a:avLst/>
            </a:prstGeom>
          </p:spPr>
        </p:pic>
        <p:sp>
          <p:nvSpPr>
            <p:cNvPr id="18" name="TextBox 13"/>
            <p:cNvSpPr txBox="1"/>
            <p:nvPr/>
          </p:nvSpPr>
          <p:spPr>
            <a:xfrm>
              <a:off x="683568" y="1923678"/>
              <a:ext cx="3024336" cy="122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Tips:</a:t>
              </a:r>
            </a:p>
            <a:p>
              <a:pPr marL="457200" indent="-457200"/>
              <a:r>
                <a:rPr lang="en-US" altLang="zh-CN" sz="2400" dirty="0" smtClean="0"/>
                <a:t>1. Read PP 2-15.</a:t>
              </a:r>
            </a:p>
            <a:p>
              <a:pPr marL="457200" indent="-457200"/>
              <a:r>
                <a:rPr lang="en-US" altLang="zh-CN" sz="2400" dirty="0" smtClean="0"/>
                <a:t>2. Finish the worksheet.</a:t>
              </a:r>
            </a:p>
            <a:p>
              <a:pPr marL="457200" indent="-457200"/>
              <a:r>
                <a:rPr lang="en-US" altLang="zh-CN" sz="2400" dirty="0" smtClean="0"/>
                <a:t>3. Share in expert group.</a:t>
              </a:r>
            </a:p>
            <a:p>
              <a:pPr marL="457200" indent="-457200"/>
              <a:r>
                <a:rPr lang="en-US" altLang="zh-CN" sz="2400" dirty="0" smtClean="0"/>
                <a:t>4. Share in basic group.</a:t>
              </a:r>
            </a:p>
          </p:txBody>
        </p:sp>
      </p:grpSp>
      <p:sp>
        <p:nvSpPr>
          <p:cNvPr id="21" name="TextBox 16"/>
          <p:cNvSpPr txBox="1"/>
          <p:nvPr/>
        </p:nvSpPr>
        <p:spPr>
          <a:xfrm>
            <a:off x="1157288" y="1795681"/>
            <a:ext cx="1040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What </a:t>
            </a:r>
            <a:r>
              <a:rPr lang="en-US" altLang="zh-CN" sz="2800" b="1" dirty="0" err="1" smtClean="0"/>
              <a:t>colours</a:t>
            </a:r>
            <a:r>
              <a:rPr lang="en-US" altLang="zh-CN" sz="2800" b="1" dirty="0" smtClean="0"/>
              <a:t> are the snowshoe hare in different seasons?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86325" y="3438524"/>
            <a:ext cx="5606442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346315" y="2251075"/>
            <a:ext cx="4890770" cy="3190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631565" y="2258695"/>
            <a:ext cx="4890770" cy="3190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72390" y="2251075"/>
            <a:ext cx="4890770" cy="3190875"/>
          </a:xfrm>
          <a:prstGeom prst="rect">
            <a:avLst/>
          </a:prstGeom>
        </p:spPr>
      </p:pic>
      <p:sp>
        <p:nvSpPr>
          <p:cNvPr id="1073742880" name="文本框 1073742879"/>
          <p:cNvSpPr txBox="1"/>
          <p:nvPr/>
        </p:nvSpPr>
        <p:spPr>
          <a:xfrm>
            <a:off x="4739640" y="1621790"/>
            <a:ext cx="2743200" cy="446532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u="sng" dirty="0">
                <a:sym typeface="+mn-ea"/>
              </a:rPr>
              <a:t>Read </a:t>
            </a:r>
            <a:r>
              <a:rPr lang="zh-CN" altLang="en-US" u="sng" dirty="0" smtClean="0">
                <a:sym typeface="+mn-ea"/>
              </a:rPr>
              <a:t>P</a:t>
            </a:r>
            <a:r>
              <a:rPr lang="en-US" altLang="zh-CN" u="sng" dirty="0" smtClean="0">
                <a:sym typeface="+mn-ea"/>
              </a:rPr>
              <a:t>P </a:t>
            </a:r>
            <a:r>
              <a:rPr lang="zh-CN" altLang="en-US" u="sng" dirty="0" smtClean="0">
                <a:sym typeface="+mn-ea"/>
              </a:rPr>
              <a:t>8-9</a:t>
            </a:r>
            <a:endParaRPr lang="zh-CN" altLang="en-US" dirty="0">
              <a:sym typeface="+mn-ea"/>
            </a:endParaRPr>
          </a:p>
          <a:p>
            <a:endParaRPr lang="zh-CN" altLang="en-US" dirty="0"/>
          </a:p>
          <a:p>
            <a:r>
              <a:rPr lang="zh-CN" altLang="en-US" dirty="0"/>
              <a:t>What colour is </a:t>
            </a:r>
            <a:r>
              <a:rPr lang="en-US" altLang="zh-CN" dirty="0" smtClean="0"/>
              <a:t>the s</a:t>
            </a:r>
            <a:r>
              <a:rPr lang="zh-CN" altLang="en-US" dirty="0" smtClean="0"/>
              <a:t>nowshoe </a:t>
            </a:r>
            <a:r>
              <a:rPr lang="en-US" altLang="zh-CN" dirty="0" smtClean="0"/>
              <a:t>h</a:t>
            </a:r>
            <a:r>
              <a:rPr lang="zh-CN" altLang="en-US" dirty="0" smtClean="0"/>
              <a:t>are in </a:t>
            </a:r>
            <a:r>
              <a:rPr lang="zh-CN" altLang="en-US" dirty="0"/>
              <a:t>autumn?</a:t>
            </a:r>
          </a:p>
          <a:p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In autumn, ears and feet are ___</a:t>
            </a:r>
            <a:r>
              <a:rPr lang="en-US" altLang="zh-CN" dirty="0"/>
              <a:t>_</a:t>
            </a:r>
            <a:r>
              <a:rPr lang="zh-CN" altLang="en-US" dirty="0"/>
              <a:t>_. The body is __</a:t>
            </a:r>
            <a:r>
              <a:rPr lang="en-US" altLang="zh-CN" dirty="0"/>
              <a:t>_</a:t>
            </a:r>
            <a:r>
              <a:rPr lang="zh-CN" altLang="en-US" dirty="0"/>
              <a:t>_.</a:t>
            </a:r>
          </a:p>
          <a:p>
            <a:pPr algn="ctr"/>
            <a:endParaRPr lang="zh-CN" altLang="en-US" dirty="0"/>
          </a:p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024890" y="1609725"/>
            <a:ext cx="2725420" cy="447675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u="sng" dirty="0">
                <a:ln>
                  <a:noFill/>
                </a:ln>
                <a:sym typeface="+mn-ea"/>
              </a:rPr>
              <a:t>Read </a:t>
            </a:r>
            <a:r>
              <a:rPr lang="zh-CN" altLang="en-US" u="sng" dirty="0" smtClean="0">
                <a:ln>
                  <a:noFill/>
                </a:ln>
                <a:sym typeface="+mn-ea"/>
              </a:rPr>
              <a:t>P</a:t>
            </a:r>
            <a:r>
              <a:rPr lang="en-US" altLang="zh-CN" u="sng" dirty="0" smtClean="0">
                <a:ln>
                  <a:noFill/>
                </a:ln>
                <a:sym typeface="+mn-ea"/>
              </a:rPr>
              <a:t>P </a:t>
            </a:r>
            <a:r>
              <a:rPr lang="zh-CN" altLang="en-US" u="sng" dirty="0" smtClean="0">
                <a:ln>
                  <a:noFill/>
                </a:ln>
                <a:sym typeface="+mn-ea"/>
              </a:rPr>
              <a:t>2-7</a:t>
            </a:r>
            <a:endParaRPr lang="zh-CN" altLang="en-US" u="sng" dirty="0">
              <a:ln>
                <a:noFill/>
              </a:ln>
              <a:sym typeface="+mn-ea"/>
            </a:endParaRPr>
          </a:p>
          <a:p>
            <a:endParaRPr lang="zh-CN" altLang="en-US" dirty="0">
              <a:ln>
                <a:noFill/>
              </a:ln>
              <a:sym typeface="+mn-ea"/>
            </a:endParaRPr>
          </a:p>
          <a:p>
            <a:r>
              <a:rPr lang="zh-CN" altLang="en-US" dirty="0">
                <a:ln>
                  <a:noFill/>
                </a:ln>
              </a:rPr>
              <a:t>What colour is </a:t>
            </a:r>
            <a:r>
              <a:rPr lang="en-US" altLang="zh-CN" dirty="0" smtClean="0">
                <a:ln>
                  <a:noFill/>
                </a:ln>
              </a:rPr>
              <a:t>the </a:t>
            </a:r>
            <a:r>
              <a:rPr lang="en-US" altLang="zh-CN" dirty="0" smtClean="0"/>
              <a:t>s</a:t>
            </a:r>
            <a:r>
              <a:rPr lang="zh-CN" altLang="en-US" dirty="0" smtClean="0">
                <a:ln>
                  <a:noFill/>
                </a:ln>
              </a:rPr>
              <a:t>nowshoe </a:t>
            </a:r>
            <a:r>
              <a:rPr lang="en-US" altLang="zh-CN" dirty="0" smtClean="0"/>
              <a:t>h</a:t>
            </a:r>
            <a:r>
              <a:rPr lang="zh-CN" altLang="en-US" dirty="0" smtClean="0">
                <a:ln>
                  <a:noFill/>
                </a:ln>
              </a:rPr>
              <a:t>are </a:t>
            </a:r>
            <a:r>
              <a:rPr lang="zh-CN" altLang="en-US" dirty="0">
                <a:ln>
                  <a:noFill/>
                </a:ln>
              </a:rPr>
              <a:t>in summer?</a:t>
            </a:r>
          </a:p>
          <a:p>
            <a:endParaRPr lang="zh-CN" altLang="en-US" dirty="0">
              <a:ln>
                <a:noFill/>
              </a:ln>
            </a:endParaRPr>
          </a:p>
          <a:p>
            <a:endParaRPr lang="zh-CN" altLang="en-US" dirty="0">
              <a:ln>
                <a:noFill/>
              </a:ln>
            </a:endParaRPr>
          </a:p>
          <a:p>
            <a:r>
              <a:rPr lang="zh-CN" altLang="en-US" dirty="0">
                <a:ln>
                  <a:noFill/>
                </a:ln>
              </a:rPr>
              <a:t>In summer, </a:t>
            </a:r>
            <a:r>
              <a:rPr lang="en-US" altLang="zh-CN" dirty="0" smtClean="0"/>
              <a:t>the s</a:t>
            </a:r>
            <a:r>
              <a:rPr lang="zh-CN" altLang="en-US" dirty="0" smtClean="0"/>
              <a:t>nowshoe </a:t>
            </a:r>
            <a:r>
              <a:rPr lang="en-US" altLang="zh-CN" dirty="0" smtClean="0"/>
              <a:t>h</a:t>
            </a:r>
            <a:r>
              <a:rPr lang="zh-CN" altLang="en-US" dirty="0" smtClean="0"/>
              <a:t>are </a:t>
            </a:r>
            <a:r>
              <a:rPr lang="zh-CN" altLang="en-US" dirty="0">
                <a:ln>
                  <a:noFill/>
                </a:ln>
              </a:rPr>
              <a:t>is __</a:t>
            </a:r>
            <a:r>
              <a:rPr lang="en-US" altLang="zh-CN" dirty="0">
                <a:ln>
                  <a:noFill/>
                </a:ln>
              </a:rPr>
              <a:t>_</a:t>
            </a:r>
            <a:r>
              <a:rPr lang="zh-CN" altLang="en-US" dirty="0">
                <a:ln>
                  <a:noFill/>
                </a:ln>
              </a:rPr>
              <a:t>__, like __</a:t>
            </a:r>
            <a:r>
              <a:rPr lang="en-US" altLang="zh-CN" dirty="0">
                <a:ln>
                  <a:noFill/>
                </a:ln>
              </a:rPr>
              <a:t>_</a:t>
            </a:r>
            <a:r>
              <a:rPr lang="zh-CN" altLang="en-US" dirty="0">
                <a:ln>
                  <a:noFill/>
                </a:ln>
              </a:rPr>
              <a:t>__.</a:t>
            </a:r>
          </a:p>
          <a:p>
            <a:pPr algn="ctr"/>
            <a:endParaRPr lang="zh-CN" altLang="en-US" dirty="0">
              <a:ln>
                <a:noFill/>
              </a:ln>
            </a:endParaRPr>
          </a:p>
          <a:p>
            <a:pPr algn="ctr"/>
            <a:endParaRPr lang="zh-CN" altLang="en-US" dirty="0">
              <a:ln>
                <a:noFill/>
              </a:ln>
            </a:endParaRPr>
          </a:p>
          <a:p>
            <a:pPr algn="ctr"/>
            <a:endParaRPr lang="zh-CN" altLang="en-US" dirty="0">
              <a:ln>
                <a:noFill/>
              </a:ln>
            </a:endParaRPr>
          </a:p>
        </p:txBody>
      </p:sp>
      <p:sp>
        <p:nvSpPr>
          <p:cNvPr id="1073742881" name="文本框 1073742880"/>
          <p:cNvSpPr txBox="1"/>
          <p:nvPr/>
        </p:nvSpPr>
        <p:spPr>
          <a:xfrm>
            <a:off x="8454390" y="1622425"/>
            <a:ext cx="2637155" cy="445579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r>
              <a:rPr lang="zh-CN" altLang="en-US" u="sng" dirty="0">
                <a:sym typeface="+mn-ea"/>
              </a:rPr>
              <a:t>Read </a:t>
            </a:r>
            <a:r>
              <a:rPr lang="zh-CN" altLang="en-US" u="sng" dirty="0" smtClean="0">
                <a:sym typeface="+mn-ea"/>
              </a:rPr>
              <a:t>P</a:t>
            </a:r>
            <a:r>
              <a:rPr lang="en-US" altLang="zh-CN" u="sng" dirty="0" smtClean="0">
                <a:sym typeface="+mn-ea"/>
              </a:rPr>
              <a:t>P </a:t>
            </a:r>
            <a:r>
              <a:rPr lang="zh-CN" altLang="en-US" u="sng" dirty="0" smtClean="0">
                <a:sym typeface="+mn-ea"/>
              </a:rPr>
              <a:t>10-15</a:t>
            </a:r>
            <a:endParaRPr lang="zh-CN" altLang="en-US" dirty="0">
              <a:sym typeface="+mn-ea"/>
            </a:endParaRPr>
          </a:p>
          <a:p>
            <a:pPr algn="l"/>
            <a:endParaRPr lang="zh-CN" altLang="en-US" dirty="0">
              <a:sym typeface="+mn-ea"/>
            </a:endParaRPr>
          </a:p>
          <a:p>
            <a:r>
              <a:rPr lang="zh-CN" altLang="en-US" dirty="0"/>
              <a:t>What colour is </a:t>
            </a:r>
            <a:r>
              <a:rPr lang="en-US" altLang="zh-CN" dirty="0" smtClean="0"/>
              <a:t>the s</a:t>
            </a:r>
            <a:r>
              <a:rPr lang="zh-CN" altLang="en-US" dirty="0" smtClean="0"/>
              <a:t>nowshoe </a:t>
            </a:r>
            <a:r>
              <a:rPr lang="en-US" altLang="zh-CN" dirty="0" smtClean="0"/>
              <a:t>h</a:t>
            </a:r>
            <a:r>
              <a:rPr lang="zh-CN" altLang="en-US" dirty="0" smtClean="0"/>
              <a:t>are in </a:t>
            </a:r>
            <a:r>
              <a:rPr lang="zh-CN" altLang="en-US" dirty="0"/>
              <a:t>winter?</a:t>
            </a:r>
          </a:p>
          <a:p>
            <a:pPr algn="l"/>
            <a:endParaRPr lang="zh-CN" altLang="en-US" dirty="0"/>
          </a:p>
          <a:p>
            <a:pPr algn="l"/>
            <a:endParaRPr lang="zh-CN" altLang="en-US" dirty="0"/>
          </a:p>
          <a:p>
            <a:r>
              <a:rPr lang="zh-CN" altLang="en-US" dirty="0"/>
              <a:t>In winter, </a:t>
            </a:r>
            <a:r>
              <a:rPr lang="en-US" altLang="zh-CN" dirty="0" smtClean="0"/>
              <a:t>the s</a:t>
            </a:r>
            <a:r>
              <a:rPr lang="zh-CN" altLang="en-US" dirty="0" smtClean="0"/>
              <a:t>nowshoe </a:t>
            </a:r>
            <a:r>
              <a:rPr lang="en-US" altLang="zh-CN" dirty="0" smtClean="0"/>
              <a:t>h</a:t>
            </a:r>
            <a:r>
              <a:rPr lang="zh-CN" altLang="en-US" dirty="0" smtClean="0"/>
              <a:t>are </a:t>
            </a:r>
            <a:r>
              <a:rPr lang="zh-CN" altLang="en-US" dirty="0"/>
              <a:t>is __</a:t>
            </a:r>
            <a:r>
              <a:rPr lang="en-US" altLang="zh-CN" dirty="0"/>
              <a:t>_</a:t>
            </a:r>
            <a:r>
              <a:rPr lang="zh-CN" altLang="en-US" dirty="0"/>
              <a:t>__, like ___</a:t>
            </a:r>
            <a:r>
              <a:rPr lang="en-US" altLang="zh-CN" dirty="0"/>
              <a:t>_</a:t>
            </a:r>
            <a:r>
              <a:rPr lang="zh-CN" altLang="en-US" dirty="0"/>
              <a:t>_.</a:t>
            </a:r>
          </a:p>
          <a:p>
            <a:pPr algn="l"/>
            <a:endParaRPr lang="zh-CN" altLang="en-US" dirty="0"/>
          </a:p>
          <a:p>
            <a:pPr algn="l"/>
            <a:endParaRPr lang="zh-CN" altLang="en-US" dirty="0"/>
          </a:p>
          <a:p>
            <a:pPr algn="l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192270" y="433070"/>
            <a:ext cx="3672800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Jigsaw Reading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07110" y="3514724"/>
            <a:ext cx="2743200" cy="9429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739640" y="3514725"/>
            <a:ext cx="2743200" cy="9286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8454390" y="3514725"/>
            <a:ext cx="2743200" cy="914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sp>
        <p:nvSpPr>
          <p:cNvPr id="13" name="五边形 12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矩形 1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/>
          <p:nvPr/>
        </p:nvCxnSpPr>
        <p:spPr>
          <a:xfrm flipH="1">
            <a:off x="12054949" y="258116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微信图片_20180827120548_副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579" y="4533317"/>
            <a:ext cx="990512" cy="14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04" y="4483755"/>
            <a:ext cx="1132092" cy="152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58" y="4534220"/>
            <a:ext cx="1069873" cy="142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23770" y="-24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直角三角形 24"/>
          <p:cNvSpPr/>
          <p:nvPr/>
        </p:nvSpPr>
        <p:spPr>
          <a:xfrm rot="2531025">
            <a:off x="11333023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05" y="411480"/>
            <a:ext cx="1012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repeat</a:t>
            </a:r>
          </a:p>
        </p:txBody>
      </p:sp>
      <p:pic>
        <p:nvPicPr>
          <p:cNvPr id="5" name="图片 4" descr="d1444b92ea371f7e939ba98008845ca0.png"/>
          <p:cNvPicPr>
            <a:picLocks noChangeAspect="1"/>
          </p:cNvPicPr>
          <p:nvPr/>
        </p:nvPicPr>
        <p:blipFill>
          <a:blip r:embed="rId5" cstate="print"/>
          <a:srcRect l="5201" t="12201" r="6601" b="19200"/>
          <a:stretch>
            <a:fillRect/>
          </a:stretch>
        </p:blipFill>
        <p:spPr>
          <a:xfrm>
            <a:off x="1206500" y="2109470"/>
            <a:ext cx="4772025" cy="3121025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1741170" y="2885440"/>
            <a:ext cx="37026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Tips:</a:t>
            </a:r>
          </a:p>
          <a:p>
            <a:r>
              <a:rPr lang="en-US" altLang="zh-CN" sz="3200" dirty="0" smtClean="0"/>
              <a:t>1. Listen carefully.</a:t>
            </a:r>
          </a:p>
          <a:p>
            <a:r>
              <a:rPr lang="en-US" altLang="zh-CN" sz="3200" dirty="0" smtClean="0"/>
              <a:t>2. Follow to read.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024327" y="1309688"/>
            <a:ext cx="3128039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708843" y="373062"/>
            <a:ext cx="3023007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omic Sans MS" panose="030F0702030302020204" charset="0"/>
              </a:rPr>
              <a:t>Tell the story</a:t>
            </a:r>
          </a:p>
        </p:txBody>
      </p:sp>
      <p:sp>
        <p:nvSpPr>
          <p:cNvPr id="10" name="右弧形箭头 9"/>
          <p:cNvSpPr/>
          <p:nvPr/>
        </p:nvSpPr>
        <p:spPr>
          <a:xfrm rot="2760000">
            <a:off x="9417685" y="3602355"/>
            <a:ext cx="495300" cy="1181100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右弧形箭头 10"/>
          <p:cNvSpPr/>
          <p:nvPr/>
        </p:nvSpPr>
        <p:spPr>
          <a:xfrm rot="8100000">
            <a:off x="6621145" y="3597275"/>
            <a:ext cx="495300" cy="1181100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410664" y="153878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4" cstate="print"/>
          <a:srcRect l="5201" t="12201" r="6601" b="19200"/>
          <a:stretch>
            <a:fillRect/>
          </a:stretch>
        </p:blipFill>
        <p:spPr>
          <a:xfrm>
            <a:off x="623570" y="1275716"/>
            <a:ext cx="4632325" cy="40249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9836" y="1563636"/>
            <a:ext cx="48794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Tips:</a:t>
            </a:r>
          </a:p>
          <a:p>
            <a:r>
              <a:rPr lang="en-US" altLang="zh-CN" sz="2400" dirty="0" smtClean="0"/>
              <a:t>1. Tell the story in groups. </a:t>
            </a:r>
          </a:p>
          <a:p>
            <a:r>
              <a:rPr lang="en-US" altLang="zh-CN" sz="2400" dirty="0" smtClean="0"/>
              <a:t>2. Share it in class.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>
                <a:solidFill>
                  <a:srgbClr val="0070C0"/>
                </a:solidFill>
              </a:rPr>
              <a:t>Useful structures:</a:t>
            </a:r>
          </a:p>
          <a:p>
            <a:r>
              <a:rPr lang="en-US" altLang="zh-CN" sz="2400" dirty="0" smtClean="0">
                <a:solidFill>
                  <a:srgbClr val="0070C0"/>
                </a:solidFill>
              </a:rPr>
              <a:t>in summer, brown, in the day, hides, at night, looks for,</a:t>
            </a:r>
          </a:p>
          <a:p>
            <a:r>
              <a:rPr lang="en-US" altLang="zh-CN" sz="2400" dirty="0" smtClean="0">
                <a:solidFill>
                  <a:srgbClr val="0070C0"/>
                </a:solidFill>
              </a:rPr>
              <a:t>in autumn, ears are ..., feet are ...</a:t>
            </a:r>
          </a:p>
          <a:p>
            <a:r>
              <a:rPr lang="en-US" altLang="zh-CN" sz="2400" dirty="0" smtClean="0">
                <a:solidFill>
                  <a:srgbClr val="0070C0"/>
                </a:solidFill>
              </a:rPr>
              <a:t>in winter, white.</a:t>
            </a:r>
          </a:p>
          <a:p>
            <a:endParaRPr lang="en-US" altLang="zh-CN" sz="2400" dirty="0" smtClean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688" y="3859745"/>
            <a:ext cx="1433807" cy="233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7" y="1918970"/>
            <a:ext cx="1393755" cy="254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7" y="1846926"/>
            <a:ext cx="1499702" cy="268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 descr="微信图片_20180827120548_副本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32243" y="630555"/>
            <a:ext cx="1026114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 </a:t>
            </a:r>
            <a:r>
              <a:rPr lang="en-US" altLang="zh-CN" sz="36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colour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 is </a:t>
            </a:r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the snowshoe hare 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in spring?</a:t>
            </a:r>
          </a:p>
        </p:txBody>
      </p:sp>
      <p:sp>
        <p:nvSpPr>
          <p:cNvPr id="7" name="椭圆 6"/>
          <p:cNvSpPr/>
          <p:nvPr/>
        </p:nvSpPr>
        <p:spPr>
          <a:xfrm>
            <a:off x="7410450" y="1399540"/>
            <a:ext cx="1624330" cy="2237740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800">
                <a:latin typeface="Comic Sans MS" panose="030F0702030302020204" charset="0"/>
                <a:cs typeface="Comic Sans MS" panose="030F0702030302020204" charset="0"/>
              </a:rPr>
              <a:t>?</a:t>
            </a:r>
          </a:p>
        </p:txBody>
      </p:sp>
      <p:sp>
        <p:nvSpPr>
          <p:cNvPr id="10" name="右弧形箭头 9"/>
          <p:cNvSpPr/>
          <p:nvPr/>
        </p:nvSpPr>
        <p:spPr>
          <a:xfrm rot="2760000">
            <a:off x="9383395" y="4493895"/>
            <a:ext cx="495300" cy="1181100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右弧形箭头 10"/>
          <p:cNvSpPr/>
          <p:nvPr/>
        </p:nvSpPr>
        <p:spPr>
          <a:xfrm rot="8100000">
            <a:off x="6569710" y="4488815"/>
            <a:ext cx="495300" cy="1181100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右弧形箭头 11"/>
          <p:cNvSpPr/>
          <p:nvPr/>
        </p:nvSpPr>
        <p:spPr>
          <a:xfrm rot="13740000">
            <a:off x="6585585" y="1927860"/>
            <a:ext cx="495300" cy="1181100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右弧形箭头 12"/>
          <p:cNvSpPr/>
          <p:nvPr/>
        </p:nvSpPr>
        <p:spPr>
          <a:xfrm rot="18600000">
            <a:off x="9398635" y="1933575"/>
            <a:ext cx="495300" cy="1181100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6" name="图片 15" descr="d1444b92ea371f7e939ba98008845ca0.png"/>
          <p:cNvPicPr>
            <a:picLocks noChangeAspect="1"/>
          </p:cNvPicPr>
          <p:nvPr/>
        </p:nvPicPr>
        <p:blipFill>
          <a:blip r:embed="rId5" cstate="print"/>
          <a:srcRect l="5201" t="12201" r="6601" b="19200"/>
          <a:stretch>
            <a:fillRect/>
          </a:stretch>
        </p:blipFill>
        <p:spPr>
          <a:xfrm>
            <a:off x="743585" y="2536825"/>
            <a:ext cx="4632325" cy="2336165"/>
          </a:xfrm>
          <a:prstGeom prst="rect">
            <a:avLst/>
          </a:prstGeom>
        </p:spPr>
      </p:pic>
      <p:sp>
        <p:nvSpPr>
          <p:cNvPr id="17" name="TextBox 13"/>
          <p:cNvSpPr txBox="1"/>
          <p:nvPr/>
        </p:nvSpPr>
        <p:spPr>
          <a:xfrm>
            <a:off x="678106" y="3106053"/>
            <a:ext cx="4763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Useful structures:</a:t>
            </a:r>
          </a:p>
          <a:p>
            <a:endParaRPr lang="en-US" altLang="zh-CN" sz="2400" dirty="0" smtClean="0">
              <a:solidFill>
                <a:srgbClr val="0070C0"/>
              </a:solidFill>
            </a:endParaRPr>
          </a:p>
          <a:p>
            <a:r>
              <a:rPr lang="en-US" altLang="zh-CN" sz="2400" dirty="0" smtClean="0">
                <a:solidFill>
                  <a:srgbClr val="0070C0"/>
                </a:solidFill>
              </a:rPr>
              <a:t>I think it is ..., because in ...</a:t>
            </a:r>
          </a:p>
          <a:p>
            <a:endParaRPr lang="en-US" altLang="zh-CN" sz="2400" dirty="0" smtClean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841" y="2914468"/>
            <a:ext cx="1401279" cy="18844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95" y="2787267"/>
            <a:ext cx="1487693" cy="19536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02" y="4630336"/>
            <a:ext cx="1493279" cy="18647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2" grpId="0" bldLvl="0" animBg="1"/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5905" y="756285"/>
            <a:ext cx="914019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Why is the hare called 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s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nowshoe hare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?</a:t>
            </a:r>
          </a:p>
        </p:txBody>
      </p:sp>
      <p:sp>
        <p:nvSpPr>
          <p:cNvPr id="3" name="五边形 2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00" y="1643203"/>
            <a:ext cx="2688117" cy="437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rcRect r="8607"/>
          <a:stretch>
            <a:fillRect/>
          </a:stretch>
        </p:blipFill>
        <p:spPr>
          <a:xfrm>
            <a:off x="26035" y="789305"/>
            <a:ext cx="5238115" cy="2936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400" y="3900170"/>
            <a:ext cx="5238750" cy="28822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7235" y="709930"/>
            <a:ext cx="4336415" cy="3016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7235" y="3980815"/>
            <a:ext cx="4336415" cy="2801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72840" y="2225877"/>
            <a:ext cx="4876165" cy="293139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40703" y="20955"/>
            <a:ext cx="1135824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Colour protection of different kinds of animals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7850" y="1536065"/>
            <a:ext cx="11036935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Homework</a:t>
            </a:r>
            <a:endParaRPr lang="en-US" altLang="zh-CN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1</a:t>
            </a:r>
            <a:r>
              <a:rPr lang="en-US" altLang="zh-CN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. Draw 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a story map about </a:t>
            </a:r>
            <a:r>
              <a:rPr lang="en-US" altLang="zh-CN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the snowshoe hare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2</a:t>
            </a:r>
            <a:r>
              <a:rPr lang="en-US" altLang="zh-CN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. Find 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more information about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colour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protection 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of other animals.</a:t>
            </a: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58938" y="24130"/>
            <a:ext cx="209359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Rabbit</a:t>
            </a:r>
          </a:p>
        </p:txBody>
      </p:sp>
      <p:sp>
        <p:nvSpPr>
          <p:cNvPr id="9" name="矩形 8"/>
          <p:cNvSpPr/>
          <p:nvPr/>
        </p:nvSpPr>
        <p:spPr>
          <a:xfrm>
            <a:off x="8893176" y="2028825"/>
            <a:ext cx="162306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Hare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rcRect l="22767" r="1974"/>
          <a:stretch>
            <a:fillRect/>
          </a:stretch>
        </p:blipFill>
        <p:spPr>
          <a:xfrm>
            <a:off x="7642860" y="2858770"/>
            <a:ext cx="4334510" cy="3837940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/>
          <a:srcRect l="11721"/>
          <a:stretch>
            <a:fillRect/>
          </a:stretch>
        </p:blipFill>
        <p:spPr>
          <a:xfrm>
            <a:off x="702310" y="1024890"/>
            <a:ext cx="4007485" cy="2837815"/>
          </a:xfrm>
          <a:prstGeom prst="ellipse">
            <a:avLst/>
          </a:prstGeom>
        </p:spPr>
      </p:pic>
      <p:sp>
        <p:nvSpPr>
          <p:cNvPr id="14" name="线形标注 1 13"/>
          <p:cNvSpPr/>
          <p:nvPr/>
        </p:nvSpPr>
        <p:spPr>
          <a:xfrm flipH="1">
            <a:off x="6096000" y="1859280"/>
            <a:ext cx="2179955" cy="1169670"/>
          </a:xfrm>
          <a:prstGeom prst="borderCallout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longer ears</a:t>
            </a:r>
          </a:p>
        </p:txBody>
      </p:sp>
      <p:sp>
        <p:nvSpPr>
          <p:cNvPr id="15" name="线形标注 1 14"/>
          <p:cNvSpPr/>
          <p:nvPr/>
        </p:nvSpPr>
        <p:spPr>
          <a:xfrm flipH="1">
            <a:off x="5762625" y="5278755"/>
            <a:ext cx="2179955" cy="1417955"/>
          </a:xfrm>
          <a:prstGeom prst="borderCallout1">
            <a:avLst>
              <a:gd name="adj1" fmla="val 18750"/>
              <a:gd name="adj2" fmla="val -8333"/>
              <a:gd name="adj3" fmla="val 53365"/>
              <a:gd name="adj4" fmla="val -96038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bigger, stronger feet</a:t>
            </a:r>
          </a:p>
        </p:txBody>
      </p:sp>
      <p:sp>
        <p:nvSpPr>
          <p:cNvPr id="16" name="矩形 15"/>
          <p:cNvSpPr/>
          <p:nvPr/>
        </p:nvSpPr>
        <p:spPr>
          <a:xfrm>
            <a:off x="5914390" y="5820410"/>
            <a:ext cx="1896745" cy="425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85" y="86995"/>
            <a:ext cx="7143115" cy="47142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/>
          <a:srcRect l="11439"/>
          <a:stretch>
            <a:fillRect/>
          </a:stretch>
        </p:blipFill>
        <p:spPr>
          <a:xfrm>
            <a:off x="0" y="2144395"/>
            <a:ext cx="7143115" cy="47136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36" y="162182"/>
            <a:ext cx="44958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圆角矩形标注 7"/>
          <p:cNvSpPr/>
          <p:nvPr/>
        </p:nvSpPr>
        <p:spPr>
          <a:xfrm>
            <a:off x="1224817" y="230814"/>
            <a:ext cx="1801354" cy="864096"/>
          </a:xfrm>
          <a:prstGeom prst="wedgeRoundRectCallout">
            <a:avLst>
              <a:gd name="adj1" fmla="val 71224"/>
              <a:gd name="adj2" fmla="val -1568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Series name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2316900" y="1292571"/>
            <a:ext cx="1287138" cy="558062"/>
          </a:xfrm>
          <a:prstGeom prst="wedgeRoundRectCallout">
            <a:avLst>
              <a:gd name="adj1" fmla="val 53390"/>
              <a:gd name="adj2" fmla="val -991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Level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1428750" y="5083477"/>
            <a:ext cx="2175288" cy="431800"/>
          </a:xfrm>
          <a:prstGeom prst="wedgeRoundRectCallout">
            <a:avLst>
              <a:gd name="adj1" fmla="val 95472"/>
              <a:gd name="adj2" fmla="val 1454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Authors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7514115" y="5551495"/>
            <a:ext cx="1784382" cy="432048"/>
          </a:xfrm>
          <a:prstGeom prst="wedgeRoundRectCallout">
            <a:avLst>
              <a:gd name="adj1" fmla="val -97770"/>
              <a:gd name="adj2" fmla="val 210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Publisher</a:t>
            </a:r>
          </a:p>
        </p:txBody>
      </p:sp>
      <p:sp>
        <p:nvSpPr>
          <p:cNvPr id="14" name="圆角矩形标注 13"/>
          <p:cNvSpPr/>
          <p:nvPr/>
        </p:nvSpPr>
        <p:spPr>
          <a:xfrm>
            <a:off x="7790844" y="2333437"/>
            <a:ext cx="1057106" cy="468052"/>
          </a:xfrm>
          <a:prstGeom prst="wedgeRoundRectCallout">
            <a:avLst>
              <a:gd name="adj1" fmla="val -97401"/>
              <a:gd name="adj2" fmla="val -872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698" tIns="34849" rIns="69698" bIns="34849"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Comic Sans MS" panose="030F0702030302020204" charset="0"/>
              </a:rPr>
              <a:t>Title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2" grpId="0" bldLvl="0" animBg="1"/>
      <p:bldP spid="1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35" y="635"/>
            <a:ext cx="12197715" cy="6856730"/>
            <a:chOff x="1" y="1"/>
            <a:chExt cx="19209" cy="10798"/>
          </a:xfrm>
        </p:grpSpPr>
        <p:grpSp>
          <p:nvGrpSpPr>
            <p:cNvPr id="12" name="组合 11"/>
            <p:cNvGrpSpPr/>
            <p:nvPr/>
          </p:nvGrpSpPr>
          <p:grpSpPr>
            <a:xfrm>
              <a:off x="604" y="1"/>
              <a:ext cx="18606" cy="10799"/>
              <a:chOff x="-212" y="0"/>
              <a:chExt cx="18606" cy="10799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544" y="0"/>
                <a:ext cx="6480" cy="10798"/>
              </a:xfrm>
              <a:prstGeom prst="rect">
                <a:avLst/>
              </a:prstGeom>
            </p:spPr>
          </p:pic>
          <p:pic>
            <p:nvPicPr>
              <p:cNvPr id="3" name="图片 2" descr="微信截图_20180910175210"/>
              <p:cNvPicPr>
                <a:picLocks noChangeAspect="1"/>
              </p:cNvPicPr>
              <p:nvPr/>
            </p:nvPicPr>
            <p:blipFill>
              <a:blip r:embed="rId5" cstate="print"/>
              <a:srcRect r="2042"/>
              <a:stretch>
                <a:fillRect/>
              </a:stretch>
            </p:blipFill>
            <p:spPr>
              <a:xfrm>
                <a:off x="2666" y="1"/>
                <a:ext cx="1439" cy="10798"/>
              </a:xfrm>
              <a:prstGeom prst="rect">
                <a:avLst/>
              </a:prstGeom>
            </p:spPr>
          </p:pic>
          <p:pic>
            <p:nvPicPr>
              <p:cNvPr id="4" name="图片 3" descr="微信截图_20180910175210"/>
              <p:cNvPicPr>
                <a:picLocks noChangeAspect="1"/>
              </p:cNvPicPr>
              <p:nvPr/>
            </p:nvPicPr>
            <p:blipFill>
              <a:blip r:embed="rId5" cstate="print"/>
              <a:srcRect r="2042"/>
              <a:stretch>
                <a:fillRect/>
              </a:stretch>
            </p:blipFill>
            <p:spPr>
              <a:xfrm>
                <a:off x="13463" y="0"/>
                <a:ext cx="1439" cy="10798"/>
              </a:xfrm>
              <a:prstGeom prst="rect">
                <a:avLst/>
              </a:prstGeom>
            </p:spPr>
          </p:pic>
          <p:pic>
            <p:nvPicPr>
              <p:cNvPr id="5" name="图片 4" descr="微信截图_20180910175210"/>
              <p:cNvPicPr>
                <a:picLocks noChangeAspect="1"/>
              </p:cNvPicPr>
              <p:nvPr/>
            </p:nvPicPr>
            <p:blipFill>
              <a:blip r:embed="rId5" cstate="print"/>
              <a:srcRect r="2042"/>
              <a:stretch>
                <a:fillRect/>
              </a:stretch>
            </p:blipFill>
            <p:spPr>
              <a:xfrm>
                <a:off x="14902" y="1"/>
                <a:ext cx="1439" cy="10798"/>
              </a:xfrm>
              <a:prstGeom prst="rect">
                <a:avLst/>
              </a:prstGeom>
            </p:spPr>
          </p:pic>
          <p:pic>
            <p:nvPicPr>
              <p:cNvPr id="6" name="图片 5" descr="微信截图_20180910175210"/>
              <p:cNvPicPr>
                <a:picLocks noChangeAspect="1"/>
              </p:cNvPicPr>
              <p:nvPr/>
            </p:nvPicPr>
            <p:blipFill>
              <a:blip r:embed="rId5" cstate="print"/>
              <a:srcRect r="2042"/>
              <a:stretch>
                <a:fillRect/>
              </a:stretch>
            </p:blipFill>
            <p:spPr>
              <a:xfrm>
                <a:off x="16341" y="1"/>
                <a:ext cx="1439" cy="10798"/>
              </a:xfrm>
              <a:prstGeom prst="rect">
                <a:avLst/>
              </a:prstGeom>
            </p:spPr>
          </p:pic>
          <p:pic>
            <p:nvPicPr>
              <p:cNvPr id="7" name="图片 6" descr="微信截图_20180910175210"/>
              <p:cNvPicPr>
                <a:picLocks noChangeAspect="1"/>
              </p:cNvPicPr>
              <p:nvPr/>
            </p:nvPicPr>
            <p:blipFill>
              <a:blip r:embed="rId5" cstate="print"/>
              <a:srcRect r="2042"/>
              <a:stretch>
                <a:fillRect/>
              </a:stretch>
            </p:blipFill>
            <p:spPr>
              <a:xfrm>
                <a:off x="16955" y="0"/>
                <a:ext cx="1439" cy="10798"/>
              </a:xfrm>
              <a:prstGeom prst="rect">
                <a:avLst/>
              </a:prstGeom>
            </p:spPr>
          </p:pic>
          <p:pic>
            <p:nvPicPr>
              <p:cNvPr id="8" name="图片 7" descr="微信截图_20180910175210"/>
              <p:cNvPicPr>
                <a:picLocks noChangeAspect="1"/>
              </p:cNvPicPr>
              <p:nvPr/>
            </p:nvPicPr>
            <p:blipFill>
              <a:blip r:embed="rId5" cstate="print"/>
              <a:srcRect r="2042"/>
              <a:stretch>
                <a:fillRect/>
              </a:stretch>
            </p:blipFill>
            <p:spPr>
              <a:xfrm>
                <a:off x="4105" y="0"/>
                <a:ext cx="1439" cy="10798"/>
              </a:xfrm>
              <a:prstGeom prst="rect">
                <a:avLst/>
              </a:prstGeom>
            </p:spPr>
          </p:pic>
          <p:pic>
            <p:nvPicPr>
              <p:cNvPr id="9" name="图片 8" descr="微信截图_20180910175210"/>
              <p:cNvPicPr>
                <a:picLocks noChangeAspect="1"/>
              </p:cNvPicPr>
              <p:nvPr/>
            </p:nvPicPr>
            <p:blipFill>
              <a:blip r:embed="rId5" cstate="print"/>
              <a:srcRect r="2042"/>
              <a:stretch>
                <a:fillRect/>
              </a:stretch>
            </p:blipFill>
            <p:spPr>
              <a:xfrm>
                <a:off x="12024" y="1"/>
                <a:ext cx="1439" cy="10798"/>
              </a:xfrm>
              <a:prstGeom prst="rect">
                <a:avLst/>
              </a:prstGeom>
            </p:spPr>
          </p:pic>
          <p:pic>
            <p:nvPicPr>
              <p:cNvPr id="10" name="图片 9" descr="微信截图_20180910175210"/>
              <p:cNvPicPr>
                <a:picLocks noChangeAspect="1"/>
              </p:cNvPicPr>
              <p:nvPr/>
            </p:nvPicPr>
            <p:blipFill>
              <a:blip r:embed="rId5" cstate="print"/>
              <a:srcRect r="2042"/>
              <a:stretch>
                <a:fillRect/>
              </a:stretch>
            </p:blipFill>
            <p:spPr>
              <a:xfrm>
                <a:off x="-212" y="0"/>
                <a:ext cx="1439" cy="10798"/>
              </a:xfrm>
              <a:prstGeom prst="rect">
                <a:avLst/>
              </a:prstGeom>
            </p:spPr>
          </p:pic>
          <p:pic>
            <p:nvPicPr>
              <p:cNvPr id="11" name="图片 10" descr="微信截图_20180910175210"/>
              <p:cNvPicPr>
                <a:picLocks noChangeAspect="1"/>
              </p:cNvPicPr>
              <p:nvPr/>
            </p:nvPicPr>
            <p:blipFill>
              <a:blip r:embed="rId5" cstate="print"/>
              <a:srcRect r="2042"/>
              <a:stretch>
                <a:fillRect/>
              </a:stretch>
            </p:blipFill>
            <p:spPr>
              <a:xfrm>
                <a:off x="1227" y="1"/>
                <a:ext cx="1439" cy="10798"/>
              </a:xfrm>
              <a:prstGeom prst="rect">
                <a:avLst/>
              </a:prstGeom>
            </p:spPr>
          </p:pic>
        </p:grpSp>
        <p:sp>
          <p:nvSpPr>
            <p:cNvPr id="13" name="矩形 12"/>
            <p:cNvSpPr/>
            <p:nvPr/>
          </p:nvSpPr>
          <p:spPr>
            <a:xfrm>
              <a:off x="1773" y="1051"/>
              <a:ext cx="15654" cy="10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What do you want to know about the hare?</a:t>
              </a:r>
            </a:p>
          </p:txBody>
        </p:sp>
        <p:pic>
          <p:nvPicPr>
            <p:cNvPr id="14" name="图片 13" descr="微信截图_20180910175210"/>
            <p:cNvPicPr>
              <a:picLocks noChangeAspect="1"/>
            </p:cNvPicPr>
            <p:nvPr/>
          </p:nvPicPr>
          <p:blipFill>
            <a:blip r:embed="rId5" cstate="print"/>
            <a:srcRect r="2042"/>
            <a:stretch>
              <a:fillRect/>
            </a:stretch>
          </p:blipFill>
          <p:spPr>
            <a:xfrm>
              <a:off x="1" y="1"/>
              <a:ext cx="1439" cy="10798"/>
            </a:xfrm>
            <a:prstGeom prst="rect">
              <a:avLst/>
            </a:prstGeom>
          </p:spPr>
        </p:pic>
      </p:grpSp>
      <p:sp>
        <p:nvSpPr>
          <p:cNvPr id="16" name="圆角矩形 15"/>
          <p:cNvSpPr/>
          <p:nvPr/>
        </p:nvSpPr>
        <p:spPr>
          <a:xfrm>
            <a:off x="672465" y="2125980"/>
            <a:ext cx="2179955" cy="35175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Comic Sans MS" panose="030F0702030302020204" charset="0"/>
                <a:cs typeface="Comic Sans MS" panose="030F0702030302020204" charset="0"/>
              </a:rPr>
              <a:t>What?</a:t>
            </a:r>
          </a:p>
          <a:p>
            <a:pPr algn="ctr"/>
            <a:r>
              <a:rPr lang="en-US" altLang="zh-CN" sz="3600" b="1" dirty="0">
                <a:latin typeface="Comic Sans MS" panose="030F0702030302020204" charset="0"/>
                <a:cs typeface="Comic Sans MS" panose="030F0702030302020204" charset="0"/>
              </a:rPr>
              <a:t>Where?</a:t>
            </a:r>
          </a:p>
          <a:p>
            <a:pPr algn="ctr"/>
            <a:r>
              <a:rPr lang="en-US" altLang="zh-CN" sz="3600" b="1" dirty="0">
                <a:latin typeface="Comic Sans MS" panose="030F0702030302020204" charset="0"/>
                <a:cs typeface="Comic Sans MS" panose="030F0702030302020204" charset="0"/>
              </a:rPr>
              <a:t>When?</a:t>
            </a:r>
          </a:p>
          <a:p>
            <a:pPr algn="ctr"/>
            <a:r>
              <a:rPr lang="en-US" altLang="zh-CN" sz="3600" b="1" dirty="0">
                <a:latin typeface="Comic Sans MS" panose="030F0702030302020204" charset="0"/>
                <a:cs typeface="Comic Sans MS" panose="030F0702030302020204" charset="0"/>
              </a:rPr>
              <a:t>Why?</a:t>
            </a:r>
          </a:p>
          <a:p>
            <a:pPr algn="ctr"/>
            <a:r>
              <a:rPr lang="en-US" altLang="zh-CN" sz="3600" b="1" dirty="0" smtClean="0">
                <a:latin typeface="Comic Sans MS" panose="030F0702030302020204" charset="0"/>
                <a:cs typeface="Comic Sans MS" panose="030F0702030302020204" charset="0"/>
              </a:rPr>
              <a:t>How</a:t>
            </a:r>
            <a:r>
              <a:rPr lang="en-US" altLang="zh-CN" sz="3600" b="1" dirty="0">
                <a:latin typeface="Comic Sans MS" panose="030F0702030302020204" charset="0"/>
                <a:cs typeface="Comic Sans MS" panose="030F070203030202020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22225"/>
            <a:ext cx="8482013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标注 2"/>
          <p:cNvSpPr/>
          <p:nvPr/>
        </p:nvSpPr>
        <p:spPr>
          <a:xfrm>
            <a:off x="623570" y="1188720"/>
            <a:ext cx="3987165" cy="1435100"/>
          </a:xfrm>
          <a:prstGeom prst="wedgeRectCallout">
            <a:avLst>
              <a:gd name="adj1" fmla="val 40492"/>
              <a:gd name="adj2" fmla="val 822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charset="0"/>
                <a:cs typeface="Comic Sans MS" panose="030F0702030302020204" charset="0"/>
              </a:rPr>
              <a:t>What </a:t>
            </a:r>
            <a:r>
              <a:rPr lang="en-US" altLang="zh-CN" sz="3200" dirty="0" err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colour</a:t>
            </a:r>
            <a:r>
              <a:rPr lang="en-US" altLang="zh-CN" sz="3200" dirty="0">
                <a:latin typeface="Comic Sans MS" panose="030F0702030302020204" charset="0"/>
                <a:cs typeface="Comic Sans MS" panose="030F0702030302020204" charset="0"/>
              </a:rPr>
              <a:t> is the snowshoe hare in summer?</a:t>
            </a:r>
          </a:p>
        </p:txBody>
      </p:sp>
      <p:sp>
        <p:nvSpPr>
          <p:cNvPr id="5" name="矩形标注 4"/>
          <p:cNvSpPr/>
          <p:nvPr/>
        </p:nvSpPr>
        <p:spPr>
          <a:xfrm>
            <a:off x="5432425" y="5316220"/>
            <a:ext cx="3987165" cy="1435100"/>
          </a:xfrm>
          <a:prstGeom prst="wedgeRectCallout">
            <a:avLst>
              <a:gd name="adj1" fmla="val 22543"/>
              <a:gd name="adj2" fmla="val -613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charset="0"/>
                <a:cs typeface="Comic Sans MS" panose="030F0702030302020204" charset="0"/>
              </a:rPr>
              <a:t>Where does the snowshoe hare live or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hide</a:t>
            </a:r>
            <a:r>
              <a:rPr lang="en-US" altLang="zh-CN" sz="3200" dirty="0">
                <a:latin typeface="Comic Sans MS" panose="030F0702030302020204" charset="0"/>
                <a:cs typeface="Comic Sans MS" panose="030F0702030302020204" charset="0"/>
              </a:rPr>
              <a:t>?</a:t>
            </a:r>
          </a:p>
        </p:txBody>
      </p:sp>
      <p:sp>
        <p:nvSpPr>
          <p:cNvPr id="6" name="矩形标注 5"/>
          <p:cNvSpPr/>
          <p:nvPr/>
        </p:nvSpPr>
        <p:spPr>
          <a:xfrm>
            <a:off x="8060690" y="461645"/>
            <a:ext cx="3987165" cy="1435100"/>
          </a:xfrm>
          <a:prstGeom prst="wedgeRectCallout">
            <a:avLst>
              <a:gd name="adj1" fmla="val -33739"/>
              <a:gd name="adj2" fmla="val 1353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When</a:t>
            </a:r>
            <a:r>
              <a:rPr lang="en-US" altLang="zh-CN" sz="3200" dirty="0">
                <a:latin typeface="Comic Sans MS" panose="030F0702030302020204" charset="0"/>
                <a:cs typeface="Comic Sans MS" panose="030F0702030302020204" charset="0"/>
              </a:rPr>
              <a:t> does the snowshoe hare hide in the log?</a:t>
            </a:r>
          </a:p>
        </p:txBody>
      </p:sp>
      <p:sp>
        <p:nvSpPr>
          <p:cNvPr id="7" name="矩形 6"/>
          <p:cNvSpPr/>
          <p:nvPr/>
        </p:nvSpPr>
        <p:spPr>
          <a:xfrm>
            <a:off x="9419590" y="6148705"/>
            <a:ext cx="2996248" cy="6026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rgbClr val="FF0000"/>
                </a:solidFill>
              </a:rPr>
              <a:t>inside </a:t>
            </a:r>
            <a:r>
              <a:rPr lang="en-US" altLang="zh-CN" sz="3600" dirty="0">
                <a:solidFill>
                  <a:srgbClr val="FF0000"/>
                </a:solidFill>
              </a:rPr>
              <a:t>the log</a:t>
            </a:r>
          </a:p>
        </p:txBody>
      </p:sp>
      <p:sp>
        <p:nvSpPr>
          <p:cNvPr id="8" name="矩形 7"/>
          <p:cNvSpPr/>
          <p:nvPr/>
        </p:nvSpPr>
        <p:spPr>
          <a:xfrm>
            <a:off x="9275445" y="1896745"/>
            <a:ext cx="2772410" cy="6026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F0000"/>
                </a:solidFill>
              </a:rPr>
              <a:t>in the day</a:t>
            </a:r>
          </a:p>
        </p:txBody>
      </p:sp>
      <p:sp>
        <p:nvSpPr>
          <p:cNvPr id="10" name="矩形 9"/>
          <p:cNvSpPr/>
          <p:nvPr/>
        </p:nvSpPr>
        <p:spPr>
          <a:xfrm>
            <a:off x="1158875" y="2623820"/>
            <a:ext cx="2772410" cy="6026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F0000"/>
                </a:solidFill>
              </a:rPr>
              <a:t>brown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32" y="38100"/>
            <a:ext cx="8550275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标注 1"/>
          <p:cNvSpPr/>
          <p:nvPr/>
        </p:nvSpPr>
        <p:spPr>
          <a:xfrm>
            <a:off x="7693025" y="3086735"/>
            <a:ext cx="3987165" cy="1435100"/>
          </a:xfrm>
          <a:prstGeom prst="wedgeRectCallout">
            <a:avLst>
              <a:gd name="adj1" fmla="val 28929"/>
              <a:gd name="adj2" fmla="val 810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charset="0"/>
                <a:cs typeface="Comic Sans MS" panose="030F0702030302020204" charset="0"/>
              </a:rPr>
              <a:t>What is the snowshoe hare doing?</a:t>
            </a:r>
          </a:p>
        </p:txBody>
      </p:sp>
      <p:sp>
        <p:nvSpPr>
          <p:cNvPr id="5" name="矩形标注 4"/>
          <p:cNvSpPr/>
          <p:nvPr/>
        </p:nvSpPr>
        <p:spPr>
          <a:xfrm>
            <a:off x="659130" y="889635"/>
            <a:ext cx="3987165" cy="797560"/>
          </a:xfrm>
          <a:prstGeom prst="wedgeRectCallout">
            <a:avLst>
              <a:gd name="adj1" fmla="val -45731"/>
              <a:gd name="adj2" fmla="val -10111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What time is it?</a:t>
            </a:r>
          </a:p>
        </p:txBody>
      </p:sp>
      <p:sp>
        <p:nvSpPr>
          <p:cNvPr id="6" name="矩形标注 5"/>
          <p:cNvSpPr/>
          <p:nvPr/>
        </p:nvSpPr>
        <p:spPr>
          <a:xfrm>
            <a:off x="534670" y="5105400"/>
            <a:ext cx="3987165" cy="1435100"/>
          </a:xfrm>
          <a:prstGeom prst="wedgeRectCallout">
            <a:avLst>
              <a:gd name="adj1" fmla="val 39138"/>
              <a:gd name="adj2" fmla="val -15477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Who is coming?</a:t>
            </a:r>
          </a:p>
        </p:txBody>
      </p:sp>
      <p:sp>
        <p:nvSpPr>
          <p:cNvPr id="8" name="矩形 7"/>
          <p:cNvSpPr/>
          <p:nvPr/>
        </p:nvSpPr>
        <p:spPr>
          <a:xfrm>
            <a:off x="1528763" y="1687195"/>
            <a:ext cx="2143125" cy="6026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rgbClr val="FF0000"/>
                </a:solidFill>
              </a:rPr>
              <a:t>night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693025" y="4663440"/>
            <a:ext cx="2772410" cy="1098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F0000"/>
                </a:solidFill>
              </a:rPr>
              <a:t>looking for food</a:t>
            </a:r>
          </a:p>
        </p:txBody>
      </p:sp>
      <p:sp>
        <p:nvSpPr>
          <p:cNvPr id="9" name="矩形 8"/>
          <p:cNvSpPr/>
          <p:nvPr/>
        </p:nvSpPr>
        <p:spPr>
          <a:xfrm>
            <a:off x="1157288" y="4482783"/>
            <a:ext cx="1400175" cy="6026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rgbClr val="FF0000"/>
                </a:solidFill>
              </a:rPr>
              <a:t>fox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  <p:bldP spid="6" grpId="0" bldLvl="0" animBg="1"/>
      <p:bldP spid="8" grpId="0" animBg="1"/>
      <p:bldP spid="4" grpId="0" bldLvl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10" y="369277"/>
            <a:ext cx="70675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标注 1"/>
          <p:cNvSpPr/>
          <p:nvPr/>
        </p:nvSpPr>
        <p:spPr>
          <a:xfrm>
            <a:off x="7877175" y="3084830"/>
            <a:ext cx="3987165" cy="1435100"/>
          </a:xfrm>
          <a:prstGeom prst="wedgeRectCallout">
            <a:avLst>
              <a:gd name="adj1" fmla="val -3065"/>
              <a:gd name="adj2" fmla="val 970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charset="0"/>
                <a:cs typeface="Comic Sans MS" panose="030F0702030302020204" charset="0"/>
              </a:rPr>
              <a:t>Why is the snowshoe hare faster than the fox?</a:t>
            </a:r>
          </a:p>
        </p:txBody>
      </p:sp>
      <p:sp>
        <p:nvSpPr>
          <p:cNvPr id="3" name="矩形标注 2"/>
          <p:cNvSpPr/>
          <p:nvPr/>
        </p:nvSpPr>
        <p:spPr>
          <a:xfrm>
            <a:off x="1197166" y="162284"/>
            <a:ext cx="5032375" cy="1682750"/>
          </a:xfrm>
          <a:prstGeom prst="wedgeRectCallout">
            <a:avLst>
              <a:gd name="adj1" fmla="val 16397"/>
              <a:gd name="adj2" fmla="val 1341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Can the fox catch the rabbit? Why?</a:t>
            </a:r>
          </a:p>
        </p:txBody>
      </p:sp>
      <p:sp>
        <p:nvSpPr>
          <p:cNvPr id="8" name="矩形 7"/>
          <p:cNvSpPr/>
          <p:nvPr/>
        </p:nvSpPr>
        <p:spPr>
          <a:xfrm>
            <a:off x="8484235" y="2482215"/>
            <a:ext cx="2772410" cy="6026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F0000"/>
                </a:solidFill>
              </a:rPr>
              <a:t>big feet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3569733"/>
            <a:ext cx="4471988" cy="1118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</a:rPr>
              <a:t>I think ... can/can't ..., because 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8" grpId="0" animBg="1"/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38208" y="2829560"/>
            <a:ext cx="531558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Living Style</a:t>
            </a:r>
          </a:p>
        </p:txBody>
      </p:sp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79475" y="5311775"/>
            <a:ext cx="2772410" cy="1545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</a:rPr>
              <a:t>hides </a:t>
            </a:r>
            <a:r>
              <a:rPr lang="en-US" altLang="zh-CN" sz="3600" dirty="0" smtClean="0">
                <a:solidFill>
                  <a:schemeClr val="tx1"/>
                </a:solidFill>
              </a:rPr>
              <a:t>inside </a:t>
            </a:r>
            <a:r>
              <a:rPr lang="en-US" altLang="zh-CN" sz="3600" dirty="0">
                <a:solidFill>
                  <a:schemeClr val="tx1"/>
                </a:solidFill>
              </a:rPr>
              <a:t>the log in the day</a:t>
            </a:r>
          </a:p>
        </p:txBody>
      </p:sp>
      <p:sp>
        <p:nvSpPr>
          <p:cNvPr id="7" name="矩形 6"/>
          <p:cNvSpPr/>
          <p:nvPr/>
        </p:nvSpPr>
        <p:spPr>
          <a:xfrm>
            <a:off x="8907780" y="5311775"/>
            <a:ext cx="2772410" cy="10483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</a:rPr>
              <a:t>looks for food at night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75" y="879230"/>
            <a:ext cx="3158510" cy="425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536" y="243767"/>
            <a:ext cx="3480464" cy="47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微信截图_20180911150417"/>
          <p:cNvPicPr>
            <a:picLocks noChangeAspect="1"/>
          </p:cNvPicPr>
          <p:nvPr/>
        </p:nvPicPr>
        <p:blipFill>
          <a:blip r:embed="rId4" cstate="print"/>
          <a:srcRect b="34555"/>
          <a:stretch>
            <a:fillRect/>
          </a:stretch>
        </p:blipFill>
        <p:spPr>
          <a:xfrm>
            <a:off x="1122718" y="2659530"/>
            <a:ext cx="9806940" cy="2517140"/>
          </a:xfrm>
          <a:prstGeom prst="rect">
            <a:avLst/>
          </a:prstGeom>
        </p:spPr>
      </p:pic>
      <p:sp>
        <p:nvSpPr>
          <p:cNvPr id="17" name="文本框 4"/>
          <p:cNvSpPr txBox="1"/>
          <p:nvPr/>
        </p:nvSpPr>
        <p:spPr>
          <a:xfrm>
            <a:off x="1424940" y="5219700"/>
            <a:ext cx="2072640" cy="13201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/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At night, </a:t>
            </a:r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the snowshoe </a:t>
            </a:r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h</a:t>
            </a:r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are </a:t>
            </a:r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looks for food.</a:t>
            </a:r>
          </a:p>
        </p:txBody>
      </p:sp>
      <p:sp>
        <p:nvSpPr>
          <p:cNvPr id="19" name="文本框 7"/>
          <p:cNvSpPr txBox="1"/>
          <p:nvPr/>
        </p:nvSpPr>
        <p:spPr>
          <a:xfrm>
            <a:off x="3671888" y="5219700"/>
            <a:ext cx="2500311" cy="132397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/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The snowshoe </a:t>
            </a:r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h</a:t>
            </a:r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are </a:t>
            </a:r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is </a:t>
            </a:r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too fast </a:t>
            </a:r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for </a:t>
            </a:r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the fox</a:t>
            </a:r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. Because it has big feet.</a:t>
            </a:r>
          </a:p>
        </p:txBody>
      </p:sp>
      <p:sp>
        <p:nvSpPr>
          <p:cNvPr id="20" name="文本框 6"/>
          <p:cNvSpPr txBox="1"/>
          <p:nvPr/>
        </p:nvSpPr>
        <p:spPr>
          <a:xfrm>
            <a:off x="6368415" y="5207000"/>
            <a:ext cx="2108200" cy="133794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A fox is coming. </a:t>
            </a:r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The snowshoe hare </a:t>
            </a:r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runs away.</a:t>
            </a:r>
          </a:p>
        </p:txBody>
      </p:sp>
      <p:sp>
        <p:nvSpPr>
          <p:cNvPr id="21" name="文本框 17"/>
          <p:cNvSpPr txBox="1"/>
          <p:nvPr/>
        </p:nvSpPr>
        <p:spPr>
          <a:xfrm>
            <a:off x="8818245" y="5207000"/>
            <a:ext cx="2072640" cy="130429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In the day, </a:t>
            </a:r>
            <a:r>
              <a:rPr lang="en-US" altLang="zh-CN" sz="2000" kern="100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the snowshoe hare hides inside </a:t>
            </a:r>
            <a:r>
              <a:rPr lang="en-US" altLang="zh-CN" sz="2000" kern="100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  <a:sym typeface="Times New Roman" panose="02020603050405020304"/>
              </a:rPr>
              <a:t>the log.</a:t>
            </a:r>
          </a:p>
        </p:txBody>
      </p:sp>
      <p:sp>
        <p:nvSpPr>
          <p:cNvPr id="3" name="五边形 2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直角三角形 4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37" name="直接连接符 36"/>
          <p:cNvCxnSpPr>
            <a:endCxn id="5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5" idx="0"/>
            <a:endCxn id="5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微信图片_20180827120548_副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7629525" y="164466"/>
            <a:ext cx="4386263" cy="2392998"/>
            <a:chOff x="683568" y="1635646"/>
            <a:chExt cx="3136942" cy="1800200"/>
          </a:xfrm>
        </p:grpSpPr>
        <p:pic>
          <p:nvPicPr>
            <p:cNvPr id="7" name="图片 6" descr="d1444b92ea371f7e939ba98008845ca0.png"/>
            <p:cNvPicPr>
              <a:picLocks noChangeAspect="1"/>
            </p:cNvPicPr>
            <p:nvPr/>
          </p:nvPicPr>
          <p:blipFill>
            <a:blip r:embed="rId6" cstate="print"/>
            <a:srcRect l="5201" t="12201" r="6601" b="19200"/>
            <a:stretch>
              <a:fillRect/>
            </a:stretch>
          </p:blipFill>
          <p:spPr>
            <a:xfrm>
              <a:off x="683568" y="1635646"/>
              <a:ext cx="3055197" cy="1800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3568" y="1923677"/>
              <a:ext cx="3136942" cy="1458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Tips: </a:t>
              </a:r>
              <a:endParaRPr lang="en-US" altLang="zh-CN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endParaRPr>
            </a:p>
            <a:p>
              <a:r>
                <a:rPr lang="en-US" altLang="zh-CN" sz="240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1</a:t>
              </a:r>
              <a:r>
                <a:rPr lang="en-US" altLang="zh-CN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. Read </a:t>
              </a:r>
              <a:r>
                <a:rPr lang="en-US" altLang="zh-CN" sz="240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PP 2-7.</a:t>
              </a:r>
              <a:endPara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endParaRPr>
            </a:p>
            <a:p>
              <a:r>
                <a:rPr lang="en-US" altLang="zh-CN" sz="240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2</a:t>
              </a:r>
              <a:r>
                <a:rPr lang="en-US" altLang="zh-CN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. Finish the </a:t>
              </a:r>
              <a:r>
                <a:rPr lang="en-US" altLang="zh-CN" sz="240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worksheet.</a:t>
              </a:r>
              <a:endPara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l"/>
              <a:r>
                <a:rPr lang="en-US" altLang="zh-CN" sz="240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3</a:t>
              </a:r>
              <a:r>
                <a:rPr lang="en-US" altLang="zh-CN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. Check and read in </a:t>
              </a:r>
              <a:r>
                <a:rPr lang="en-US" altLang="zh-CN" sz="2400" b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groups.</a:t>
              </a:r>
              <a:endParaRPr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marL="457200" indent="-457200"/>
              <a:endParaRPr lang="en-US" altLang="zh-CN" sz="2400" dirty="0" smtClean="0"/>
            </a:p>
          </p:txBody>
        </p:sp>
      </p:grpSp>
      <p:sp>
        <p:nvSpPr>
          <p:cNvPr id="10" name="TextBox 16"/>
          <p:cNvSpPr txBox="1"/>
          <p:nvPr/>
        </p:nvSpPr>
        <p:spPr>
          <a:xfrm>
            <a:off x="769675" y="1104801"/>
            <a:ext cx="75608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What do you know about snowshoe hare?</a:t>
            </a:r>
          </a:p>
        </p:txBody>
      </p:sp>
      <p:pic>
        <p:nvPicPr>
          <p:cNvPr id="18" name="图片 17" descr="9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64501" y="3069796"/>
            <a:ext cx="2146934" cy="13085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Microsoft Office PowerPoint</Application>
  <PresentationFormat>自定义</PresentationFormat>
  <Paragraphs>124</Paragraphs>
  <Slides>18</Slides>
  <Notes>16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Let’s read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82</cp:revision>
  <dcterms:created xsi:type="dcterms:W3CDTF">2018-03-01T02:03:00Z</dcterms:created>
  <dcterms:modified xsi:type="dcterms:W3CDTF">2019-01-21T07:23:02Z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