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629" r:id="rId5"/>
    <p:sldId id="310" r:id="rId6"/>
    <p:sldId id="650" r:id="rId7"/>
    <p:sldId id="651" r:id="rId8"/>
    <p:sldId id="583" r:id="rId9"/>
    <p:sldId id="586" r:id="rId10"/>
    <p:sldId id="587" r:id="rId11"/>
    <p:sldId id="585" r:id="rId12"/>
    <p:sldId id="611" r:id="rId13"/>
    <p:sldId id="614" r:id="rId14"/>
    <p:sldId id="655" r:id="rId15"/>
    <p:sldId id="613" r:id="rId16"/>
    <p:sldId id="584" r:id="rId17"/>
    <p:sldId id="616" r:id="rId18"/>
    <p:sldId id="617" r:id="rId19"/>
    <p:sldId id="612" r:id="rId20"/>
    <p:sldId id="654" r:id="rId21"/>
    <p:sldId id="618" r:id="rId22"/>
    <p:sldId id="619" r:id="rId23"/>
    <p:sldId id="560" r:id="rId24"/>
    <p:sldId id="624" r:id="rId25"/>
    <p:sldId id="625" r:id="rId26"/>
    <p:sldId id="626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FF0000"/>
    <a:srgbClr val="2B8313"/>
    <a:srgbClr val="F9F88C"/>
    <a:srgbClr val="008000"/>
    <a:srgbClr val="028458"/>
    <a:srgbClr val="0098BE"/>
    <a:srgbClr val="CCECFF"/>
    <a:srgbClr val="00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2" autoAdjust="0"/>
  </p:normalViewPr>
  <p:slideViewPr>
    <p:cSldViewPr>
      <p:cViewPr>
        <p:scale>
          <a:sx n="90" d="100"/>
          <a:sy n="90" d="100"/>
        </p:scale>
        <p:origin x="-1234" y="-4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22B6-520A-4960-B354-33F8C7890DC7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AC462-BB1C-46B3-92AD-C0DE630E0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61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C462-BB1C-46B3-92AD-C0DE630E0ED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4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1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8"/>
            <a:ext cx="7772400" cy="1021556"/>
          </a:xfrm>
        </p:spPr>
        <p:txBody>
          <a:bodyPr anchor="t"/>
          <a:lstStyle>
            <a:lvl1pPr algn="l">
              <a:defRPr sz="1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1"/>
          </a:xfrm>
        </p:spPr>
        <p:txBody>
          <a:bodyPr anchor="b"/>
          <a:lstStyle>
            <a:lvl1pPr marL="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1pPr>
            <a:lvl2pPr marL="1174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431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179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6863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8610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0294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2042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3726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47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7475" indent="0">
              <a:buNone/>
              <a:defRPr sz="500" b="1"/>
            </a:lvl2pPr>
            <a:lvl3pPr marL="234315" indent="0">
              <a:buNone/>
              <a:defRPr sz="500" b="1"/>
            </a:lvl3pPr>
            <a:lvl4pPr marL="351790" indent="0">
              <a:buNone/>
              <a:defRPr sz="400" b="1"/>
            </a:lvl4pPr>
            <a:lvl5pPr marL="468630" indent="0">
              <a:buNone/>
              <a:defRPr sz="400" b="1"/>
            </a:lvl5pPr>
            <a:lvl6pPr marL="586105" indent="0">
              <a:buNone/>
              <a:defRPr sz="400" b="1"/>
            </a:lvl6pPr>
            <a:lvl7pPr marL="702945" indent="0">
              <a:buNone/>
              <a:defRPr sz="400" b="1"/>
            </a:lvl7pPr>
            <a:lvl8pPr marL="820420" indent="0">
              <a:buNone/>
              <a:defRPr sz="400" b="1"/>
            </a:lvl8pPr>
            <a:lvl9pPr marL="937260" indent="0">
              <a:buNone/>
              <a:defRPr sz="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7475" indent="0">
              <a:buNone/>
              <a:defRPr sz="500" b="1"/>
            </a:lvl2pPr>
            <a:lvl3pPr marL="234315" indent="0">
              <a:buNone/>
              <a:defRPr sz="500" b="1"/>
            </a:lvl3pPr>
            <a:lvl4pPr marL="351790" indent="0">
              <a:buNone/>
              <a:defRPr sz="400" b="1"/>
            </a:lvl4pPr>
            <a:lvl5pPr marL="468630" indent="0">
              <a:buNone/>
              <a:defRPr sz="400" b="1"/>
            </a:lvl5pPr>
            <a:lvl6pPr marL="586105" indent="0">
              <a:buNone/>
              <a:defRPr sz="400" b="1"/>
            </a:lvl6pPr>
            <a:lvl7pPr marL="702945" indent="0">
              <a:buNone/>
              <a:defRPr sz="400" b="1"/>
            </a:lvl7pPr>
            <a:lvl8pPr marL="820420" indent="0">
              <a:buNone/>
              <a:defRPr sz="400" b="1"/>
            </a:lvl8pPr>
            <a:lvl9pPr marL="937260" indent="0">
              <a:buNone/>
              <a:defRPr sz="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1" cy="4389835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400"/>
            </a:lvl1pPr>
            <a:lvl2pPr marL="117475" indent="0">
              <a:buNone/>
              <a:defRPr sz="300"/>
            </a:lvl2pPr>
            <a:lvl3pPr marL="234315" indent="0">
              <a:buNone/>
              <a:defRPr sz="200"/>
            </a:lvl3pPr>
            <a:lvl4pPr marL="351790" indent="0">
              <a:buNone/>
              <a:defRPr sz="200"/>
            </a:lvl4pPr>
            <a:lvl5pPr marL="468630" indent="0">
              <a:buNone/>
              <a:defRPr sz="200"/>
            </a:lvl5pPr>
            <a:lvl6pPr marL="586105" indent="0">
              <a:buNone/>
              <a:defRPr sz="200"/>
            </a:lvl6pPr>
            <a:lvl7pPr marL="702945" indent="0">
              <a:buNone/>
              <a:defRPr sz="200"/>
            </a:lvl7pPr>
            <a:lvl8pPr marL="820420" indent="0">
              <a:buNone/>
              <a:defRPr sz="200"/>
            </a:lvl8pPr>
            <a:lvl9pPr marL="937260" indent="0">
              <a:buNone/>
              <a:defRPr sz="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800"/>
            </a:lvl1pPr>
            <a:lvl2pPr marL="117475" indent="0">
              <a:buNone/>
              <a:defRPr sz="700"/>
            </a:lvl2pPr>
            <a:lvl3pPr marL="234315" indent="0">
              <a:buNone/>
              <a:defRPr sz="600"/>
            </a:lvl3pPr>
            <a:lvl4pPr marL="351790" indent="0">
              <a:buNone/>
              <a:defRPr sz="500"/>
            </a:lvl4pPr>
            <a:lvl5pPr marL="468630" indent="0">
              <a:buNone/>
              <a:defRPr sz="500"/>
            </a:lvl5pPr>
            <a:lvl6pPr marL="586105" indent="0">
              <a:buNone/>
              <a:defRPr sz="500"/>
            </a:lvl6pPr>
            <a:lvl7pPr marL="702945" indent="0">
              <a:buNone/>
              <a:defRPr sz="500"/>
            </a:lvl7pPr>
            <a:lvl8pPr marL="820420" indent="0">
              <a:buNone/>
              <a:defRPr sz="500"/>
            </a:lvl8pPr>
            <a:lvl9pPr marL="937260" indent="0">
              <a:buNone/>
              <a:defRPr sz="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400"/>
            </a:lvl1pPr>
            <a:lvl2pPr marL="117475" indent="0">
              <a:buNone/>
              <a:defRPr sz="300"/>
            </a:lvl2pPr>
            <a:lvl3pPr marL="234315" indent="0">
              <a:buNone/>
              <a:defRPr sz="200"/>
            </a:lvl3pPr>
            <a:lvl4pPr marL="351790" indent="0">
              <a:buNone/>
              <a:defRPr sz="200"/>
            </a:lvl4pPr>
            <a:lvl5pPr marL="468630" indent="0">
              <a:buNone/>
              <a:defRPr sz="200"/>
            </a:lvl5pPr>
            <a:lvl6pPr marL="586105" indent="0">
              <a:buNone/>
              <a:defRPr sz="200"/>
            </a:lvl6pPr>
            <a:lvl7pPr marL="702945" indent="0">
              <a:buNone/>
              <a:defRPr sz="200"/>
            </a:lvl7pPr>
            <a:lvl8pPr marL="820420" indent="0">
              <a:buNone/>
              <a:defRPr sz="200"/>
            </a:lvl8pPr>
            <a:lvl9pPr marL="937260" indent="0">
              <a:buNone/>
              <a:defRPr sz="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9EDF-A1C5-4F27-A90F-04121B925C35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28575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fontAlgn="base"/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23432" tIns="11716" rIns="23432" bIns="1171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3"/>
            <a:ext cx="8229600" cy="3394472"/>
          </a:xfrm>
          <a:prstGeom prst="rect">
            <a:avLst/>
          </a:prstGeom>
        </p:spPr>
        <p:txBody>
          <a:bodyPr vert="horz" lIns="23432" tIns="11716" rIns="23432" bIns="1171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23432" tIns="11716" rIns="23432" bIns="11716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23432" tIns="11716" rIns="23432" bIns="11716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23432" tIns="11716" rIns="23432" bIns="11716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234315" rtl="0" eaLnBrk="1" latinLnBrk="0" hangingPunct="1"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30" indent="-87630" algn="l" defTabSz="234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73025" algn="l" defTabSz="234315" rtl="0" eaLnBrk="1" latinLnBrk="0" hangingPunct="1">
        <a:spcBef>
          <a:spcPct val="20000"/>
        </a:spcBef>
        <a:buFont typeface="Arial" panose="020B0604020202020204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92735" indent="-58420" algn="l" defTabSz="234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10210" indent="-58420" algn="l" defTabSz="234315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527050" indent="-58420" algn="l" defTabSz="234315" rtl="0" eaLnBrk="1" latinLnBrk="0" hangingPunct="1">
        <a:spcBef>
          <a:spcPct val="20000"/>
        </a:spcBef>
        <a:buFont typeface="Arial" panose="020B0604020202020204" pitchFamily="34" charset="0"/>
        <a:buChar char="»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644525" indent="-58420" algn="l" defTabSz="234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61365" indent="-58420" algn="l" defTabSz="234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78840" indent="-58420" algn="l" defTabSz="234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95680" indent="-58420" algn="l" defTabSz="234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17475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2pPr>
      <a:lvl3pPr marL="234315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51790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630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586105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02945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20420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37260" algn="l" defTabSz="234315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4180d9464d62f3f5629858db05cd4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7878" y="627534"/>
            <a:ext cx="5112568" cy="5112568"/>
          </a:xfrm>
          <a:prstGeom prst="rect">
            <a:avLst/>
          </a:prstGeom>
        </p:spPr>
      </p:pic>
      <p:sp>
        <p:nvSpPr>
          <p:cNvPr id="9" name="五边形 8"/>
          <p:cNvSpPr/>
          <p:nvPr/>
        </p:nvSpPr>
        <p:spPr>
          <a:xfrm>
            <a:off x="323529" y="915566"/>
            <a:ext cx="2376264" cy="432048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endParaRPr lang="zh-CN" altLang="en-US" sz="5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51720" y="1779663"/>
            <a:ext cx="5904656" cy="1008112"/>
          </a:xfrm>
        </p:spPr>
        <p:txBody>
          <a:bodyPr>
            <a:prstTxWarp prst="textChevronInverted">
              <a:avLst>
                <a:gd name="adj" fmla="val 76055"/>
              </a:avLst>
            </a:prstTxWarp>
            <a:normAutofit/>
          </a:bodyPr>
          <a:lstStyle/>
          <a:p>
            <a:r>
              <a:rPr lang="en-US" altLang="zh-CN" sz="6000" b="1" dirty="0" smtClean="0"/>
              <a:t>Let’s read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endParaRPr lang="zh-CN" altLang="en-US" sz="500"/>
          </a:p>
        </p:txBody>
      </p:sp>
      <p:pic>
        <p:nvPicPr>
          <p:cNvPr id="11" name="图片 10" descr="微信图片_20180827120548_副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3478"/>
            <a:ext cx="2160241" cy="720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8958" y="980719"/>
            <a:ext cx="1224136" cy="367030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级</a:t>
            </a:r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60006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endParaRPr lang="zh-CN" altLang="en-US" sz="500"/>
          </a:p>
        </p:txBody>
      </p:sp>
      <p:cxnSp>
        <p:nvCxnSpPr>
          <p:cNvPr id="31" name="直接连接符 30"/>
          <p:cNvCxnSpPr>
            <a:stCxn id="24" idx="4"/>
          </p:cNvCxnSpPr>
          <p:nvPr/>
        </p:nvCxnSpPr>
        <p:spPr>
          <a:xfrm flipH="1">
            <a:off x="0" y="5037111"/>
            <a:ext cx="8760260" cy="106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4" y="123478"/>
            <a:ext cx="68526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50785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0"/>
            <a:ext cx="9144000" cy="12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37175" y="248920"/>
            <a:ext cx="3172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The first method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185" y="1247775"/>
            <a:ext cx="476885" cy="339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685" y="1247775"/>
            <a:ext cx="338455" cy="339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1650" y="1586865"/>
            <a:ext cx="556260" cy="259080"/>
          </a:xfrm>
          <a:prstGeom prst="rect">
            <a:avLst/>
          </a:prstGeom>
        </p:spPr>
      </p:pic>
      <p:sp>
        <p:nvSpPr>
          <p:cNvPr id="25" name="矩形 18"/>
          <p:cNvSpPr/>
          <p:nvPr/>
        </p:nvSpPr>
        <p:spPr>
          <a:xfrm>
            <a:off x="4857752" y="1071552"/>
            <a:ext cx="4178300" cy="979805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algn="l" eaLnBrk="1"/>
            <a:r>
              <a:rPr lang="en-US" altLang="zh-CN" sz="2000" b="1" kern="1200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The sailors _____  ______ the boat and _______ again.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023"/>
            <a:ext cx="3786609" cy="502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7494"/>
            <a:ext cx="3289568" cy="462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267494"/>
            <a:ext cx="320050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959985" y="8890"/>
            <a:ext cx="31724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/>
              <a:t>The second method</a:t>
            </a:r>
          </a:p>
        </p:txBody>
      </p:sp>
      <p:sp>
        <p:nvSpPr>
          <p:cNvPr id="7" name="矩形 19"/>
          <p:cNvSpPr/>
          <p:nvPr/>
        </p:nvSpPr>
        <p:spPr>
          <a:xfrm>
            <a:off x="4582795" y="530860"/>
            <a:ext cx="3926205" cy="122999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algn="l" eaLnBrk="1" fontAlgn="t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12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              </a:t>
            </a:r>
          </a:p>
          <a:p>
            <a:pPr marL="0" algn="l" eaLnBrk="1" fontAlgn="t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12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The sailors _____  ____ the boat.</a:t>
            </a:r>
            <a:endParaRPr lang="en-US" altLang="zh-CN" sz="2000" b="1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marL="0" algn="l" eaLnBrk="1" fontAlgn="t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12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They _______ and _______.</a:t>
            </a:r>
          </a:p>
          <a:p>
            <a:pPr marL="0" algn="l" eaLnBrk="1" fontAlgn="t">
              <a:spcBef>
                <a:spcPts val="0"/>
              </a:spcBef>
              <a:spcAft>
                <a:spcPts val="0"/>
              </a:spcAft>
            </a:pPr>
            <a:endParaRPr lang="en-US" altLang="zh-CN" sz="2000" b="1" kern="120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245" y="620395"/>
            <a:ext cx="662940" cy="4511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495" y="770890"/>
            <a:ext cx="338455" cy="272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175" y="1113155"/>
            <a:ext cx="807720" cy="2441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650" y="1113155"/>
            <a:ext cx="807720" cy="244149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2051685" y="627380"/>
            <a:ext cx="1944370" cy="936625"/>
          </a:xfrm>
          <a:prstGeom prst="wedgeRoundRectCallout">
            <a:avLst>
              <a:gd name="adj1" fmla="val 91476"/>
              <a:gd name="adj2" fmla="val -455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What would you do?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14"/>
            <a:ext cx="301667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5"/>
          <p:cNvSpPr txBox="1"/>
          <p:nvPr/>
        </p:nvSpPr>
        <p:spPr>
          <a:xfrm>
            <a:off x="1357290" y="0"/>
            <a:ext cx="80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What do you think he might be going to do?</a:t>
            </a:r>
          </a:p>
        </p:txBody>
      </p:sp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3470" y="357172"/>
            <a:ext cx="805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Which sailor is not helping? Why?</a:t>
            </a:r>
          </a:p>
        </p:txBody>
      </p:sp>
      <p:sp>
        <p:nvSpPr>
          <p:cNvPr id="5" name="椭圆 4"/>
          <p:cNvSpPr/>
          <p:nvPr/>
        </p:nvSpPr>
        <p:spPr>
          <a:xfrm>
            <a:off x="3428992" y="1714494"/>
            <a:ext cx="1944370" cy="93599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微信图片_20180827120548_副本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55" y="2755900"/>
            <a:ext cx="718820" cy="2825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91525" y="20094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微信图片_20180827120548_副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989" y="606078"/>
            <a:ext cx="720080" cy="280831"/>
          </a:xfrm>
          <a:prstGeom prst="rect">
            <a:avLst/>
          </a:prstGeom>
        </p:spPr>
      </p:pic>
      <p:sp>
        <p:nvSpPr>
          <p:cNvPr id="16" name="矩形 15">
            <a:hlinkClick r:id="rId5" action="ppaction://hlinksldjump"/>
          </p:cNvPr>
          <p:cNvSpPr/>
          <p:nvPr/>
        </p:nvSpPr>
        <p:spPr>
          <a:xfrm>
            <a:off x="5335270" y="4290695"/>
            <a:ext cx="1224280" cy="504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5"/>
          <p:cNvSpPr txBox="1"/>
          <p:nvPr/>
        </p:nvSpPr>
        <p:spPr>
          <a:xfrm>
            <a:off x="1371600" y="83820"/>
            <a:ext cx="741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What do you think he might be going to do?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684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642924"/>
            <a:ext cx="32004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 descr="微信图片_20180827120548_副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6"/>
            <a:ext cx="720080" cy="28083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00812" cy="505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018"/>
            <a:ext cx="6210771" cy="49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5715"/>
            <a:ext cx="467360" cy="5254625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76920" y="12601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84" y="129828"/>
            <a:ext cx="720080" cy="280831"/>
          </a:xfrm>
          <a:prstGeom prst="rect">
            <a:avLst/>
          </a:prstGeom>
        </p:spPr>
      </p:pic>
      <p:sp>
        <p:nvSpPr>
          <p:cNvPr id="227" name=" 227"/>
          <p:cNvSpPr/>
          <p:nvPr/>
        </p:nvSpPr>
        <p:spPr>
          <a:xfrm>
            <a:off x="4458970" y="3357568"/>
            <a:ext cx="4327872" cy="1456055"/>
          </a:xfrm>
          <a:prstGeom prst="wedgeEllipseCallout">
            <a:avLst>
              <a:gd name="adj1" fmla="val -8409"/>
              <a:gd name="adj2" fmla="val -10193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002060"/>
                </a:solidFill>
                <a:latin typeface="Calibri" pitchFamily="34" charset="0"/>
              </a:rPr>
              <a:t>W</a:t>
            </a:r>
            <a:r>
              <a:rPr lang="en-US" altLang="zh-CN" sz="2000" b="1" dirty="0" smtClean="0">
                <a:solidFill>
                  <a:srgbClr val="002060"/>
                </a:solidFill>
                <a:latin typeface="Calibri" pitchFamily="34" charset="0"/>
                <a:sym typeface="+mn-ea"/>
              </a:rPr>
              <a:t>hat words could you use to describe how the sailors might  feel? </a:t>
            </a:r>
            <a:endParaRPr lang="en-US" altLang="zh-CN" sz="2000" b="1" dirty="0">
              <a:solidFill>
                <a:srgbClr val="002060"/>
              </a:solidFill>
              <a:latin typeface="Calibri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24"/>
          <p:cNvSpPr/>
          <p:nvPr/>
        </p:nvSpPr>
        <p:spPr>
          <a:xfrm>
            <a:off x="1527810" y="1186180"/>
            <a:ext cx="6024245" cy="38042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矩形 4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91525" y="335987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3188"/>
            <a:ext cx="720080" cy="2808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67405" y="342900"/>
            <a:ext cx="265557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/>
              <a:t>The Result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09420" y="1478915"/>
            <a:ext cx="5697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The boat _____ ____the sand.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7270" y="1611630"/>
            <a:ext cx="1087755" cy="379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1715" y="1611630"/>
            <a:ext cx="728345" cy="379095"/>
          </a:xfrm>
          <a:prstGeom prst="rect">
            <a:avLst/>
          </a:prstGeom>
        </p:spPr>
      </p:pic>
      <p:sp>
        <p:nvSpPr>
          <p:cNvPr id="227" name=" 227"/>
          <p:cNvSpPr/>
          <p:nvPr/>
        </p:nvSpPr>
        <p:spPr>
          <a:xfrm>
            <a:off x="5560061" y="0"/>
            <a:ext cx="3298220" cy="1456055"/>
          </a:xfrm>
          <a:prstGeom prst="wedgeEllipseCallout">
            <a:avLst>
              <a:gd name="adj1" fmla="val -52722"/>
              <a:gd name="adj2" fmla="val 592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sym typeface="+mn-ea"/>
              </a:rPr>
              <a:t>What do you think about Sid’s idea? Why?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57" y="2512835"/>
            <a:ext cx="31813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pic>
        <p:nvPicPr>
          <p:cNvPr id="12" name="图片 11" descr="d1444b92ea371f7e939ba98008845ca0.png"/>
          <p:cNvPicPr>
            <a:picLocks noChangeAspect="1"/>
          </p:cNvPicPr>
          <p:nvPr/>
        </p:nvPicPr>
        <p:blipFill>
          <a:blip r:embed="rId3" cstate="print"/>
          <a:srcRect l="5201" t="12201" r="6601" b="19200"/>
          <a:stretch>
            <a:fillRect/>
          </a:stretch>
        </p:blipFill>
        <p:spPr>
          <a:xfrm>
            <a:off x="971600" y="1563638"/>
            <a:ext cx="3744416" cy="22225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9421" y="1980575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Tips:</a:t>
            </a:r>
          </a:p>
          <a:p>
            <a:r>
              <a:rPr lang="en-US" altLang="zh-CN" sz="2800" dirty="0" smtClean="0"/>
              <a:t>1. Listen carefully.</a:t>
            </a:r>
          </a:p>
          <a:p>
            <a:r>
              <a:rPr lang="en-US" altLang="zh-CN" sz="2800" dirty="0" smtClean="0"/>
              <a:t>2. Follow to read.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11510"/>
            <a:ext cx="820891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</a:rPr>
              <a:t>Listen and repeat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29256" y="1428742"/>
            <a:ext cx="2336474" cy="31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pic>
        <p:nvPicPr>
          <p:cNvPr id="12" name="图片 11" descr="d1444b92ea371f7e939ba98008845ca0.png"/>
          <p:cNvPicPr>
            <a:picLocks noChangeAspect="1"/>
          </p:cNvPicPr>
          <p:nvPr/>
        </p:nvPicPr>
        <p:blipFill>
          <a:blip r:embed="rId3" cstate="print"/>
          <a:srcRect l="5201" t="12201" r="6601" b="19200"/>
          <a:stretch>
            <a:fillRect/>
          </a:stretch>
        </p:blipFill>
        <p:spPr>
          <a:xfrm>
            <a:off x="971600" y="1563638"/>
            <a:ext cx="3744416" cy="22225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9421" y="1980575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Tips:</a:t>
            </a:r>
          </a:p>
          <a:p>
            <a:r>
              <a:rPr lang="en-US" altLang="zh-CN" sz="2800" dirty="0" smtClean="0"/>
              <a:t>1. Act in groups.</a:t>
            </a:r>
          </a:p>
          <a:p>
            <a:r>
              <a:rPr lang="en-US" altLang="zh-CN" sz="2800" dirty="0" smtClean="0"/>
              <a:t>2. Add some actions.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050" y="411510"/>
            <a:ext cx="820891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</a:rPr>
              <a:t>Let’s act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86380" y="1357304"/>
            <a:ext cx="2340939" cy="3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472" y="42861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/>
              <a:t>   Please retell the story according to the pictures.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32175" y="1947545"/>
            <a:ext cx="1397635" cy="130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55395" y="1948180"/>
            <a:ext cx="138874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54065" y="1889760"/>
            <a:ext cx="1405890" cy="13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854065" y="3597275"/>
            <a:ext cx="1405890" cy="133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31858" y="3614420"/>
            <a:ext cx="1235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05243" y="3623310"/>
            <a:ext cx="1289050" cy="132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右箭头 42"/>
          <p:cNvSpPr/>
          <p:nvPr/>
        </p:nvSpPr>
        <p:spPr>
          <a:xfrm>
            <a:off x="5191443" y="2527935"/>
            <a:ext cx="274320" cy="1828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43" name="右箭头 43"/>
          <p:cNvSpPr/>
          <p:nvPr/>
        </p:nvSpPr>
        <p:spPr>
          <a:xfrm>
            <a:off x="2933383" y="2507615"/>
            <a:ext cx="274320" cy="1828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44" name="右箭头 44"/>
          <p:cNvSpPr/>
          <p:nvPr/>
        </p:nvSpPr>
        <p:spPr>
          <a:xfrm rot="5220000">
            <a:off x="6415723" y="3300730"/>
            <a:ext cx="274320" cy="1828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45" name="右箭头 45"/>
          <p:cNvSpPr/>
          <p:nvPr/>
        </p:nvSpPr>
        <p:spPr>
          <a:xfrm rot="10800000">
            <a:off x="2933383" y="4184650"/>
            <a:ext cx="274320" cy="1828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46" name="右箭头 46"/>
          <p:cNvSpPr/>
          <p:nvPr/>
        </p:nvSpPr>
        <p:spPr>
          <a:xfrm rot="10980000">
            <a:off x="5186680" y="4191635"/>
            <a:ext cx="274320" cy="18605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0048"/>
            <a:ext cx="4344573" cy="464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91525" y="20094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89" y="229523"/>
            <a:ext cx="720080" cy="280831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1371600" y="83820"/>
            <a:ext cx="756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What characters can you see here</a:t>
            </a: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？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1038225" y="571500"/>
            <a:ext cx="5333975" cy="2216274"/>
          </a:xfrm>
          <a:prstGeom prst="cloudCallout">
            <a:avLst>
              <a:gd name="adj1" fmla="val 16405"/>
              <a:gd name="adj2" fmla="val 7178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</a:rPr>
              <a:t>Do you remember the story with these characters?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13"/>
          <p:cNvSpPr/>
          <p:nvPr/>
        </p:nvSpPr>
        <p:spPr>
          <a:xfrm>
            <a:off x="642910" y="428610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72"/>
            <a:ext cx="355670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5536" y="214296"/>
            <a:ext cx="350658" cy="455898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圆角矩形标注 29"/>
          <p:cNvSpPr/>
          <p:nvPr/>
        </p:nvSpPr>
        <p:spPr>
          <a:xfrm>
            <a:off x="1785918" y="428610"/>
            <a:ext cx="1172210" cy="649605"/>
          </a:xfrm>
          <a:prstGeom prst="wedgeRoundRectCallout">
            <a:avLst>
              <a:gd name="adj1" fmla="val 64620"/>
              <a:gd name="adj2" fmla="val -321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 smtClean="0">
                <a:solidFill>
                  <a:schemeClr val="tx1"/>
                </a:solidFill>
              </a:rPr>
              <a:t>Series name</a:t>
            </a:r>
          </a:p>
        </p:txBody>
      </p:sp>
      <p:sp>
        <p:nvSpPr>
          <p:cNvPr id="29" name="圆角矩形标注 28"/>
          <p:cNvSpPr/>
          <p:nvPr/>
        </p:nvSpPr>
        <p:spPr>
          <a:xfrm>
            <a:off x="1928794" y="1285866"/>
            <a:ext cx="986472" cy="592139"/>
          </a:xfrm>
          <a:prstGeom prst="wedgeRoundRectCallout">
            <a:avLst>
              <a:gd name="adj1" fmla="val 82447"/>
              <a:gd name="adj2" fmla="val -1062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 smtClean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6228184" y="2139702"/>
            <a:ext cx="1413510" cy="377825"/>
          </a:xfrm>
          <a:prstGeom prst="wedgeRoundRectCallout">
            <a:avLst>
              <a:gd name="adj1" fmla="val -36580"/>
              <a:gd name="adj2" fmla="val -78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2143108" y="4000510"/>
            <a:ext cx="1348440" cy="378042"/>
          </a:xfrm>
          <a:prstGeom prst="wedgeRoundRectCallout">
            <a:avLst>
              <a:gd name="adj1" fmla="val 77729"/>
              <a:gd name="adj2" fmla="val 221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 smtClean="0">
                <a:solidFill>
                  <a:schemeClr val="tx1"/>
                </a:solidFill>
              </a:rPr>
              <a:t>Authors</a:t>
            </a:r>
          </a:p>
        </p:txBody>
      </p:sp>
      <p:sp>
        <p:nvSpPr>
          <p:cNvPr id="28" name="圆角矩形标注 27"/>
          <p:cNvSpPr/>
          <p:nvPr/>
        </p:nvSpPr>
        <p:spPr>
          <a:xfrm>
            <a:off x="6429388" y="4429138"/>
            <a:ext cx="1458162" cy="378042"/>
          </a:xfrm>
          <a:prstGeom prst="wedgeRoundRectCallout">
            <a:avLst>
              <a:gd name="adj1" fmla="val -94163"/>
              <a:gd name="adj2" fmla="val 436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 smtClean="0">
                <a:solidFill>
                  <a:schemeClr val="tx1"/>
                </a:solidFill>
              </a:rPr>
              <a:t>Publisher</a:t>
            </a:r>
          </a:p>
        </p:txBody>
      </p:sp>
      <p:sp>
        <p:nvSpPr>
          <p:cNvPr id="227" name=" 227"/>
          <p:cNvSpPr/>
          <p:nvPr/>
        </p:nvSpPr>
        <p:spPr>
          <a:xfrm>
            <a:off x="6858016" y="753412"/>
            <a:ext cx="1818440" cy="727328"/>
          </a:xfrm>
          <a:prstGeom prst="wedgeEllipseCallout">
            <a:avLst>
              <a:gd name="adj1" fmla="val -69330"/>
              <a:gd name="adj2" fmla="val 83655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/>
                </a:solidFill>
                <a:latin typeface="Aharoni" panose="02010803020104030203" charset="0"/>
                <a:cs typeface="Aharoni" panose="02010803020104030203" charset="0"/>
              </a:rPr>
              <a:t>Why?</a:t>
            </a:r>
          </a:p>
        </p:txBody>
      </p: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10"/>
            <a:ext cx="720080" cy="28083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animBg="1"/>
      <p:bldP spid="29" grpId="0" bldLvl="0" animBg="1"/>
      <p:bldP spid="29" grpId="1" animBg="1"/>
      <p:bldP spid="23" grpId="0" bldLvl="0" animBg="1"/>
      <p:bldP spid="23" grpId="1" animBg="1"/>
      <p:bldP spid="27" grpId="0" bldLvl="0" animBg="1"/>
      <p:bldP spid="27" grpId="1" animBg="1"/>
      <p:bldP spid="28" grpId="0" bldLvl="0" animBg="1"/>
      <p:bldP spid="28" grpId="1" animBg="1"/>
      <p:bldP spid="2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6805" y="308103"/>
            <a:ext cx="82089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What do you think of Sid?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47725"/>
            <a:ext cx="31623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28675"/>
            <a:ext cx="31813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4127" y="112526"/>
            <a:ext cx="82089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Can you give a new title to this story?</a:t>
            </a:r>
          </a:p>
        </p:txBody>
      </p:sp>
      <p:sp>
        <p:nvSpPr>
          <p:cNvPr id="227" name=" 227"/>
          <p:cNvSpPr/>
          <p:nvPr/>
        </p:nvSpPr>
        <p:spPr>
          <a:xfrm>
            <a:off x="4178300" y="1071552"/>
            <a:ext cx="4037038" cy="2081858"/>
          </a:xfrm>
          <a:prstGeom prst="wedgeEllipseCallout">
            <a:avLst>
              <a:gd name="adj1" fmla="val -57839"/>
              <a:gd name="adj2" fmla="val 645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002060"/>
                </a:solidFill>
                <a:sym typeface="+mn-ea"/>
              </a:rPr>
              <a:t>Have you or someone you know had a problem because of not doing what you should have done?</a:t>
            </a:r>
            <a:endParaRPr lang="zh-CN" altLang="en-US" sz="2000" b="1" dirty="0" smtClean="0">
              <a:solidFill>
                <a:srgbClr val="002060"/>
              </a:solidFill>
              <a:sym typeface="+mn-ea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627534"/>
            <a:ext cx="3093021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19150" y="1249045"/>
            <a:ext cx="7980019" cy="2261235"/>
            <a:chOff x="683568" y="1491630"/>
            <a:chExt cx="4775312" cy="1584176"/>
          </a:xfrm>
        </p:grpSpPr>
        <p:pic>
          <p:nvPicPr>
            <p:cNvPr id="14" name="图片 13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83568" y="1491630"/>
              <a:ext cx="4680520" cy="15841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6352" y="1767666"/>
              <a:ext cx="4752528" cy="1099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1950" indent="-361950"/>
              <a:r>
                <a:rPr lang="en-US" altLang="zh-CN" sz="2400" dirty="0" smtClean="0"/>
                <a:t>1.  Draw the sailors’ problem and describe your picture to your partner. </a:t>
              </a:r>
            </a:p>
            <a:p>
              <a:pPr marL="457200" indent="-457200"/>
              <a:endParaRPr lang="en-US" altLang="zh-CN" sz="2400" dirty="0" smtClean="0"/>
            </a:p>
            <a:p>
              <a:pPr marL="446088" indent="-446088">
                <a:tabLst>
                  <a:tab pos="446088" algn="l"/>
                </a:tabLst>
              </a:pPr>
              <a:r>
                <a:rPr lang="en-US" altLang="zh-CN" sz="2400" dirty="0" smtClean="0"/>
                <a:t>2.  Write about the sailors’ problem and the </a:t>
              </a:r>
              <a:r>
                <a:rPr lang="en-US" altLang="zh-CN" sz="2400" dirty="0" smtClean="0"/>
                <a:t>solution</a:t>
              </a:r>
              <a:r>
                <a:rPr lang="en-US" altLang="zh-CN" sz="2400" dirty="0" smtClean="0"/>
                <a:t>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9960" y="257810"/>
            <a:ext cx="2929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Homework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微信图片_20180827120548_副本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55" y="2755900"/>
            <a:ext cx="718820" cy="2825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91525" y="20094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89" y="229523"/>
            <a:ext cx="720080" cy="280831"/>
          </a:xfrm>
          <a:prstGeom prst="rect">
            <a:avLst/>
          </a:prstGeom>
        </p:spPr>
      </p:pic>
      <p:sp>
        <p:nvSpPr>
          <p:cNvPr id="14" name="矩形 13">
            <a:hlinkClick r:id="" action="ppaction://hlinkshowjump?jump=nextslide"/>
          </p:cNvPr>
          <p:cNvSpPr/>
          <p:nvPr/>
        </p:nvSpPr>
        <p:spPr>
          <a:xfrm>
            <a:off x="6803390" y="1003300"/>
            <a:ext cx="2051050" cy="57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hlinkClick r:id="rId4" action="ppaction://hlinksldjump"/>
          </p:cNvPr>
          <p:cNvSpPr/>
          <p:nvPr/>
        </p:nvSpPr>
        <p:spPr>
          <a:xfrm>
            <a:off x="5335270" y="4290695"/>
            <a:ext cx="1224280" cy="504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5"/>
          <p:cNvSpPr txBox="1"/>
          <p:nvPr/>
        </p:nvSpPr>
        <p:spPr>
          <a:xfrm>
            <a:off x="1105535" y="114300"/>
            <a:ext cx="7996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</a:t>
            </a:r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  <a:sym typeface="+mn-ea"/>
              </a:rPr>
              <a:t>What do you think of Sailor Sid?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27584" y="771550"/>
            <a:ext cx="720079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微信图片_20180827120548_副本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55" y="2755900"/>
            <a:ext cx="718820" cy="2825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91525" y="20094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89" y="229523"/>
            <a:ext cx="720080" cy="280831"/>
          </a:xfrm>
          <a:prstGeom prst="rect">
            <a:avLst/>
          </a:prstGeom>
        </p:spPr>
      </p:pic>
      <p:sp>
        <p:nvSpPr>
          <p:cNvPr id="14" name="矩形 13">
            <a:hlinkClick r:id="" action="ppaction://hlinkshowjump?jump=nextslide"/>
          </p:cNvPr>
          <p:cNvSpPr/>
          <p:nvPr/>
        </p:nvSpPr>
        <p:spPr>
          <a:xfrm>
            <a:off x="6803390" y="1003300"/>
            <a:ext cx="2051050" cy="57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hlinkClick r:id="rId4" action="ppaction://hlinksldjump"/>
          </p:cNvPr>
          <p:cNvSpPr/>
          <p:nvPr/>
        </p:nvSpPr>
        <p:spPr>
          <a:xfrm>
            <a:off x="5335270" y="4290695"/>
            <a:ext cx="1224280" cy="504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5"/>
          <p:cNvSpPr txBox="1"/>
          <p:nvPr/>
        </p:nvSpPr>
        <p:spPr>
          <a:xfrm>
            <a:off x="1500166" y="142858"/>
            <a:ext cx="7832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What do you know from the first picture</a:t>
            </a: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？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43558"/>
            <a:ext cx="3921992" cy="42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77" y="822941"/>
            <a:ext cx="3181350" cy="43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5"/>
          <p:cNvSpPr txBox="1"/>
          <p:nvPr/>
        </p:nvSpPr>
        <p:spPr>
          <a:xfrm>
            <a:off x="2228850" y="165735"/>
            <a:ext cx="566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What has happened</a:t>
            </a: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？</a:t>
            </a:r>
          </a:p>
        </p:txBody>
      </p:sp>
      <p:sp>
        <p:nvSpPr>
          <p:cNvPr id="9" name="五边形 8"/>
          <p:cNvSpPr/>
          <p:nvPr/>
        </p:nvSpPr>
        <p:spPr>
          <a:xfrm>
            <a:off x="292160" y="256193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84" y="256193"/>
            <a:ext cx="720080" cy="280831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343400" y="1160145"/>
            <a:ext cx="3698240" cy="2016125"/>
          </a:xfrm>
          <a:prstGeom prst="roundRect">
            <a:avLst/>
          </a:prstGeom>
          <a:ln>
            <a:solidFill>
              <a:srgbClr val="CCE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4344035" y="1147445"/>
            <a:ext cx="3697605" cy="2028825"/>
          </a:xfrm>
          <a:prstGeom prst="wedgeRoundRectCallout">
            <a:avLst>
              <a:gd name="adj1" fmla="val 177"/>
              <a:gd name="adj2" fmla="val 1078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</a:rPr>
              <a:t>Why </a:t>
            </a:r>
            <a:r>
              <a:rPr lang="en-US" altLang="zh-CN" sz="2800" b="1" dirty="0">
                <a:solidFill>
                  <a:srgbClr val="002060"/>
                </a:solidFill>
              </a:rPr>
              <a:t>was a shark pulling their boat?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2940"/>
            <a:ext cx="3243209" cy="43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323528" y="915566"/>
            <a:ext cx="2376264" cy="432048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微信图片_20180827120548_副本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23478"/>
            <a:ext cx="2160241" cy="720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8957" y="947698"/>
            <a:ext cx="1224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级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7" y="360006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4" idx="4"/>
          </p:cNvCxnSpPr>
          <p:nvPr/>
        </p:nvCxnSpPr>
        <p:spPr>
          <a:xfrm flipH="1">
            <a:off x="0" y="5037110"/>
            <a:ext cx="8760260" cy="106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4" y="123478"/>
            <a:ext cx="68526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0" y="350785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0"/>
            <a:ext cx="9144000" cy="12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/>
          <p:nvPr/>
        </p:nvSpPr>
        <p:spPr>
          <a:xfrm>
            <a:off x="1663065" y="2023745"/>
            <a:ext cx="709739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What happened to them?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" y="27145"/>
            <a:ext cx="6171880" cy="49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直接连接符 1"/>
          <p:cNvCxnSpPr/>
          <p:nvPr/>
        </p:nvCxnSpPr>
        <p:spPr>
          <a:xfrm>
            <a:off x="5173696" y="4083918"/>
            <a:ext cx="9386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139952" y="4299942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5584432" y="2786380"/>
            <a:ext cx="3357586" cy="803275"/>
          </a:xfrm>
          <a:prstGeom prst="wedgeRoundRectCallout">
            <a:avLst>
              <a:gd name="adj1" fmla="val 1764"/>
              <a:gd name="adj2" fmla="val 107134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</a:rPr>
              <a:t> What </a:t>
            </a:r>
            <a:r>
              <a:rPr lang="en-US" altLang="zh-CN" sz="2400" b="1" dirty="0">
                <a:solidFill>
                  <a:srgbClr val="002060"/>
                </a:solidFill>
              </a:rPr>
              <a:t>does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“put their feet up” </a:t>
            </a:r>
            <a:r>
              <a:rPr lang="en-US" altLang="zh-CN" sz="2400" b="1" dirty="0">
                <a:solidFill>
                  <a:srgbClr val="002060"/>
                </a:solidFill>
              </a:rPr>
              <a:t>mean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?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4" y="414338"/>
            <a:ext cx="396044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云形标注 12"/>
          <p:cNvSpPr/>
          <p:nvPr/>
        </p:nvSpPr>
        <p:spPr>
          <a:xfrm>
            <a:off x="146050" y="1525270"/>
            <a:ext cx="4004945" cy="1440180"/>
          </a:xfrm>
          <a:prstGeom prst="cloudCallout">
            <a:avLst>
              <a:gd name="adj1" fmla="val 15110"/>
              <a:gd name="adj2" fmla="val -7562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What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was </a:t>
            </a:r>
            <a:r>
              <a:rPr lang="en-US" altLang="zh-CN" sz="3200" b="1" dirty="0">
                <a:solidFill>
                  <a:srgbClr val="002060"/>
                </a:solidFill>
              </a:rPr>
              <a:t>the problem? 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4353560" y="1426210"/>
            <a:ext cx="4797425" cy="1440180"/>
          </a:xfrm>
          <a:prstGeom prst="cloudCallout">
            <a:avLst>
              <a:gd name="adj1" fmla="val -40271"/>
              <a:gd name="adj2" fmla="val -7716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What had caused the problem?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F7964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1472" y="1571618"/>
            <a:ext cx="4752528" cy="1584176"/>
            <a:chOff x="683568" y="1491630"/>
            <a:chExt cx="4752528" cy="1584176"/>
          </a:xfrm>
        </p:grpSpPr>
        <p:pic>
          <p:nvPicPr>
            <p:cNvPr id="14" name="图片 13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83568" y="1491630"/>
              <a:ext cx="4680520" cy="15841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3568" y="1684541"/>
              <a:ext cx="475252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pPr marL="457200" indent="-457200"/>
              <a:r>
                <a:rPr lang="en-US" altLang="zh-CN" sz="2400" dirty="0" smtClean="0"/>
                <a:t>1. Please read PP 5-13.</a:t>
              </a:r>
            </a:p>
            <a:p>
              <a:pPr marL="457200" indent="-457200"/>
              <a:r>
                <a:rPr lang="en-US" altLang="zh-CN" sz="2400" dirty="0" smtClean="0"/>
                <a:t>2. Finish the worksheet.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41871" y="267494"/>
            <a:ext cx="8050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Q: How did the sailors try to get the boat off   the sand?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071552"/>
            <a:ext cx="2941320" cy="303276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367</TotalTime>
  <Words>337</Words>
  <Application>Microsoft Office PowerPoint</Application>
  <PresentationFormat>全屏显示(16:9)</PresentationFormat>
  <Paragraphs>55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演示文稿1</vt:lpstr>
      <vt:lpstr/>
      <vt:lpstr>默认设计模板</vt:lpstr>
      <vt:lpstr>Office 主题</vt:lpstr>
      <vt:lpstr>Let’s read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275</cp:revision>
  <dcterms:created xsi:type="dcterms:W3CDTF">2018-08-27T06:46:00Z</dcterms:created>
  <dcterms:modified xsi:type="dcterms:W3CDTF">2019-01-21T08:10:54Z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