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585" r:id="rId3"/>
    <p:sldId id="560" r:id="rId4"/>
    <p:sldId id="399" r:id="rId5"/>
    <p:sldId id="310" r:id="rId6"/>
    <p:sldId id="504" r:id="rId7"/>
    <p:sldId id="356" r:id="rId8"/>
    <p:sldId id="317" r:id="rId9"/>
    <p:sldId id="395" r:id="rId10"/>
    <p:sldId id="402" r:id="rId11"/>
    <p:sldId id="505" r:id="rId12"/>
    <p:sldId id="325" r:id="rId13"/>
    <p:sldId id="326" r:id="rId14"/>
    <p:sldId id="396" r:id="rId15"/>
    <p:sldId id="328" r:id="rId16"/>
    <p:sldId id="511" r:id="rId17"/>
    <p:sldId id="513" r:id="rId18"/>
    <p:sldId id="512" r:id="rId19"/>
    <p:sldId id="515" r:id="rId20"/>
    <p:sldId id="556" r:id="rId21"/>
    <p:sldId id="558" r:id="rId22"/>
    <p:sldId id="584" r:id="rId23"/>
    <p:sldId id="583" r:id="rId2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646"/>
    <a:srgbClr val="FF0000"/>
    <a:srgbClr val="2B8313"/>
    <a:srgbClr val="F9F88C"/>
    <a:srgbClr val="008000"/>
    <a:srgbClr val="028458"/>
    <a:srgbClr val="0098BE"/>
    <a:srgbClr val="CCECFF"/>
    <a:srgbClr val="00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398"/>
      </p:cViewPr>
      <p:guideLst>
        <p:guide orient="horz" pos="1578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7400" indent="0">
              <a:buNone/>
              <a:defRPr sz="101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7400" indent="0">
              <a:buNone/>
              <a:defRPr sz="101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050" indent="0">
              <a:buNone/>
              <a:defRPr sz="790"/>
            </a:lvl7pPr>
            <a:lvl8pPr marL="1800225" indent="0">
              <a:buNone/>
              <a:defRPr sz="790"/>
            </a:lvl8pPr>
            <a:lvl9pPr marL="2057400" indent="0">
              <a:buNone/>
              <a:defRPr sz="79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en-US" altLang="zh-CN" dirty="0"/>
              <a:t>Click to edit Master title style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en-US" altLang="zh-CN" dirty="0"/>
              <a:t>Click to edit Master text styles</a:t>
            </a:r>
          </a:p>
          <a:p>
            <a:pPr lvl="1" indent="-285750"/>
            <a:r>
              <a:rPr lang="en-US" altLang="zh-CN" dirty="0"/>
              <a:t>Second level</a:t>
            </a:r>
          </a:p>
          <a:p>
            <a:pPr lvl="2" indent="-228600"/>
            <a:r>
              <a:rPr lang="en-US" altLang="zh-CN" dirty="0"/>
              <a:t>Third level</a:t>
            </a:r>
          </a:p>
          <a:p>
            <a:pPr lvl="3" indent="-228600"/>
            <a:r>
              <a:rPr lang="en-US" altLang="zh-CN" dirty="0"/>
              <a:t>Fourth level</a:t>
            </a:r>
          </a:p>
          <a:p>
            <a:pPr lvl="4" indent="-228600"/>
            <a:r>
              <a:rPr lang="en-US" altLang="zh-CN" dirty="0"/>
              <a:t>Fifth level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 fontAlgn="base"/>
            <a:endParaRPr 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 fontAlgn="base"/>
            <a:endParaRPr lang="en-US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6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55.jpe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180d9464d62f3f5629858db05cd4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95486"/>
            <a:ext cx="5112568" cy="5112568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323528" y="915566"/>
            <a:ext cx="2376264" cy="432048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51720" y="1779662"/>
            <a:ext cx="5904656" cy="1008112"/>
          </a:xfrm>
        </p:spPr>
        <p:txBody>
          <a:bodyPr>
            <a:prstTxWarp prst="textChevronInverted">
              <a:avLst>
                <a:gd name="adj" fmla="val 76055"/>
              </a:avLst>
            </a:prstTxWarp>
            <a:normAutofit/>
          </a:bodyPr>
          <a:lstStyle/>
          <a:p>
            <a:r>
              <a:rPr lang="en-US" altLang="zh-CN" sz="6000" b="1" dirty="0" smtClean="0"/>
              <a:t>Let’s read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微信图片_20180827120548_副本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3" y="123478"/>
            <a:ext cx="2160241" cy="72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9592" y="84355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第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级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7" y="360006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>
            <a:stCxn id="24" idx="4"/>
          </p:cNvCxnSpPr>
          <p:nvPr/>
        </p:nvCxnSpPr>
        <p:spPr>
          <a:xfrm flipH="1">
            <a:off x="0" y="5037110"/>
            <a:ext cx="8760260" cy="1063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4" y="123478"/>
            <a:ext cx="68526" cy="33843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0" y="350785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0" y="0"/>
            <a:ext cx="9144000" cy="1234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0980" y="3326765"/>
            <a:ext cx="962660" cy="815340"/>
          </a:xfrm>
          <a:prstGeom prst="ellipse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rcRect t="2678" r="3583" b="5286"/>
          <a:stretch>
            <a:fillRect/>
          </a:stretch>
        </p:blipFill>
        <p:spPr>
          <a:xfrm>
            <a:off x="3079750" y="1417320"/>
            <a:ext cx="807085" cy="852170"/>
          </a:xfrm>
          <a:prstGeom prst="ellipse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86360" y="765175"/>
            <a:ext cx="3800475" cy="4192270"/>
          </a:xfrm>
          <a:prstGeom prst="ellipse">
            <a:avLst/>
          </a:prstGeom>
          <a:noFill/>
          <a:ln>
            <a:solidFill>
              <a:srgbClr val="2B83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26465" y="87630"/>
            <a:ext cx="2400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rain forest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57158" y="1785932"/>
            <a:ext cx="3000396" cy="30777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400" b="1" dirty="0">
                <a:latin typeface="Arial" panose="020B0604020202020204" pitchFamily="34" charset="0"/>
              </a:rPr>
              <a:t>Hunters killed </a:t>
            </a:r>
            <a:r>
              <a:rPr lang="en-US" altLang="zh-CN" sz="1400" b="1" dirty="0" err="1" smtClean="0">
                <a:latin typeface="Arial" panose="020B0604020202020204" pitchFamily="34" charset="0"/>
              </a:rPr>
              <a:t>bonobos</a:t>
            </a:r>
            <a:r>
              <a:rPr lang="en-US" altLang="zh-CN" sz="1400" b="1" dirty="0" smtClean="0">
                <a:latin typeface="Arial" panose="020B0604020202020204" pitchFamily="34" charset="0"/>
              </a:rPr>
              <a:t>’ mothers.</a:t>
            </a:r>
            <a:endParaRPr lang="en-US" altLang="zh-CN" sz="1400" b="1" dirty="0">
              <a:latin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4475" y="2599055"/>
            <a:ext cx="287909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600" b="1">
                <a:latin typeface="Arial" panose="020B0604020202020204" pitchFamily="34" charset="0"/>
              </a:rPr>
              <a:t>People cut down trees.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rcRect r="46400" b="10529"/>
          <a:stretch>
            <a:fillRect/>
          </a:stretch>
        </p:blipFill>
        <p:spPr>
          <a:xfrm>
            <a:off x="2581275" y="2197100"/>
            <a:ext cx="1097280" cy="101917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318135" y="3669030"/>
            <a:ext cx="287909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600" b="1">
                <a:latin typeface="Arial" panose="020B0604020202020204" pitchFamily="34" charset="0"/>
              </a:rPr>
              <a:t>Baby bonobos are alone.</a:t>
            </a:r>
          </a:p>
        </p:txBody>
      </p:sp>
      <p:sp>
        <p:nvSpPr>
          <p:cNvPr id="12" name="右箭头 11"/>
          <p:cNvSpPr/>
          <p:nvPr/>
        </p:nvSpPr>
        <p:spPr>
          <a:xfrm>
            <a:off x="3886835" y="2504440"/>
            <a:ext cx="1459865" cy="431800"/>
          </a:xfrm>
          <a:prstGeom prst="rightArrow">
            <a:avLst/>
          </a:prstGeom>
          <a:solidFill>
            <a:srgbClr val="2B8313"/>
          </a:solidFill>
          <a:ln>
            <a:solidFill>
              <a:srgbClr val="2B83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爆炸形 1 13"/>
          <p:cNvSpPr/>
          <p:nvPr/>
        </p:nvSpPr>
        <p:spPr>
          <a:xfrm>
            <a:off x="2087245" y="264795"/>
            <a:ext cx="2310130" cy="1152525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Dangerous!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786505" y="2197100"/>
            <a:ext cx="186626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600" b="1">
                <a:latin typeface="Arial" panose="020B0604020202020204" pitchFamily="34" charset="0"/>
              </a:rPr>
              <a:t>Claudine Andre</a:t>
            </a:r>
          </a:p>
        </p:txBody>
      </p:sp>
      <p:sp>
        <p:nvSpPr>
          <p:cNvPr id="19" name="椭圆 18"/>
          <p:cNvSpPr/>
          <p:nvPr/>
        </p:nvSpPr>
        <p:spPr>
          <a:xfrm>
            <a:off x="5346700" y="765175"/>
            <a:ext cx="3800475" cy="4192905"/>
          </a:xfrm>
          <a:prstGeom prst="ellipse">
            <a:avLst/>
          </a:prstGeom>
          <a:noFill/>
          <a:ln>
            <a:solidFill>
              <a:srgbClr val="2B83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302375" y="87630"/>
            <a:ext cx="1889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safe place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804535" y="1879600"/>
            <a:ext cx="30816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/>
              <a:t>Q: How do people look after baby bonobos here?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01010" y="1059582"/>
            <a:ext cx="637331" cy="115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28958 -0.435926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0" y="-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5" grpId="0"/>
      <p:bldP spid="19" grpId="0" animBg="1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03648" y="123478"/>
            <a:ext cx="712879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Q: </a:t>
            </a:r>
            <a:r>
              <a:rPr lang="en-US" sz="2800" b="1" dirty="0" smtClean="0"/>
              <a:t>How would they get fed in Lolaya Bonobo?</a:t>
            </a:r>
            <a:endParaRPr 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647700" y="1546225"/>
            <a:ext cx="3927475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2800">
                <a:latin typeface="Arial" panose="020B0604020202020204" pitchFamily="34" charset="0"/>
              </a:rPr>
              <a:t>get milk from the bottle</a:t>
            </a:r>
          </a:p>
        </p:txBody>
      </p:sp>
      <p:sp>
        <p:nvSpPr>
          <p:cNvPr id="5" name="TextBox 15"/>
          <p:cNvSpPr txBox="1"/>
          <p:nvPr/>
        </p:nvSpPr>
        <p:spPr>
          <a:xfrm>
            <a:off x="1357290" y="0"/>
            <a:ext cx="8190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Q: </a:t>
            </a:r>
            <a:r>
              <a:rPr lang="en-US" sz="2800" b="1" dirty="0" smtClean="0"/>
              <a:t>How would they get cleaned there?</a:t>
            </a:r>
            <a:endParaRPr 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5214942" y="1643056"/>
            <a:ext cx="23431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2800" dirty="0">
                <a:latin typeface="Arial" panose="020B0604020202020204" pitchFamily="34" charset="0"/>
              </a:rPr>
              <a:t>have a bath</a:t>
            </a:r>
          </a:p>
        </p:txBody>
      </p:sp>
      <p:sp>
        <p:nvSpPr>
          <p:cNvPr id="10" name="文本框 9"/>
          <p:cNvSpPr txBox="1"/>
          <p:nvPr/>
        </p:nvSpPr>
        <p:spPr>
          <a:xfrm rot="5400000">
            <a:off x="3767138" y="-1281112"/>
            <a:ext cx="1336675" cy="31534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19900">
                <a:latin typeface="宋体" panose="02010600030101010101" pitchFamily="2" charset="-122"/>
                <a:ea typeface="宋体" panose="02010600030101010101" pitchFamily="2" charset="-122"/>
              </a:rPr>
              <a:t>｛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03910" y="319405"/>
            <a:ext cx="8202613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3600" b="1" dirty="0">
                <a:latin typeface="Arial" panose="020B0604020202020204" pitchFamily="34" charset="0"/>
              </a:rPr>
              <a:t>They are looked after 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like babies</a:t>
            </a:r>
            <a:r>
              <a:rPr lang="en-US" altLang="zh-CN" sz="3600" b="1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27" y="2442669"/>
            <a:ext cx="29146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18" y="2442669"/>
            <a:ext cx="3000375" cy="234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5" grpId="0"/>
      <p:bldP spid="5" grpId="1"/>
      <p:bldP spid="5" grpId="2"/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20538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595" y="0"/>
            <a:ext cx="7955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Q: </a:t>
            </a:r>
            <a:r>
              <a:rPr lang="en-US" sz="2400" b="1" dirty="0" smtClean="0"/>
              <a:t>What is something important that bonobos have to learn?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478405" y="1161415"/>
            <a:ext cx="225869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b="1">
                <a:latin typeface="Arial" panose="020B0604020202020204" pitchFamily="34" charset="0"/>
              </a:rPr>
              <a:t>play like bonobos</a:t>
            </a:r>
          </a:p>
        </p:txBody>
      </p:sp>
      <p:sp>
        <p:nvSpPr>
          <p:cNvPr id="2" name="文本框 13"/>
          <p:cNvSpPr txBox="1"/>
          <p:nvPr/>
        </p:nvSpPr>
        <p:spPr>
          <a:xfrm>
            <a:off x="4631690" y="1161415"/>
            <a:ext cx="246507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b="1">
                <a:latin typeface="Arial" panose="020B0604020202020204" pitchFamily="34" charset="0"/>
              </a:rPr>
              <a:t>look for food/banana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319645" y="884555"/>
            <a:ext cx="15367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b="1" dirty="0">
                <a:latin typeface="Arial" panose="020B0604020202020204" pitchFamily="34" charset="0"/>
              </a:rPr>
              <a:t>open nuts with rocks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539552" y="339502"/>
            <a:ext cx="95681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3200" b="1" dirty="0">
                <a:latin typeface="Arial" panose="020B0604020202020204" pitchFamily="34" charset="0"/>
              </a:rPr>
              <a:t>People teach </a:t>
            </a:r>
            <a:r>
              <a:rPr lang="en-US" altLang="zh-CN" sz="3200" b="1" dirty="0" err="1">
                <a:latin typeface="Arial" panose="020B0604020202020204" pitchFamily="34" charset="0"/>
              </a:rPr>
              <a:t>bonobos</a:t>
            </a:r>
            <a:r>
              <a:rPr lang="en-US" altLang="zh-CN" sz="3200" b="1" dirty="0">
                <a:latin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to be like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bonobos</a:t>
            </a:r>
            <a:r>
              <a:rPr lang="en-US" altLang="zh-CN" sz="3200" b="1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5305" y="1161415"/>
            <a:ext cx="19431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b="1">
                <a:latin typeface="Arial" panose="020B0604020202020204" pitchFamily="34" charset="0"/>
              </a:rPr>
              <a:t>look after hair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694180" y="536575"/>
            <a:ext cx="3021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They learn to ... 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2" y="2136783"/>
            <a:ext cx="1956277" cy="285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901" y="2136783"/>
            <a:ext cx="1963044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95" y="2158949"/>
            <a:ext cx="18478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96" y="2158787"/>
            <a:ext cx="2005058" cy="280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2" grpId="0"/>
      <p:bldP spid="21" grpId="0"/>
      <p:bldP spid="29" grpId="0"/>
      <p:bldP spid="3" grpId="0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9502"/>
            <a:ext cx="314325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15616" y="339502"/>
            <a:ext cx="319453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51" y="483518"/>
            <a:ext cx="3171825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83518"/>
            <a:ext cx="3248025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圆角矩形 2"/>
          <p:cNvSpPr/>
          <p:nvPr/>
        </p:nvSpPr>
        <p:spPr>
          <a:xfrm>
            <a:off x="0" y="199390"/>
            <a:ext cx="4756150" cy="1111885"/>
          </a:xfrm>
          <a:prstGeom prst="roundRect">
            <a:avLst/>
          </a:prstGeom>
          <a:solidFill>
            <a:srgbClr val="F9F88C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en-US" altLang="zh-CN" sz="2000" b="1" strike="noStrike" noProof="1"/>
              <a:t>Do you think it was a good idea to take them to the safe place? Why? Why not?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0" y="4196080"/>
            <a:ext cx="4506595" cy="972185"/>
          </a:xfrm>
          <a:prstGeom prst="roundRect">
            <a:avLst/>
          </a:prstGeom>
          <a:solidFill>
            <a:srgbClr val="F9F88C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en-US" altLang="zh-CN" sz="2000" b="1" strike="noStrike" noProof="1"/>
              <a:t>How do you think they are feeling</a:t>
            </a:r>
            <a:r>
              <a:rPr lang="en-US" altLang="zh-CN" sz="2000" b="1" strike="noStrike" noProof="1" smtClean="0"/>
              <a:t>? Why</a:t>
            </a:r>
            <a:r>
              <a:rPr lang="en-US" altLang="zh-CN" sz="2000" b="1" strike="noStrike" noProof="1"/>
              <a:t>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5088" y="1413572"/>
            <a:ext cx="9143365" cy="326771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37" y="723607"/>
            <a:ext cx="3741741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rcRect t="2678" r="3583" b="5286"/>
          <a:stretch>
            <a:fillRect/>
          </a:stretch>
        </p:blipFill>
        <p:spPr>
          <a:xfrm>
            <a:off x="4754245" y="1116965"/>
            <a:ext cx="1097280" cy="844550"/>
          </a:xfrm>
          <a:prstGeom prst="ellipse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3994785" y="754380"/>
            <a:ext cx="5113655" cy="4232275"/>
          </a:xfrm>
          <a:prstGeom prst="ellipse">
            <a:avLst/>
          </a:prstGeom>
          <a:noFill/>
          <a:ln>
            <a:solidFill>
              <a:srgbClr val="2B83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395595" y="1355090"/>
            <a:ext cx="36766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b="1">
                <a:latin typeface="Arial" panose="020B0604020202020204" pitchFamily="34" charset="0"/>
              </a:rPr>
              <a:t> _______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killed their mothers.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064760" y="2068830"/>
            <a:ext cx="335534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Baby bonobos are</a:t>
            </a:r>
            <a:r>
              <a:rPr lang="en-US" altLang="zh-CN" b="1">
                <a:latin typeface="Arial" panose="020B0604020202020204" pitchFamily="34" charset="0"/>
              </a:rPr>
              <a:t> ________.</a:t>
            </a:r>
          </a:p>
        </p:txBody>
      </p:sp>
      <p:cxnSp>
        <p:nvCxnSpPr>
          <p:cNvPr id="10" name="直接连接符 9"/>
          <p:cNvCxnSpPr>
            <a:stCxn id="5" idx="2"/>
            <a:endCxn id="5" idx="6"/>
          </p:cNvCxnSpPr>
          <p:nvPr/>
        </p:nvCxnSpPr>
        <p:spPr>
          <a:xfrm>
            <a:off x="3994785" y="2870835"/>
            <a:ext cx="5113655" cy="0"/>
          </a:xfrm>
          <a:prstGeom prst="line">
            <a:avLst/>
          </a:prstGeom>
          <a:ln w="28575">
            <a:solidFill>
              <a:srgbClr val="2B831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 rot="20700000">
            <a:off x="1710690" y="1019175"/>
            <a:ext cx="2160270" cy="8642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bg1"/>
                </a:solidFill>
              </a:rPr>
              <a:t>Problem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52440" y="1292860"/>
            <a:ext cx="850900" cy="31686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395595" y="461645"/>
            <a:ext cx="2400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/>
              <a:t>rain forest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5375" y="1961515"/>
            <a:ext cx="841375" cy="37465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726623" y="2944494"/>
            <a:ext cx="4345622" cy="21748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五边形 3"/>
          <p:cNvSpPr/>
          <p:nvPr/>
        </p:nvSpPr>
        <p:spPr>
          <a:xfrm>
            <a:off x="366073" y="181506"/>
            <a:ext cx="1276969" cy="432048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微信图片_20180827120548_副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285734"/>
            <a:ext cx="857256" cy="280831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21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/>
        </p:nvSpPr>
        <p:spPr>
          <a:xfrm>
            <a:off x="2701290" y="368300"/>
            <a:ext cx="6387465" cy="4765675"/>
          </a:xfrm>
          <a:prstGeom prst="ellipse">
            <a:avLst/>
          </a:prstGeom>
          <a:noFill/>
          <a:ln>
            <a:solidFill>
              <a:srgbClr val="2B83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181600" y="0"/>
            <a:ext cx="1706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safe place</a:t>
            </a:r>
          </a:p>
        </p:txBody>
      </p:sp>
      <p:sp>
        <p:nvSpPr>
          <p:cNvPr id="21" name="矩形 20"/>
          <p:cNvSpPr/>
          <p:nvPr/>
        </p:nvSpPr>
        <p:spPr>
          <a:xfrm rot="20820000">
            <a:off x="92075" y="231775"/>
            <a:ext cx="2160270" cy="8642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508375" y="1156335"/>
            <a:ext cx="108966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600" b="1">
                <a:latin typeface="Arial" panose="020B0604020202020204" pitchFamily="34" charset="0"/>
              </a:rPr>
              <a:t>Bonobos</a:t>
            </a: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471670" y="1062355"/>
            <a:ext cx="349885" cy="2654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4471670" y="1327785"/>
            <a:ext cx="345440" cy="3079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817110" y="788035"/>
            <a:ext cx="1475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</a:rPr>
              <a:t>___________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821555" y="1395730"/>
            <a:ext cx="1475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</a:rPr>
              <a:t>___________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2771775" y="2211705"/>
            <a:ext cx="6192520" cy="0"/>
          </a:xfrm>
          <a:prstGeom prst="line">
            <a:avLst/>
          </a:prstGeom>
          <a:ln w="28575">
            <a:solidFill>
              <a:srgbClr val="2B831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3" name="内容占位符 3"/>
          <p:cNvPicPr>
            <a:picLocks noGrp="1" noChangeAspect="1"/>
          </p:cNvPicPr>
          <p:nvPr/>
        </p:nvPicPr>
        <p:blipFill>
          <a:blip r:embed="rId2" cstate="print">
            <a:clrChange>
              <a:clrFrom>
                <a:srgbClr val="BCBDAB">
                  <a:alpha val="100000"/>
                </a:srgbClr>
              </a:clrFrom>
              <a:clrTo>
                <a:srgbClr val="BCBDAB">
                  <a:alpha val="100000"/>
                  <a:alpha val="0"/>
                </a:srgbClr>
              </a:clrTo>
            </a:clrChange>
          </a:blip>
          <a:srcRect r="47090" b="39972"/>
          <a:stretch>
            <a:fillRect/>
          </a:stretch>
        </p:blipFill>
        <p:spPr>
          <a:xfrm rot="-5400000">
            <a:off x="6344285" y="37465"/>
            <a:ext cx="935990" cy="178181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4" name="内容占位符 3"/>
          <p:cNvPicPr>
            <a:picLocks noChangeAspect="1"/>
          </p:cNvPicPr>
          <p:nvPr/>
        </p:nvPicPr>
        <p:blipFill>
          <a:blip r:embed="rId3" cstate="print"/>
          <a:srcRect t="60699" r="64449"/>
          <a:stretch>
            <a:fillRect/>
          </a:stretch>
        </p:blipFill>
        <p:spPr>
          <a:xfrm rot="-5400000">
            <a:off x="6567170" y="749300"/>
            <a:ext cx="850265" cy="214312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2795270" y="3296920"/>
            <a:ext cx="188023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600" b="1">
                <a:latin typeface="Arial" panose="020B0604020202020204" pitchFamily="34" charset="0"/>
              </a:rPr>
              <a:t>Bonobos learn to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128260" y="2566670"/>
            <a:ext cx="1475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</a:rPr>
              <a:t>___________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128260" y="3061335"/>
            <a:ext cx="1475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</a:rPr>
              <a:t>___________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128895" y="3572510"/>
            <a:ext cx="1475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</a:rPr>
              <a:t>___________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181600" y="4091940"/>
            <a:ext cx="1475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</a:rPr>
              <a:t>___________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3426460" y="2245360"/>
            <a:ext cx="2291080" cy="2646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zh-CN" altLang="en-US" sz="16600">
                <a:ln>
                  <a:noFill/>
                </a:ln>
                <a:ea typeface="宋体" panose="02010600030101010101" pitchFamily="2" charset="-122"/>
              </a:rPr>
              <a:t>｛</a:t>
            </a:r>
          </a:p>
        </p:txBody>
      </p:sp>
      <p:pic>
        <p:nvPicPr>
          <p:cNvPr id="22530" name="内容占位符 3"/>
          <p:cNvPicPr>
            <a:picLocks noGrp="1" noChangeAspect="1"/>
          </p:cNvPicPr>
          <p:nvPr/>
        </p:nvPicPr>
        <p:blipFill>
          <a:blip r:embed="rId4" cstate="print"/>
          <a:srcRect l="24875" t="5105" b="-1240"/>
          <a:stretch>
            <a:fillRect/>
          </a:stretch>
        </p:blipFill>
        <p:spPr>
          <a:xfrm rot="-5400000">
            <a:off x="7447915" y="1420495"/>
            <a:ext cx="885190" cy="239712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9" name="内容占位符 3"/>
          <p:cNvPicPr>
            <a:picLocks noGrp="1" noChangeAspect="1"/>
          </p:cNvPicPr>
          <p:nvPr/>
        </p:nvPicPr>
        <p:blipFill>
          <a:blip r:embed="rId5" cstate="print"/>
          <a:srcRect r="61685" b="56211"/>
          <a:stretch>
            <a:fillRect/>
          </a:stretch>
        </p:blipFill>
        <p:spPr>
          <a:xfrm rot="-5400000">
            <a:off x="7396480" y="2141855"/>
            <a:ext cx="791210" cy="237744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30" name="内容占位符 3"/>
          <p:cNvPicPr>
            <a:picLocks noChangeAspect="1"/>
          </p:cNvPicPr>
          <p:nvPr/>
        </p:nvPicPr>
        <p:blipFill>
          <a:blip r:embed="rId6" cstate="print"/>
          <a:srcRect l="13773" t="57828" b="-1124"/>
          <a:stretch>
            <a:fillRect/>
          </a:stretch>
        </p:blipFill>
        <p:spPr>
          <a:xfrm rot="16200000">
            <a:off x="6998970" y="2914650"/>
            <a:ext cx="918845" cy="2173605"/>
          </a:xfrm>
          <a:prstGeom prst="ellipse">
            <a:avLst/>
          </a:prstGeom>
        </p:spPr>
      </p:pic>
      <p:pic>
        <p:nvPicPr>
          <p:cNvPr id="31" name="内容占位符 3"/>
          <p:cNvPicPr>
            <a:picLocks noChangeAspect="1"/>
          </p:cNvPicPr>
          <p:nvPr/>
        </p:nvPicPr>
        <p:blipFill>
          <a:blip r:embed="rId7" cstate="print"/>
          <a:srcRect l="62008" t="22642" r="-1860" b="39261"/>
          <a:stretch>
            <a:fillRect/>
          </a:stretch>
        </p:blipFill>
        <p:spPr>
          <a:xfrm rot="16200000">
            <a:off x="6606540" y="3618865"/>
            <a:ext cx="976630" cy="2228850"/>
          </a:xfrm>
          <a:prstGeom prst="ellipse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26000" y="558800"/>
            <a:ext cx="1095375" cy="50355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48860" y="1111885"/>
            <a:ext cx="1071880" cy="52324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36210" y="2461260"/>
            <a:ext cx="1135380" cy="38544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21910" y="2934970"/>
            <a:ext cx="1440180" cy="36131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01920" y="3453765"/>
            <a:ext cx="1360805" cy="34544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21910" y="4039235"/>
            <a:ext cx="1569720" cy="332105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2678430" y="37465"/>
            <a:ext cx="6480810" cy="51841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043608" y="1131590"/>
            <a:ext cx="1722326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42950"/>
            <a:ext cx="2869668" cy="335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2987824" cy="334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rcRect t="2678" r="3583" b="5286"/>
          <a:stretch>
            <a:fillRect/>
          </a:stretch>
        </p:blipFill>
        <p:spPr>
          <a:xfrm>
            <a:off x="4688205" y="742950"/>
            <a:ext cx="1097280" cy="844550"/>
          </a:xfrm>
          <a:prstGeom prst="ellipse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3945255" y="262890"/>
            <a:ext cx="5113655" cy="4855845"/>
          </a:xfrm>
          <a:prstGeom prst="ellipse">
            <a:avLst/>
          </a:prstGeom>
          <a:noFill/>
          <a:ln>
            <a:solidFill>
              <a:srgbClr val="2B83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395595" y="1113155"/>
            <a:ext cx="36766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b="1">
                <a:latin typeface="Arial" panose="020B0604020202020204" pitchFamily="34" charset="0"/>
              </a:rPr>
              <a:t> _______killed their mothers.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010785" y="1779905"/>
            <a:ext cx="335534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b="1">
                <a:latin typeface="Arial" panose="020B0604020202020204" pitchFamily="34" charset="0"/>
              </a:rPr>
              <a:t>Baby bonobos are ________.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395595" y="-77470"/>
            <a:ext cx="2400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/>
              <a:t>rain forest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3945255" y="2691130"/>
            <a:ext cx="5113655" cy="0"/>
          </a:xfrm>
          <a:prstGeom prst="line">
            <a:avLst/>
          </a:prstGeom>
          <a:ln w="28575">
            <a:solidFill>
              <a:srgbClr val="2B831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540885" y="2887980"/>
            <a:ext cx="3676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b="1" dirty="0" err="1">
                <a:latin typeface="Arial" panose="020B0604020202020204" pitchFamily="34" charset="0"/>
              </a:rPr>
              <a:t>Bonobos</a:t>
            </a:r>
            <a:r>
              <a:rPr lang="en-US" altLang="zh-CN" b="1" dirty="0">
                <a:latin typeface="Arial" panose="020B0604020202020204" pitchFamily="34" charset="0"/>
              </a:rPr>
              <a:t> can ___________ and look for food.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64075" y="3666490"/>
            <a:ext cx="3676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b="1" dirty="0">
                <a:latin typeface="Arial" panose="020B0604020202020204" pitchFamily="34" charset="0"/>
              </a:rPr>
              <a:t>They are ________ here, for this </a:t>
            </a:r>
            <a:r>
              <a:rPr lang="en-US" altLang="zh-CN" b="1" dirty="0" smtClean="0">
                <a:latin typeface="Arial" panose="020B0604020202020204" pitchFamily="34" charset="0"/>
              </a:rPr>
              <a:t>is </a:t>
            </a:r>
            <a:r>
              <a:rPr lang="en-US" altLang="zh-CN" b="1" dirty="0">
                <a:latin typeface="Arial" panose="020B0604020202020204" pitchFamily="34" charset="0"/>
              </a:rPr>
              <a:t>their _________.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3940" y="2792730"/>
            <a:ext cx="1388110" cy="3359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5485" y="3599180"/>
            <a:ext cx="922020" cy="3473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08650" y="3946525"/>
            <a:ext cx="694690" cy="28067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 rot="720000">
            <a:off x="427990" y="3748405"/>
            <a:ext cx="2160270" cy="8642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bg1"/>
                </a:solidFill>
              </a:rPr>
              <a:t>Result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52440" y="1006475"/>
            <a:ext cx="850900" cy="31686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34555" y="1652905"/>
            <a:ext cx="841375" cy="37465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9" grpId="0"/>
      <p:bldP spid="25" grpId="0"/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001" y="-6350"/>
            <a:ext cx="3390265" cy="51568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8885" y="-6350"/>
            <a:ext cx="4095750" cy="5156200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3218815" y="1532890"/>
            <a:ext cx="2066925" cy="215900"/>
          </a:xfrm>
          <a:prstGeom prst="rightArrow">
            <a:avLst/>
          </a:prstGeom>
          <a:solidFill>
            <a:srgbClr val="2B8313"/>
          </a:solidFill>
          <a:ln>
            <a:solidFill>
              <a:srgbClr val="2B8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 rot="10800000">
            <a:off x="3320415" y="3206750"/>
            <a:ext cx="1728470" cy="215900"/>
          </a:xfrm>
          <a:prstGeom prst="rightArrow">
            <a:avLst/>
          </a:prstGeom>
          <a:solidFill>
            <a:srgbClr val="2B8313"/>
          </a:solidFill>
          <a:ln>
            <a:solidFill>
              <a:srgbClr val="2B8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110230" y="1195705"/>
            <a:ext cx="25184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Claudine Andre made a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388360" y="2927985"/>
            <a:ext cx="16605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They go back to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/>
        </p:nvSpPr>
        <p:spPr>
          <a:xfrm>
            <a:off x="2701290" y="368300"/>
            <a:ext cx="6387465" cy="4765675"/>
          </a:xfrm>
          <a:prstGeom prst="ellipse">
            <a:avLst/>
          </a:prstGeom>
          <a:noFill/>
          <a:ln>
            <a:solidFill>
              <a:srgbClr val="2B83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181600" y="0"/>
            <a:ext cx="1706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safe place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357554" y="1142990"/>
            <a:ext cx="108966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600" b="1">
                <a:latin typeface="Arial" panose="020B0604020202020204" pitchFamily="34" charset="0"/>
              </a:rPr>
              <a:t>Bonobos</a:t>
            </a: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471670" y="1062355"/>
            <a:ext cx="349885" cy="2654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4471670" y="1327785"/>
            <a:ext cx="345440" cy="3079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817110" y="788035"/>
            <a:ext cx="1475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</a:rPr>
              <a:t>___________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821555" y="1395730"/>
            <a:ext cx="1475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</a:rPr>
              <a:t>___________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2771775" y="2211705"/>
            <a:ext cx="6192520" cy="0"/>
          </a:xfrm>
          <a:prstGeom prst="line">
            <a:avLst/>
          </a:prstGeom>
          <a:ln w="28575">
            <a:solidFill>
              <a:srgbClr val="2B831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3" name="内容占位符 3"/>
          <p:cNvPicPr>
            <a:picLocks noGrp="1" noChangeAspect="1"/>
          </p:cNvPicPr>
          <p:nvPr/>
        </p:nvPicPr>
        <p:blipFill>
          <a:blip r:embed="rId2" cstate="print">
            <a:clrChange>
              <a:clrFrom>
                <a:srgbClr val="BCBDAB">
                  <a:alpha val="100000"/>
                </a:srgbClr>
              </a:clrFrom>
              <a:clrTo>
                <a:srgbClr val="BCBDAB">
                  <a:alpha val="100000"/>
                  <a:alpha val="0"/>
                </a:srgbClr>
              </a:clrTo>
            </a:clrChange>
          </a:blip>
          <a:srcRect r="47090" b="39972"/>
          <a:stretch>
            <a:fillRect/>
          </a:stretch>
        </p:blipFill>
        <p:spPr>
          <a:xfrm rot="-5400000">
            <a:off x="6344285" y="37465"/>
            <a:ext cx="935990" cy="178181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4" name="内容占位符 3"/>
          <p:cNvPicPr>
            <a:picLocks noChangeAspect="1"/>
          </p:cNvPicPr>
          <p:nvPr/>
        </p:nvPicPr>
        <p:blipFill>
          <a:blip r:embed="rId3" cstate="print"/>
          <a:srcRect t="60699" r="64449"/>
          <a:stretch>
            <a:fillRect/>
          </a:stretch>
        </p:blipFill>
        <p:spPr>
          <a:xfrm rot="-5400000">
            <a:off x="6567170" y="749300"/>
            <a:ext cx="850265" cy="214312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2795270" y="3296920"/>
            <a:ext cx="188023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600" b="1">
                <a:latin typeface="Arial" panose="020B0604020202020204" pitchFamily="34" charset="0"/>
              </a:rPr>
              <a:t>Bonobos learn to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128260" y="2566670"/>
            <a:ext cx="1475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___________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128260" y="3061335"/>
            <a:ext cx="1475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___________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128895" y="3572510"/>
            <a:ext cx="147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___________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181600" y="4091940"/>
            <a:ext cx="1475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</a:rPr>
              <a:t>___________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3426460" y="2245360"/>
            <a:ext cx="2291080" cy="2646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zh-CN" altLang="en-US" sz="16600" dirty="0">
                <a:ln>
                  <a:noFill/>
                </a:ln>
                <a:ea typeface="宋体" panose="02010600030101010101" pitchFamily="2" charset="-122"/>
              </a:rPr>
              <a:t>｛</a:t>
            </a:r>
          </a:p>
        </p:txBody>
      </p:sp>
      <p:pic>
        <p:nvPicPr>
          <p:cNvPr id="22530" name="内容占位符 3"/>
          <p:cNvPicPr>
            <a:picLocks noGrp="1" noChangeAspect="1"/>
          </p:cNvPicPr>
          <p:nvPr/>
        </p:nvPicPr>
        <p:blipFill>
          <a:blip r:embed="rId4" cstate="print"/>
          <a:srcRect l="24875" t="5105" b="-1240"/>
          <a:stretch>
            <a:fillRect/>
          </a:stretch>
        </p:blipFill>
        <p:spPr>
          <a:xfrm rot="-5400000">
            <a:off x="7447915" y="1420495"/>
            <a:ext cx="885190" cy="239712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9" name="内容占位符 3"/>
          <p:cNvPicPr>
            <a:picLocks noGrp="1" noChangeAspect="1"/>
          </p:cNvPicPr>
          <p:nvPr/>
        </p:nvPicPr>
        <p:blipFill>
          <a:blip r:embed="rId5" cstate="print"/>
          <a:srcRect r="61685" b="56211"/>
          <a:stretch>
            <a:fillRect/>
          </a:stretch>
        </p:blipFill>
        <p:spPr>
          <a:xfrm rot="-5400000">
            <a:off x="7396480" y="2141855"/>
            <a:ext cx="791210" cy="237744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30" name="内容占位符 3"/>
          <p:cNvPicPr>
            <a:picLocks noChangeAspect="1"/>
          </p:cNvPicPr>
          <p:nvPr/>
        </p:nvPicPr>
        <p:blipFill>
          <a:blip r:embed="rId6" cstate="print"/>
          <a:srcRect l="13773" t="57828" b="-1124"/>
          <a:stretch>
            <a:fillRect/>
          </a:stretch>
        </p:blipFill>
        <p:spPr>
          <a:xfrm rot="16200000">
            <a:off x="6998970" y="2914650"/>
            <a:ext cx="918845" cy="2173605"/>
          </a:xfrm>
          <a:prstGeom prst="ellipse">
            <a:avLst/>
          </a:prstGeom>
        </p:spPr>
      </p:pic>
      <p:pic>
        <p:nvPicPr>
          <p:cNvPr id="31" name="内容占位符 3"/>
          <p:cNvPicPr>
            <a:picLocks noChangeAspect="1"/>
          </p:cNvPicPr>
          <p:nvPr/>
        </p:nvPicPr>
        <p:blipFill>
          <a:blip r:embed="rId7" cstate="print"/>
          <a:srcRect l="62008" t="22642" r="-1860" b="39261"/>
          <a:stretch>
            <a:fillRect/>
          </a:stretch>
        </p:blipFill>
        <p:spPr>
          <a:xfrm rot="16200000">
            <a:off x="6606540" y="3618865"/>
            <a:ext cx="976630" cy="2228850"/>
          </a:xfrm>
          <a:prstGeom prst="ellipse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21555" y="535563"/>
            <a:ext cx="1095375" cy="50355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48860" y="1111885"/>
            <a:ext cx="1071880" cy="52324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36210" y="2461260"/>
            <a:ext cx="1135380" cy="38544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21910" y="2934970"/>
            <a:ext cx="1440180" cy="36131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121910" y="4039235"/>
            <a:ext cx="1569720" cy="33210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88900" y="555625"/>
            <a:ext cx="3168650" cy="8407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/>
              <a:t>What do you think of this job?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48202" y="1563638"/>
            <a:ext cx="1722326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5214942" y="3500444"/>
            <a:ext cx="1285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charset="0"/>
              </a:rPr>
              <a:t>look for food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8952" y="285734"/>
            <a:ext cx="3488521" cy="471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五边形 8"/>
          <p:cNvSpPr/>
          <p:nvPr/>
        </p:nvSpPr>
        <p:spPr>
          <a:xfrm>
            <a:off x="428596" y="500048"/>
            <a:ext cx="1357322" cy="428628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7" name="图片 6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500047"/>
            <a:ext cx="857256" cy="334329"/>
          </a:xfrm>
          <a:prstGeom prst="rect">
            <a:avLst/>
          </a:prstGeom>
        </p:spPr>
      </p:pic>
      <p:sp>
        <p:nvSpPr>
          <p:cNvPr id="30" name="圆角矩形标注 29"/>
          <p:cNvSpPr/>
          <p:nvPr/>
        </p:nvSpPr>
        <p:spPr>
          <a:xfrm>
            <a:off x="1857356" y="642924"/>
            <a:ext cx="1172210" cy="649605"/>
          </a:xfrm>
          <a:prstGeom prst="wedgeRoundRectCallout">
            <a:avLst>
              <a:gd name="adj1" fmla="val 72784"/>
              <a:gd name="adj2" fmla="val -7637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00" b="1" dirty="0" smtClean="0">
                <a:solidFill>
                  <a:schemeClr val="tx1"/>
                </a:solidFill>
              </a:rPr>
              <a:t>Series name</a:t>
            </a:r>
          </a:p>
        </p:txBody>
      </p:sp>
      <p:sp>
        <p:nvSpPr>
          <p:cNvPr id="29" name="圆角矩形标注 28"/>
          <p:cNvSpPr/>
          <p:nvPr/>
        </p:nvSpPr>
        <p:spPr>
          <a:xfrm>
            <a:off x="2214546" y="1428742"/>
            <a:ext cx="1057910" cy="377825"/>
          </a:xfrm>
          <a:prstGeom prst="wedgeRoundRectCallout">
            <a:avLst>
              <a:gd name="adj1" fmla="val 62010"/>
              <a:gd name="adj2" fmla="val -1689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00" b="1" dirty="0" smtClean="0">
                <a:solidFill>
                  <a:schemeClr val="tx1"/>
                </a:solidFill>
              </a:rPr>
              <a:t>Level</a:t>
            </a:r>
          </a:p>
        </p:txBody>
      </p:sp>
      <p:sp>
        <p:nvSpPr>
          <p:cNvPr id="23" name="圆角矩形标注 22"/>
          <p:cNvSpPr/>
          <p:nvPr/>
        </p:nvSpPr>
        <p:spPr>
          <a:xfrm>
            <a:off x="6643702" y="2143122"/>
            <a:ext cx="1413510" cy="377825"/>
          </a:xfrm>
          <a:prstGeom prst="wedgeRoundRectCallout">
            <a:avLst>
              <a:gd name="adj1" fmla="val -53129"/>
              <a:gd name="adj2" fmla="val -12307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</a:rPr>
              <a:t>Title</a:t>
            </a:r>
          </a:p>
        </p:txBody>
      </p:sp>
      <p:sp>
        <p:nvSpPr>
          <p:cNvPr id="27" name="圆角矩形标注 26"/>
          <p:cNvSpPr/>
          <p:nvPr/>
        </p:nvSpPr>
        <p:spPr>
          <a:xfrm>
            <a:off x="1928794" y="4071948"/>
            <a:ext cx="1419878" cy="378042"/>
          </a:xfrm>
          <a:prstGeom prst="wedgeRoundRectCallout">
            <a:avLst>
              <a:gd name="adj1" fmla="val 113416"/>
              <a:gd name="adj2" fmla="val 809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00" b="1" dirty="0" smtClean="0">
                <a:solidFill>
                  <a:schemeClr val="tx1"/>
                </a:solidFill>
              </a:rPr>
              <a:t>Authors</a:t>
            </a:r>
          </a:p>
        </p:txBody>
      </p:sp>
      <p:sp>
        <p:nvSpPr>
          <p:cNvPr id="28" name="圆角矩形标注 27"/>
          <p:cNvSpPr/>
          <p:nvPr/>
        </p:nvSpPr>
        <p:spPr>
          <a:xfrm>
            <a:off x="6429388" y="4500576"/>
            <a:ext cx="1458162" cy="378042"/>
          </a:xfrm>
          <a:prstGeom prst="wedgeRoundRectCallout">
            <a:avLst>
              <a:gd name="adj1" fmla="val -101455"/>
              <a:gd name="adj2" fmla="val 267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00" b="1" dirty="0" smtClean="0">
                <a:solidFill>
                  <a:schemeClr val="tx1"/>
                </a:solidFill>
              </a:rPr>
              <a:t>Publisher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29" grpId="0" bldLvl="0" animBg="1"/>
      <p:bldP spid="23" grpId="0" bldLvl="0" animBg="1"/>
      <p:bldP spid="27" grpId="0" bldLvl="0" animBg="1"/>
      <p:bldP spid="28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" y="19685"/>
            <a:ext cx="5033645" cy="5024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5083175" y="3015615"/>
            <a:ext cx="4049395" cy="19488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0" algn="l" eaLnBrk="1"/>
            <a:r>
              <a:rPr lang="en-US" altLang="zh-CN" sz="1200" kern="1200">
                <a:ln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Word Bank:</a:t>
            </a:r>
            <a:endParaRPr lang="en-US" altLang="zh-CN" sz="10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algn="l" eaLnBrk="1"/>
            <a:r>
              <a:rPr lang="en-US" altLang="zh-CN" sz="12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loving(有爱心的）                                  cook</a:t>
            </a:r>
          </a:p>
          <a:p>
            <a:pPr marL="0" algn="l" eaLnBrk="1"/>
            <a:r>
              <a:rPr lang="en-US" altLang="zh-CN" sz="12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patient（有耐心的）                             feed</a:t>
            </a:r>
          </a:p>
          <a:p>
            <a:pPr marL="0" algn="l" eaLnBrk="1"/>
            <a:r>
              <a:rPr lang="en-US" altLang="zh-CN" sz="12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helpful(乐于助人的）                             play</a:t>
            </a:r>
          </a:p>
          <a:p>
            <a:pPr marL="0" algn="l" eaLnBrk="1"/>
            <a:r>
              <a:rPr lang="en-US" altLang="zh-CN" sz="12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responsible(有责任心的）                     teach</a:t>
            </a:r>
          </a:p>
          <a:p>
            <a:pPr marL="0" algn="l" eaLnBrk="1"/>
            <a:r>
              <a:rPr lang="en-US" altLang="zh-CN" sz="12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warmhearted(热心的）                          look after</a:t>
            </a:r>
          </a:p>
          <a:p>
            <a:pPr marL="0" algn="l" eaLnBrk="1"/>
            <a:r>
              <a:rPr lang="en-US" altLang="zh-CN" sz="12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animal protector</a:t>
            </a:r>
            <a:r>
              <a:rPr lang="en-US" altLang="zh-CN" sz="105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(动物保护者）</a:t>
            </a:r>
            <a:r>
              <a:rPr lang="en-US" altLang="zh-CN" sz="12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             share</a:t>
            </a:r>
          </a:p>
          <a:p>
            <a:pPr marL="0" algn="l" eaLnBrk="1"/>
            <a:r>
              <a:rPr lang="en-US" altLang="zh-CN" sz="12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... ...                                                              advertise(宣传)  </a:t>
            </a:r>
          </a:p>
          <a:p>
            <a:pPr marL="0" algn="l" eaLnBrk="1"/>
            <a:r>
              <a:rPr lang="en-US" altLang="zh-CN" sz="12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                                                                     donate money（捐钱）</a:t>
            </a:r>
          </a:p>
          <a:p>
            <a:pPr marL="0" algn="l" eaLnBrk="1"/>
            <a:r>
              <a:rPr lang="en-US" altLang="zh-CN" sz="11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                              </a:t>
            </a:r>
          </a:p>
          <a:p>
            <a:pPr marL="0" algn="l" eaLnBrk="1"/>
            <a:r>
              <a:rPr lang="en-US" altLang="zh-CN" sz="9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7188835" y="3015615"/>
            <a:ext cx="0" cy="19488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圆角矩形 6"/>
          <p:cNvSpPr/>
          <p:nvPr/>
        </p:nvSpPr>
        <p:spPr>
          <a:xfrm>
            <a:off x="5453380" y="505460"/>
            <a:ext cx="3168650" cy="8407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/>
              <a:t>What can you do to help bonobos?</a:t>
            </a:r>
          </a:p>
        </p:txBody>
      </p:sp>
      <p:pic>
        <p:nvPicPr>
          <p:cNvPr id="1073742895" name="图片 1"/>
          <p:cNvPicPr>
            <a:picLocks noChangeAspect="1"/>
          </p:cNvPicPr>
          <p:nvPr/>
        </p:nvPicPr>
        <p:blipFill>
          <a:blip r:embed="rId3" cstate="print"/>
          <a:srcRect r="1030"/>
          <a:stretch>
            <a:fillRect/>
          </a:stretch>
        </p:blipFill>
        <p:spPr>
          <a:xfrm>
            <a:off x="12700" y="-13335"/>
            <a:ext cx="9117965" cy="5170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标注 1"/>
          <p:cNvSpPr/>
          <p:nvPr/>
        </p:nvSpPr>
        <p:spPr>
          <a:xfrm>
            <a:off x="1569720" y="147320"/>
            <a:ext cx="3030855" cy="481330"/>
          </a:xfrm>
          <a:prstGeom prst="wedgeRoundRectCallout">
            <a:avLst>
              <a:gd name="adj1" fmla="val -68877"/>
              <a:gd name="adj2" fmla="val 20580"/>
              <a:gd name="adj3" fmla="val 16667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/>
              <a:t>Lola Ya Bonobo</a:t>
            </a:r>
          </a:p>
        </p:txBody>
      </p:sp>
      <p:sp>
        <p:nvSpPr>
          <p:cNvPr id="3" name="椭圆 2"/>
          <p:cNvSpPr/>
          <p:nvPr/>
        </p:nvSpPr>
        <p:spPr>
          <a:xfrm>
            <a:off x="1505585" y="587375"/>
            <a:ext cx="1311275" cy="67691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73742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74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227" name=" 227"/>
          <p:cNvSpPr/>
          <p:nvPr/>
        </p:nvSpPr>
        <p:spPr>
          <a:xfrm>
            <a:off x="3792855" y="1313815"/>
            <a:ext cx="5282565" cy="1658620"/>
          </a:xfrm>
          <a:prstGeom prst="wedgeEllipseCallout">
            <a:avLst>
              <a:gd name="adj1" fmla="val -50817"/>
              <a:gd name="adj2" fmla="val 3526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What do you think of the relationship between human beings and animals?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669290" y="473075"/>
            <a:ext cx="7974330" cy="8407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ym typeface="+mn-ea"/>
              </a:rPr>
              <a:t>What other reasons cause this problem?</a:t>
            </a:r>
            <a:endParaRPr lang="en-US" altLang="zh-CN" sz="2800" b="1"/>
          </a:p>
        </p:txBody>
      </p:sp>
      <p:sp>
        <p:nvSpPr>
          <p:cNvPr id="3" name=" 227"/>
          <p:cNvSpPr/>
          <p:nvPr/>
        </p:nvSpPr>
        <p:spPr>
          <a:xfrm>
            <a:off x="4932040" y="2641322"/>
            <a:ext cx="3512820" cy="1658620"/>
          </a:xfrm>
          <a:prstGeom prst="wedgeEllipseCallout">
            <a:avLst>
              <a:gd name="adj1" fmla="val -77078"/>
              <a:gd name="adj2" fmla="val 3981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What can we do to protect animals?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40569" y="1563776"/>
            <a:ext cx="2546338" cy="346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ldLvl="0" animBg="1"/>
      <p:bldP spid="227" grpId="1" animBg="1"/>
      <p:bldP spid="7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819150" y="1249045"/>
            <a:ext cx="7941945" cy="2261235"/>
            <a:chOff x="683568" y="1491630"/>
            <a:chExt cx="4752528" cy="1584176"/>
          </a:xfrm>
        </p:grpSpPr>
        <p:pic>
          <p:nvPicPr>
            <p:cNvPr id="14" name="图片 13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683568" y="1491630"/>
              <a:ext cx="4680520" cy="158417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3568" y="1684541"/>
              <a:ext cx="4752528" cy="1098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1. Draw and write about something that the bonobos had to be taught to do.</a:t>
              </a:r>
            </a:p>
            <a:p>
              <a:r>
                <a:rPr lang="en-US" altLang="zh-CN" sz="2400" dirty="0" smtClean="0"/>
                <a:t>2. Draw a picture and write about someone who looks after you and teaches you.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489960" y="257810"/>
            <a:ext cx="2929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Homework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五边形 4"/>
          <p:cNvSpPr/>
          <p:nvPr/>
        </p:nvSpPr>
        <p:spPr>
          <a:xfrm>
            <a:off x="214282" y="428610"/>
            <a:ext cx="1214446" cy="357190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>
          <a:xfrm>
            <a:off x="471805" y="1884680"/>
            <a:ext cx="3074035" cy="325882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3" cstate="print"/>
          <a:srcRect l="21264" t="13937" r="19348" b="6226"/>
          <a:stretch>
            <a:fillRect/>
          </a:stretch>
        </p:blipFill>
        <p:spPr>
          <a:xfrm>
            <a:off x="5114925" y="1199515"/>
            <a:ext cx="4028440" cy="3943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标题 6"/>
          <p:cNvSpPr>
            <a:spLocks noGrp="1"/>
          </p:cNvSpPr>
          <p:nvPr>
            <p:ph type="title"/>
          </p:nvPr>
        </p:nvSpPr>
        <p:spPr>
          <a:xfrm>
            <a:off x="5955665" y="687705"/>
            <a:ext cx="2791460" cy="441325"/>
          </a:xfrm>
        </p:spPr>
        <p:txBody>
          <a:bodyPr anchor="ctr">
            <a:normAutofit fontScale="90000"/>
          </a:bodyPr>
          <a:lstStyle/>
          <a:p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gorilla</a:t>
            </a:r>
          </a:p>
        </p:txBody>
      </p:sp>
      <p:sp>
        <p:nvSpPr>
          <p:cNvPr id="3" name="TextBox 15"/>
          <p:cNvSpPr txBox="1"/>
          <p:nvPr/>
        </p:nvSpPr>
        <p:spPr>
          <a:xfrm>
            <a:off x="1463675" y="165735"/>
            <a:ext cx="8190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Q: </a:t>
            </a:r>
            <a:r>
              <a:rPr lang="en-US" sz="2800" b="1" dirty="0" smtClean="0"/>
              <a:t>What are the differences between them?</a:t>
            </a:r>
            <a:endParaRPr lang="en-US" sz="2800" dirty="0"/>
          </a:p>
        </p:txBody>
      </p:sp>
      <p:sp>
        <p:nvSpPr>
          <p:cNvPr id="6" name="标题 6"/>
          <p:cNvSpPr>
            <a:spLocks noGrp="1"/>
          </p:cNvSpPr>
          <p:nvPr/>
        </p:nvSpPr>
        <p:spPr>
          <a:xfrm>
            <a:off x="471805" y="1443355"/>
            <a:ext cx="2791460" cy="441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bonobo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500048"/>
            <a:ext cx="720080" cy="2808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3" grpId="0"/>
      <p:bldP spid="3" grpId="1"/>
      <p:bldP spid="3" grpId="2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微信图片_20180827120548_副本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1955" y="2755900"/>
            <a:ext cx="718820" cy="2825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五边形 8"/>
          <p:cNvSpPr/>
          <p:nvPr/>
        </p:nvSpPr>
        <p:spPr>
          <a:xfrm>
            <a:off x="291525" y="20094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989" y="229523"/>
            <a:ext cx="720080" cy="28083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0450" y="1836420"/>
            <a:ext cx="3202940" cy="1741805"/>
          </a:xfrm>
          <a:prstGeom prst="rect">
            <a:avLst/>
          </a:prstGeom>
        </p:spPr>
      </p:pic>
      <p:sp>
        <p:nvSpPr>
          <p:cNvPr id="6149" name="标题 6"/>
          <p:cNvSpPr>
            <a:spLocks noGrp="1"/>
          </p:cNvSpPr>
          <p:nvPr/>
        </p:nvSpPr>
        <p:spPr>
          <a:xfrm>
            <a:off x="3798570" y="1154430"/>
            <a:ext cx="2760980" cy="68199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rgbClr val="2B8313"/>
                </a:solidFill>
                <a:latin typeface="Arial" panose="020B0604020202020204" pitchFamily="34" charset="0"/>
              </a:rPr>
              <a:t>bonobo</a:t>
            </a:r>
          </a:p>
        </p:txBody>
      </p:sp>
      <p:sp>
        <p:nvSpPr>
          <p:cNvPr id="4" name="线形标注 1 3"/>
          <p:cNvSpPr/>
          <p:nvPr/>
        </p:nvSpPr>
        <p:spPr>
          <a:xfrm>
            <a:off x="714348" y="2090420"/>
            <a:ext cx="1955192" cy="985386"/>
          </a:xfrm>
          <a:prstGeom prst="borderCallout1">
            <a:avLst>
              <a:gd name="adj1" fmla="val 63454"/>
              <a:gd name="adj2" fmla="val 110582"/>
              <a:gd name="adj3" fmla="val 65362"/>
              <a:gd name="adj4" fmla="val 144755"/>
            </a:avLst>
          </a:prstGeom>
          <a:noFill/>
          <a:ln>
            <a:solidFill>
              <a:srgbClr val="2B83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zh-CN" dirty="0">
              <a:solidFill>
                <a:srgbClr val="2B8313"/>
              </a:solidFill>
            </a:endParaRPr>
          </a:p>
        </p:txBody>
      </p:sp>
      <p:sp>
        <p:nvSpPr>
          <p:cNvPr id="10" name="线形标注 1 9"/>
          <p:cNvSpPr/>
          <p:nvPr/>
        </p:nvSpPr>
        <p:spPr>
          <a:xfrm>
            <a:off x="6804025" y="229235"/>
            <a:ext cx="2050415" cy="665480"/>
          </a:xfrm>
          <a:prstGeom prst="borderCallout1">
            <a:avLst>
              <a:gd name="adj1" fmla="val 83015"/>
              <a:gd name="adj2" fmla="val -2655"/>
              <a:gd name="adj3" fmla="val 221755"/>
              <a:gd name="adj4" fmla="val -18179"/>
            </a:avLst>
          </a:prstGeom>
          <a:noFill/>
          <a:ln>
            <a:solidFill>
              <a:srgbClr val="2B83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>
                <a:solidFill>
                  <a:srgbClr val="2B8313"/>
                </a:solidFill>
              </a:rPr>
              <a:t>     rain forest                        </a:t>
            </a:r>
          </a:p>
        </p:txBody>
      </p:sp>
      <p:sp>
        <p:nvSpPr>
          <p:cNvPr id="14" name="矩形 13">
            <a:hlinkClick r:id="" action="ppaction://hlinkshowjump?jump=nextslide"/>
          </p:cNvPr>
          <p:cNvSpPr/>
          <p:nvPr/>
        </p:nvSpPr>
        <p:spPr>
          <a:xfrm>
            <a:off x="6803390" y="1003300"/>
            <a:ext cx="2051050" cy="5765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线形标注 1 14"/>
          <p:cNvSpPr/>
          <p:nvPr/>
        </p:nvSpPr>
        <p:spPr>
          <a:xfrm>
            <a:off x="6946265" y="4129405"/>
            <a:ext cx="2040255" cy="665480"/>
          </a:xfrm>
          <a:prstGeom prst="borderCallout1">
            <a:avLst>
              <a:gd name="adj1" fmla="val 46851"/>
              <a:gd name="adj2" fmla="val -5882"/>
              <a:gd name="adj3" fmla="val -64122"/>
              <a:gd name="adj4" fmla="val -45907"/>
            </a:avLst>
          </a:prstGeom>
          <a:noFill/>
          <a:ln>
            <a:solidFill>
              <a:srgbClr val="2B83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highly endangered</a:t>
            </a: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高度濒危</a:t>
            </a:r>
          </a:p>
        </p:txBody>
      </p:sp>
      <p:sp>
        <p:nvSpPr>
          <p:cNvPr id="16" name="矩形 15">
            <a:hlinkClick r:id="rId5" action="ppaction://hlinksldjump"/>
          </p:cNvPr>
          <p:cNvSpPr/>
          <p:nvPr/>
        </p:nvSpPr>
        <p:spPr>
          <a:xfrm>
            <a:off x="5335270" y="4290695"/>
            <a:ext cx="1224280" cy="504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000100" y="2285998"/>
            <a:ext cx="162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2B8313"/>
                </a:solidFill>
              </a:rPr>
              <a:t>Pan </a:t>
            </a:r>
            <a:r>
              <a:rPr lang="en-US" altLang="zh-CN" dirty="0" err="1" smtClean="0">
                <a:solidFill>
                  <a:srgbClr val="2B8313"/>
                </a:solidFill>
              </a:rPr>
              <a:t>paniscus</a:t>
            </a:r>
            <a:endParaRPr lang="en-US" altLang="zh-CN" dirty="0" smtClean="0">
              <a:solidFill>
                <a:srgbClr val="2B8313"/>
              </a:solidFill>
            </a:endParaRPr>
          </a:p>
          <a:p>
            <a:r>
              <a:rPr lang="en-US" altLang="zh-CN" dirty="0" smtClean="0">
                <a:solidFill>
                  <a:srgbClr val="2B8313"/>
                </a:solidFill>
              </a:rPr>
              <a:t>  </a:t>
            </a:r>
            <a:r>
              <a:rPr lang="zh-CN" altLang="zh-CN" dirty="0" smtClean="0">
                <a:solidFill>
                  <a:srgbClr val="2B8313"/>
                </a:solidFill>
              </a:rPr>
              <a:t>倭黑猩猩</a:t>
            </a:r>
          </a:p>
          <a:p>
            <a:endParaRPr lang="en-US" altLang="zh-CN" dirty="0">
              <a:solidFill>
                <a:srgbClr val="2B8313"/>
              </a:solidFill>
            </a:endParaRPr>
          </a:p>
          <a:p>
            <a:endParaRPr lang="zh-CN" altLang="en-US" dirty="0"/>
          </a:p>
        </p:txBody>
      </p:sp>
      <p:cxnSp>
        <p:nvCxnSpPr>
          <p:cNvPr id="17" name="直接连接符 16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4" grpId="0" bldLvl="0" animBg="1"/>
      <p:bldP spid="10" grpId="0" bldLvl="0" animBg="1"/>
      <p:bldP spid="15" grpId="0" bldLvl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99542"/>
            <a:ext cx="31051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221" y="690314"/>
            <a:ext cx="319087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圆角矩形 9"/>
          <p:cNvSpPr/>
          <p:nvPr/>
        </p:nvSpPr>
        <p:spPr>
          <a:xfrm>
            <a:off x="118110" y="356870"/>
            <a:ext cx="3763010" cy="151955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 fontAlgn="base"/>
            <a:r>
              <a:rPr lang="en-US" altLang="zh-CN" sz="3200" b="1" strike="noStrike" noProof="1">
                <a:solidFill>
                  <a:srgbClr val="2B8313"/>
                </a:solidFill>
              </a:rPr>
              <a:t>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5635" y="690314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noProof="1" smtClean="0">
                <a:solidFill>
                  <a:srgbClr val="2B8313"/>
                </a:solidFill>
              </a:rPr>
              <a:t>rain </a:t>
            </a:r>
            <a:r>
              <a:rPr lang="en-US" altLang="zh-CN" sz="3600" b="1" noProof="1">
                <a:solidFill>
                  <a:srgbClr val="2B8313"/>
                </a:solidFill>
              </a:rPr>
              <a:t>forest</a:t>
            </a:r>
          </a:p>
          <a:p>
            <a:endParaRPr lang="zh-CN" altLang="en-US" sz="36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map-small[1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115" y="933450"/>
            <a:ext cx="7277735" cy="415861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625475" y="-2897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Bonobos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live only in one </a:t>
            </a:r>
            <a:r>
              <a:rPr lang="en-US" altLang="zh-CN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country.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140200" y="3579495"/>
            <a:ext cx="3058795" cy="635"/>
          </a:xfrm>
          <a:prstGeom prst="line">
            <a:avLst/>
          </a:prstGeom>
          <a:ln w="57150"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标题 1"/>
          <p:cNvSpPr>
            <a:spLocks noGrp="1"/>
          </p:cNvSpPr>
          <p:nvPr/>
        </p:nvSpPr>
        <p:spPr>
          <a:xfrm>
            <a:off x="7198995" y="3138805"/>
            <a:ext cx="182943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Congo</a:t>
            </a:r>
          </a:p>
        </p:txBody>
      </p:sp>
      <p:sp>
        <p:nvSpPr>
          <p:cNvPr id="2" name="矩形 1">
            <a:hlinkClick r:id="rId3" action="ppaction://hlinksldjump"/>
          </p:cNvPr>
          <p:cNvSpPr/>
          <p:nvPr/>
        </p:nvSpPr>
        <p:spPr>
          <a:xfrm>
            <a:off x="7379970" y="3939540"/>
            <a:ext cx="1584325" cy="79248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122805"/>
            <a:ext cx="8229600" cy="698500"/>
          </a:xfrm>
        </p:spPr>
        <p:txBody>
          <a:bodyPr/>
          <a:lstStyle/>
          <a:p>
            <a:pPr marL="0" indent="0">
              <a:buNone/>
            </a:pPr>
            <a:endParaRPr lang="en-US" altLang="zh-CN"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145" y="5080"/>
            <a:ext cx="9158605" cy="5133975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>
            <a:off x="2738755" y="1139825"/>
            <a:ext cx="1943735" cy="26644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5076190" y="3940175"/>
            <a:ext cx="1996140" cy="27464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831340" y="907415"/>
            <a:ext cx="907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100000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087235" y="4075430"/>
            <a:ext cx="907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5000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366895" y="3867785"/>
            <a:ext cx="907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10000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372485" y="440055"/>
            <a:ext cx="1343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（数量）</a:t>
            </a:r>
          </a:p>
        </p:txBody>
      </p:sp>
      <p:sp>
        <p:nvSpPr>
          <p:cNvPr id="4" name="矩形 3"/>
          <p:cNvSpPr/>
          <p:nvPr/>
        </p:nvSpPr>
        <p:spPr>
          <a:xfrm>
            <a:off x="4428490" y="3899535"/>
            <a:ext cx="935990" cy="72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072330" y="3857634"/>
            <a:ext cx="935990" cy="72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682490" y="1483360"/>
            <a:ext cx="4184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1"/>
                </a:solidFill>
              </a:rPr>
              <a:t>Q:  What is the reason?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7534"/>
            <a:ext cx="4035122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-20320" y="205740"/>
            <a:ext cx="4013835" cy="482028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 fontAlgn="base"/>
            <a:endParaRPr lang="en-US" altLang="zh-CN" sz="2000" b="1" strike="noStrike" noProof="1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60980" y="3326765"/>
            <a:ext cx="962660" cy="815340"/>
          </a:xfrm>
          <a:prstGeom prst="ellipse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rcRect t="2678" r="3583" b="5286"/>
          <a:stretch>
            <a:fillRect/>
          </a:stretch>
        </p:blipFill>
        <p:spPr>
          <a:xfrm>
            <a:off x="2916555" y="1344930"/>
            <a:ext cx="807085" cy="852170"/>
          </a:xfrm>
          <a:prstGeom prst="ellipse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86360" y="765175"/>
            <a:ext cx="3800475" cy="4192270"/>
          </a:xfrm>
          <a:prstGeom prst="ellipse">
            <a:avLst/>
          </a:prstGeom>
          <a:noFill/>
          <a:ln>
            <a:solidFill>
              <a:srgbClr val="2B83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26465" y="87630"/>
            <a:ext cx="2400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rain forest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8310" y="1706880"/>
            <a:ext cx="287909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600" b="1" dirty="0">
                <a:latin typeface="Arial" panose="020B0604020202020204" pitchFamily="34" charset="0"/>
              </a:rPr>
              <a:t>Hunters killed </a:t>
            </a:r>
            <a:r>
              <a:rPr lang="en-US" altLang="zh-CN" sz="1600" b="1" dirty="0" err="1" smtClean="0">
                <a:latin typeface="Arial" panose="020B0604020202020204" pitchFamily="34" charset="0"/>
              </a:rPr>
              <a:t>bonobos</a:t>
            </a:r>
            <a:r>
              <a:rPr lang="en-US" altLang="zh-CN" sz="1600" b="1" dirty="0" smtClean="0">
                <a:latin typeface="Arial" panose="020B0604020202020204" pitchFamily="34" charset="0"/>
              </a:rPr>
              <a:t>’ mothers.</a:t>
            </a:r>
            <a:endParaRPr lang="en-US" altLang="zh-CN" sz="1600" b="1" dirty="0">
              <a:latin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4475" y="2693035"/>
            <a:ext cx="287909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600" b="1" dirty="0">
                <a:latin typeface="Arial" panose="020B0604020202020204" pitchFamily="34" charset="0"/>
              </a:rPr>
              <a:t>People cut down trees.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/>
          <a:srcRect r="46400" b="10529"/>
          <a:stretch>
            <a:fillRect/>
          </a:stretch>
        </p:blipFill>
        <p:spPr>
          <a:xfrm>
            <a:off x="2581275" y="2197100"/>
            <a:ext cx="1097280" cy="101917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318135" y="3669030"/>
            <a:ext cx="287909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600" b="1" dirty="0">
                <a:latin typeface="Arial" panose="020B0604020202020204" pitchFamily="34" charset="0"/>
              </a:rPr>
              <a:t>Baby </a:t>
            </a:r>
            <a:r>
              <a:rPr lang="en-US" altLang="zh-CN" sz="1600" b="1" dirty="0" err="1">
                <a:latin typeface="Arial" panose="020B0604020202020204" pitchFamily="34" charset="0"/>
              </a:rPr>
              <a:t>bonobos</a:t>
            </a:r>
            <a:r>
              <a:rPr lang="en-US" altLang="zh-CN" sz="1600" b="1" dirty="0">
                <a:latin typeface="Arial" panose="020B0604020202020204" pitchFamily="34" charset="0"/>
              </a:rPr>
              <a:t> are alone.</a:t>
            </a:r>
          </a:p>
        </p:txBody>
      </p:sp>
      <p:sp>
        <p:nvSpPr>
          <p:cNvPr id="18" name="爆炸形 1 17"/>
          <p:cNvSpPr/>
          <p:nvPr/>
        </p:nvSpPr>
        <p:spPr>
          <a:xfrm>
            <a:off x="2087245" y="455295"/>
            <a:ext cx="2310130" cy="1152525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Dangerous!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27534"/>
            <a:ext cx="3741741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7534"/>
            <a:ext cx="3181350" cy="437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55527"/>
            <a:ext cx="3181350" cy="434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5080" y="205740"/>
            <a:ext cx="4973955" cy="1971040"/>
          </a:xfrm>
          <a:prstGeom prst="roundRect">
            <a:avLst/>
          </a:prstGeom>
          <a:solidFill>
            <a:srgbClr val="F9F88C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en-US" altLang="zh-CN" sz="2000" b="1" strike="noStrike" noProof="1"/>
          </a:p>
        </p:txBody>
      </p:sp>
      <p:sp>
        <p:nvSpPr>
          <p:cNvPr id="4" name="文本框 3"/>
          <p:cNvSpPr txBox="1"/>
          <p:nvPr/>
        </p:nvSpPr>
        <p:spPr>
          <a:xfrm>
            <a:off x="654685" y="532130"/>
            <a:ext cx="3983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What is this woman doing?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5080" y="205740"/>
            <a:ext cx="4973955" cy="1971040"/>
          </a:xfrm>
          <a:prstGeom prst="roundRect">
            <a:avLst/>
          </a:prstGeom>
          <a:solidFill>
            <a:srgbClr val="F9F88C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en-US" altLang="zh-CN" sz="2000" b="1" strike="noStrike" noProof="1"/>
          </a:p>
        </p:txBody>
      </p:sp>
      <p:sp>
        <p:nvSpPr>
          <p:cNvPr id="3" name="文本框 2"/>
          <p:cNvSpPr txBox="1"/>
          <p:nvPr/>
        </p:nvSpPr>
        <p:spPr>
          <a:xfrm>
            <a:off x="514985" y="718820"/>
            <a:ext cx="3954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/>
              <a:t>Claudine Andre</a:t>
            </a: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3398520" y="843915"/>
            <a:ext cx="93345" cy="6223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演示文稿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演示文稿1</Template>
  <TotalTime>147</TotalTime>
  <Words>446</Words>
  <Application>Microsoft Office PowerPoint</Application>
  <PresentationFormat>全屏显示(16:9)</PresentationFormat>
  <Paragraphs>109</Paragraphs>
  <Slides>22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24" baseType="lpstr">
      <vt:lpstr>演示文稿1</vt:lpstr>
      <vt:lpstr/>
      <vt:lpstr>Let’s read</vt:lpstr>
      <vt:lpstr>PowerPoint 演示文稿</vt:lpstr>
      <vt:lpstr>gorilla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fltrp</cp:lastModifiedBy>
  <cp:revision>241</cp:revision>
  <dcterms:created xsi:type="dcterms:W3CDTF">2018-08-27T06:46:00Z</dcterms:created>
  <dcterms:modified xsi:type="dcterms:W3CDTF">2019-01-21T06:48:34Z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