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354" r:id="rId3"/>
    <p:sldId id="338" r:id="rId4"/>
    <p:sldId id="355" r:id="rId5"/>
    <p:sldId id="342" r:id="rId6"/>
    <p:sldId id="343" r:id="rId7"/>
    <p:sldId id="344" r:id="rId8"/>
    <p:sldId id="346" r:id="rId9"/>
    <p:sldId id="345" r:id="rId10"/>
    <p:sldId id="348" r:id="rId11"/>
    <p:sldId id="347" r:id="rId12"/>
    <p:sldId id="349" r:id="rId13"/>
    <p:sldId id="350" r:id="rId14"/>
    <p:sldId id="351" r:id="rId15"/>
    <p:sldId id="318" r:id="rId16"/>
    <p:sldId id="352" r:id="rId17"/>
    <p:sldId id="315" r:id="rId18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E18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-696" y="-90"/>
      </p:cViewPr>
      <p:guideLst>
        <p:guide orient="horz" pos="2160"/>
        <p:guide pos="37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2018-11-23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6327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问号图片素材：</a:t>
            </a:r>
            <a:r>
              <a:rPr lang="zh-CN" altLang="en-US">
                <a:sym typeface="+mn-ea"/>
              </a:rPr>
              <a:t>https://image.baidu.com/search/detail</a:t>
            </a:r>
            <a:endParaRPr lang="zh-CN" altLang="en-US"/>
          </a:p>
          <a:p>
            <a:r>
              <a:rPr lang="zh-CN" altLang="en-US"/>
              <a:t>大海图片素材：https://image.baidu.com/search/detail</a:t>
            </a:r>
          </a:p>
          <a:p>
            <a:r>
              <a:rPr lang="zh-CN" altLang="en-US"/>
              <a:t>章鱼图片素材：https://image.baidu.com/search/detail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主持人图片来源：</a:t>
            </a:r>
            <a:r>
              <a:rPr lang="en-US" altLang="zh-CN" dirty="0" smtClean="0"/>
              <a:t>http://image.so.com/v?q=%E5%84%BF%E7%AB%A5%E6%BC%94%E8%AE%B2&amp;src=srp&amp;correct=%E5%84%BF%E7%AB%A5%E6%BC%94%E8%AE%B2&amp;cmsid=4cd59aa884c5eb725e9b0a0212c92c49&amp;cmran=0&amp;cmras=6&amp;cn=0&amp;gn=0&amp;kn=0#multiple=0&amp;gsrc=1&amp;dataindex=35&amp;id=f465e62e7a32d7a9e963cb88b2888d5d&amp;currsn=0&amp;jdx=35&amp;fsn=60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照片来源：</a:t>
            </a:r>
            <a:r>
              <a:rPr lang="en-US" altLang="zh-CN" dirty="0" smtClean="0"/>
              <a:t>http://image.so.com/v?q=%E5%A6%88%E5%A6%88+%E6%8E%A5%E9%80%81+%E5%AD%A9%E5%AD%90&amp;src=srp&amp;correct=%E5%A6%88%E5%A6%88+%E6%8E%A5%E9%80%81+%E5%AD%A9%E5%AD%90&amp;cmsid=93c16d47be08521f8bf14f35a37a1c09&amp;cmran=0&amp;cmras=6&amp;cn=0&amp;gn=0&amp;kn=0#multiple=0&amp;gsrc=1&amp;dataindex=35&amp;id=089c4c59d4d2e5c89bd619592dfb483f&amp;currsn=0&amp;jdx=35&amp;fsn=60</a:t>
            </a:r>
          </a:p>
          <a:p>
            <a:r>
              <a:rPr lang="en-US" altLang="zh-CN" dirty="0" smtClean="0"/>
              <a:t>http://image.so.com/v?q=%E5%A6%88%E5%A6%88%E7%BB%99%E5%AD%A9%E5%AD%90%E5%81%9A%E9%A5%AD&amp;src=srp&amp;correct=%E5%A6%88%E5%A6%88%E7%BB%99%E5%AD%A9%E5%AD%90%E5%81%9A%E9%A5%AD&amp;cmsid=f45121bf9ce0448b47c1b1042affedfb&amp;cmran=0&amp;cmras=0&amp;cn=0&amp;gn=0&amp;kn=0#multiple=0&amp;gsrc=1&amp;dataindex=14&amp;id=92fb81837def38865a65ae5878335985&amp;currsn=0&amp;jdx=14&amp;fsn=60</a:t>
            </a:r>
          </a:p>
          <a:p>
            <a:r>
              <a:rPr lang="en-US" altLang="zh-CN" dirty="0" smtClean="0"/>
              <a:t>http://image.so.com/v?q=%E5%A6%88%E5%A6%88++%E5%AD%A9%E5%AD%90&amp;src=srp&amp;correct=%E5%A6%88%E5%A6%88++%E5%AD%A9%E5%AD%90&amp;cmsid=36e37c208a1b330da0044f6e4b21ffdf&amp;cmran=0&amp;cmras=6&amp;cn=0&amp;gn=0&amp;kn=0#multiple=0&amp;gsrc=1&amp;dataindex=9&amp;id=62a8bbc898235f1decca0cf8ea01b96f&amp;currsn=0&amp;jdx=9&amp;fsn=60</a:t>
            </a:r>
          </a:p>
          <a:p>
            <a:r>
              <a:rPr lang="en-US" altLang="zh-CN" dirty="0" smtClean="0"/>
              <a:t>http://image.so.com/v?q=%E5%A6%88%E5%A6%88+%E6%8E%A5%E9%80%81+%E5%AD%A9%E5%AD%90&amp;src=srp&amp;correct=%E5%A6%88%E5%A6%88+%E6%8E%A5%E9%80%81+%E5%AD%A9%E5%AD%90&amp;cmsid=93c16d47be08521f8bf14f35a37a1c09&amp;cmran=0&amp;cmras=6&amp;cn=0&amp;gn=0&amp;kn=0#multiple=0&amp;gsrc=1&amp;dataindex=35&amp;id=089c4c59d4d2e5c89bd619592dfb483f&amp;currsn=0&amp;jdx=35&amp;fsn=60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/>
              <a:t>鳗鱼图片素材：https://image.baidu.com/search/detail?ct=503316480&amp;z=0&amp;ipn=d&amp;word=%E9%B3%97%E9%B1%BC&amp;step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lvl="0" fontAlgn="base"/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9670" y="260648"/>
            <a:ext cx="6816757" cy="6816757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431371" y="1220755"/>
            <a:ext cx="3168352" cy="576064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35626" y="2372883"/>
            <a:ext cx="7872875" cy="1344149"/>
          </a:xfrm>
        </p:spPr>
        <p:txBody>
          <a:bodyPr lIns="121917" tIns="60958" rIns="121917" bIns="60958"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8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1" y="164637"/>
            <a:ext cx="2880321" cy="9601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9456" y="1124744"/>
            <a:ext cx="1632181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7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6" y="4800083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6716147"/>
            <a:ext cx="11680347" cy="1418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2" y="164638"/>
            <a:ext cx="91368" cy="45125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7" y="4677139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12192000" cy="1646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14855" y="107315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/>
              <a:t>Read PP.10-15 and find</a:t>
            </a:r>
            <a:endParaRPr lang="zh-CN" altLang="en-US" sz="3600" b="1" dirty="0"/>
          </a:p>
        </p:txBody>
      </p:sp>
      <p:sp>
        <p:nvSpPr>
          <p:cNvPr id="21" name="圆角矩形标注 20"/>
          <p:cNvSpPr/>
          <p:nvPr/>
        </p:nvSpPr>
        <p:spPr>
          <a:xfrm>
            <a:off x="5218466" y="1268760"/>
            <a:ext cx="6468110" cy="762000"/>
          </a:xfrm>
          <a:prstGeom prst="wedgeRoundRectCallout">
            <a:avLst>
              <a:gd name="adj1" fmla="val -56416"/>
              <a:gd name="adj2" fmla="val 1405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ym typeface="+mn-ea"/>
              </a:rPr>
              <a:t>Where is octopus mother now?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5212238" y="2240787"/>
            <a:ext cx="6468110" cy="762000"/>
          </a:xfrm>
          <a:prstGeom prst="wedgeRoundRectCallout">
            <a:avLst>
              <a:gd name="adj1" fmla="val -56416"/>
              <a:gd name="adj2" fmla="val 1405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b="1" dirty="0" smtClean="0">
                <a:sym typeface="+mn-ea"/>
              </a:rPr>
              <a:t>Why is she in the hole?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5130060" y="3164007"/>
            <a:ext cx="6468110" cy="762000"/>
          </a:xfrm>
          <a:prstGeom prst="wedgeRoundRectCallout">
            <a:avLst>
              <a:gd name="adj1" fmla="val -56416"/>
              <a:gd name="adj2" fmla="val 1405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b="1" dirty="0" smtClean="0">
                <a:sym typeface="+mn-ea"/>
              </a:rPr>
              <a:t>What has she done in the hole?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5057120" y="4098910"/>
            <a:ext cx="6370516" cy="720080"/>
          </a:xfrm>
          <a:prstGeom prst="wedgeRoundRectCallout">
            <a:avLst>
              <a:gd name="adj1" fmla="val -54757"/>
              <a:gd name="adj2" fmla="val 30754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She has eggs up on the rock.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5057120" y="4919825"/>
            <a:ext cx="5333148" cy="720080"/>
          </a:xfrm>
          <a:prstGeom prst="wedgeRoundRectCallout">
            <a:avLst>
              <a:gd name="adj1" fmla="val -56252"/>
              <a:gd name="adj2" fmla="val -6284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She looks after the eggs.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圆角矩形标注 26"/>
          <p:cNvSpPr/>
          <p:nvPr/>
        </p:nvSpPr>
        <p:spPr>
          <a:xfrm>
            <a:off x="4999854" y="5838496"/>
            <a:ext cx="6427781" cy="720080"/>
          </a:xfrm>
          <a:prstGeom prst="wedgeRoundRectCallout">
            <a:avLst>
              <a:gd name="adj1" fmla="val -53585"/>
              <a:gd name="adj2" fmla="val -40676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She will stay and won’t go away.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4933090" y="1243072"/>
            <a:ext cx="6923550" cy="2682935"/>
          </a:xfrm>
          <a:prstGeom prst="wedgeRoundRectCallout">
            <a:avLst>
              <a:gd name="adj1" fmla="val -21422"/>
              <a:gd name="adj2" fmla="val 57482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 smtClean="0"/>
              <a:t>What do you think of octopus mother?</a:t>
            </a:r>
            <a:endParaRPr lang="zh-CN" altLang="en-US" sz="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150" y="928670"/>
            <a:ext cx="40481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150" y="4286256"/>
            <a:ext cx="4071966" cy="276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3" grpId="0" bldLvl="0" animBg="1"/>
      <p:bldP spid="25" grpId="0" bldLvl="0" animBg="1"/>
      <p:bldP spid="10" grpId="0" animBg="1"/>
      <p:bldP spid="26" grpId="0" animBg="1"/>
      <p:bldP spid="27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14855" y="107315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/>
              <a:t>Complete the map</a:t>
            </a:r>
            <a:endParaRPr lang="zh-CN" altLang="en-US" sz="3600" b="1" dirty="0"/>
          </a:p>
        </p:txBody>
      </p:sp>
      <p:grpSp>
        <p:nvGrpSpPr>
          <p:cNvPr id="19" name="组合 18"/>
          <p:cNvGrpSpPr/>
          <p:nvPr/>
        </p:nvGrpSpPr>
        <p:grpSpPr>
          <a:xfrm>
            <a:off x="647972" y="1397626"/>
            <a:ext cx="3930278" cy="2823461"/>
            <a:chOff x="1792245" y="1439334"/>
            <a:chExt cx="3070786" cy="1800200"/>
          </a:xfrm>
        </p:grpSpPr>
        <p:pic>
          <p:nvPicPr>
            <p:cNvPr id="20" name="图片 19" descr="d1444b92ea371f7e939ba98008845ca0.png"/>
            <p:cNvPicPr>
              <a:picLocks noChangeAspect="1"/>
            </p:cNvPicPr>
            <p:nvPr/>
          </p:nvPicPr>
          <p:blipFill>
            <a:blip r:embed="rId4" cstate="print"/>
            <a:srcRect l="5201" t="12201" r="6601" b="19200"/>
            <a:stretch>
              <a:fillRect/>
            </a:stretch>
          </p:blipFill>
          <p:spPr>
            <a:xfrm>
              <a:off x="1807834" y="1439334"/>
              <a:ext cx="3055197" cy="1800200"/>
            </a:xfrm>
            <a:prstGeom prst="rect">
              <a:avLst/>
            </a:prstGeom>
          </p:spPr>
        </p:pic>
        <p:sp>
          <p:nvSpPr>
            <p:cNvPr id="22" name="TextBox 13"/>
            <p:cNvSpPr txBox="1"/>
            <p:nvPr/>
          </p:nvSpPr>
          <p:spPr>
            <a:xfrm>
              <a:off x="1792245" y="1923004"/>
              <a:ext cx="2873653" cy="843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/>
                <a:t>Tips:</a:t>
              </a:r>
            </a:p>
            <a:p>
              <a:pPr marL="514350" indent="-514350">
                <a:buAutoNum type="arabicPeriod"/>
              </a:pPr>
              <a:r>
                <a:rPr lang="en-US" altLang="zh-CN" sz="2400" dirty="0" smtClean="0"/>
                <a:t>Think by yourselves.</a:t>
              </a:r>
            </a:p>
            <a:p>
              <a:pPr marL="514350" indent="-514350">
                <a:buAutoNum type="arabicPeriod"/>
              </a:pPr>
              <a:r>
                <a:rPr lang="en-US" altLang="zh-CN" sz="2400" dirty="0" smtClean="0"/>
                <a:t>Complete the map.</a:t>
              </a:r>
            </a:p>
          </p:txBody>
        </p:sp>
      </p:grpSp>
      <p:sp>
        <p:nvSpPr>
          <p:cNvPr id="43" name="圆角矩形 42"/>
          <p:cNvSpPr/>
          <p:nvPr/>
        </p:nvSpPr>
        <p:spPr>
          <a:xfrm>
            <a:off x="4478480" y="1136200"/>
            <a:ext cx="1811816" cy="56745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upright="1"/>
          <a:lstStyle/>
          <a:p>
            <a:pPr algn="just">
              <a:spcAft>
                <a:spcPts val="0"/>
              </a:spcAft>
            </a:pPr>
            <a:r>
              <a:rPr lang="en-US" sz="2800" kern="100" dirty="0">
                <a:latin typeface="Calibri" panose="020F0502020204030204" pitchFamily="34" charset="0"/>
                <a:cs typeface="黑体" panose="02010609060101010101" pitchFamily="49" charset="-122"/>
              </a:rPr>
              <a:t>beginning</a:t>
            </a:r>
            <a:endParaRPr lang="zh-CN" sz="28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44" name="下箭头 43"/>
          <p:cNvSpPr/>
          <p:nvPr/>
        </p:nvSpPr>
        <p:spPr>
          <a:xfrm rot="-5400000">
            <a:off x="6288600" y="1198884"/>
            <a:ext cx="445765" cy="398915"/>
          </a:xfrm>
          <a:prstGeom prst="downArrow">
            <a:avLst>
              <a:gd name="adj1" fmla="val 50000"/>
              <a:gd name="adj2" fmla="val 30555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upright="1"/>
          <a:lstStyle/>
          <a:p>
            <a:endParaRPr lang="zh-CN" altLang="en-US"/>
          </a:p>
        </p:txBody>
      </p:sp>
      <p:sp>
        <p:nvSpPr>
          <p:cNvPr id="45" name="自选图形 96"/>
          <p:cNvSpPr/>
          <p:nvPr/>
        </p:nvSpPr>
        <p:spPr>
          <a:xfrm>
            <a:off x="6713670" y="1144311"/>
            <a:ext cx="1476928" cy="58286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upright="1"/>
          <a:lstStyle/>
          <a:p>
            <a:pPr algn="just">
              <a:spcAft>
                <a:spcPts val="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黑体" panose="02010609060101010101" pitchFamily="49" charset="-122"/>
              </a:rPr>
              <a:t>problem</a:t>
            </a:r>
            <a:endParaRPr lang="zh-CN" sz="2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46" name="自选图形 98"/>
          <p:cNvSpPr/>
          <p:nvPr/>
        </p:nvSpPr>
        <p:spPr>
          <a:xfrm>
            <a:off x="8826071" y="1221090"/>
            <a:ext cx="1513420" cy="43884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upright="1"/>
          <a:lstStyle/>
          <a:p>
            <a:pPr algn="just">
              <a:spcAft>
                <a:spcPts val="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黑体" panose="02010609060101010101" pitchFamily="49" charset="-122"/>
              </a:rPr>
              <a:t>solution</a:t>
            </a:r>
            <a:endParaRPr lang="zh-CN" sz="2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47" name="下箭头 46"/>
          <p:cNvSpPr/>
          <p:nvPr/>
        </p:nvSpPr>
        <p:spPr>
          <a:xfrm rot="-5400000">
            <a:off x="8285452" y="1139733"/>
            <a:ext cx="445765" cy="592014"/>
          </a:xfrm>
          <a:prstGeom prst="downArrow">
            <a:avLst>
              <a:gd name="adj1" fmla="val 50000"/>
              <a:gd name="adj2" fmla="val 30555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upright="1"/>
          <a:lstStyle/>
          <a:p>
            <a:endParaRPr lang="zh-CN" altLang="en-US"/>
          </a:p>
        </p:txBody>
      </p:sp>
      <p:sp>
        <p:nvSpPr>
          <p:cNvPr id="48" name="下箭头 47"/>
          <p:cNvSpPr/>
          <p:nvPr/>
        </p:nvSpPr>
        <p:spPr>
          <a:xfrm rot="-5400000">
            <a:off x="10363722" y="1233253"/>
            <a:ext cx="445765" cy="421437"/>
          </a:xfrm>
          <a:prstGeom prst="downArrow">
            <a:avLst>
              <a:gd name="adj1" fmla="val 50000"/>
              <a:gd name="adj2" fmla="val 30555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upright="1"/>
          <a:lstStyle/>
          <a:p>
            <a:endParaRPr lang="zh-CN" altLang="en-US"/>
          </a:p>
        </p:txBody>
      </p:sp>
      <p:sp>
        <p:nvSpPr>
          <p:cNvPr id="49" name="自选图形 100"/>
          <p:cNvSpPr/>
          <p:nvPr/>
        </p:nvSpPr>
        <p:spPr>
          <a:xfrm>
            <a:off x="10832502" y="1144311"/>
            <a:ext cx="1359498" cy="58286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upright="1"/>
          <a:lstStyle/>
          <a:p>
            <a:pPr algn="just">
              <a:spcAft>
                <a:spcPts val="0"/>
              </a:spcAft>
            </a:pPr>
            <a:r>
              <a:rPr lang="en-US" sz="2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黑体" panose="02010609060101010101" pitchFamily="49" charset="-122"/>
              </a:rPr>
              <a:t>ending</a:t>
            </a:r>
            <a:endParaRPr lang="zh-CN" sz="2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980" y="1790312"/>
            <a:ext cx="1606816" cy="781432"/>
          </a:xfrm>
          <a:prstGeom prst="rect">
            <a:avLst/>
          </a:prstGeom>
        </p:spPr>
      </p:pic>
      <p:pic>
        <p:nvPicPr>
          <p:cNvPr id="51" name="图片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2082" y="1785927"/>
            <a:ext cx="1357322" cy="785817"/>
          </a:xfrm>
          <a:prstGeom prst="rect">
            <a:avLst/>
          </a:prstGeom>
        </p:spPr>
      </p:pic>
      <p:sp>
        <p:nvSpPr>
          <p:cNvPr id="52" name="文本框 368"/>
          <p:cNvSpPr txBox="1">
            <a:spLocks noChangeArrowheads="1"/>
          </p:cNvSpPr>
          <p:nvPr/>
        </p:nvSpPr>
        <p:spPr bwMode="auto">
          <a:xfrm>
            <a:off x="6888088" y="2757398"/>
            <a:ext cx="5407129" cy="499105"/>
          </a:xfrm>
          <a:prstGeom prst="rect">
            <a:avLst/>
          </a:prstGeom>
          <a:noFill/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have __________ up on the rock</a:t>
            </a:r>
            <a:endParaRPr lang="zh-CN" sz="2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53" name="文本框 366"/>
          <p:cNvSpPr txBox="1">
            <a:spLocks noChangeArrowheads="1"/>
          </p:cNvSpPr>
          <p:nvPr/>
        </p:nvSpPr>
        <p:spPr bwMode="auto">
          <a:xfrm>
            <a:off x="6888088" y="3510061"/>
            <a:ext cx="4474496" cy="527685"/>
          </a:xfrm>
          <a:prstGeom prst="rect">
            <a:avLst/>
          </a:prstGeom>
          <a:noFill/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look after the ___________</a:t>
            </a:r>
            <a:endParaRPr lang="zh-CN" sz="2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54" name="文本框 330"/>
          <p:cNvSpPr txBox="1">
            <a:spLocks noChangeArrowheads="1"/>
          </p:cNvSpPr>
          <p:nvPr/>
        </p:nvSpPr>
        <p:spPr bwMode="auto">
          <a:xfrm>
            <a:off x="6960096" y="4345504"/>
            <a:ext cx="5280766" cy="497547"/>
          </a:xfrm>
          <a:prstGeom prst="rect">
            <a:avLst/>
          </a:prstGeom>
          <a:noFill/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stay in the _________ in the rock</a:t>
            </a:r>
            <a:endParaRPr lang="zh-CN" sz="2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034" y="4935895"/>
            <a:ext cx="6467884" cy="765311"/>
          </a:xfrm>
          <a:prstGeom prst="rect">
            <a:avLst/>
          </a:prstGeom>
        </p:spPr>
      </p:pic>
      <p:sp>
        <p:nvSpPr>
          <p:cNvPr id="56" name="文本框 330"/>
          <p:cNvSpPr txBox="1">
            <a:spLocks noChangeArrowheads="1"/>
          </p:cNvSpPr>
          <p:nvPr/>
        </p:nvSpPr>
        <p:spPr bwMode="auto">
          <a:xfrm>
            <a:off x="3791744" y="5772205"/>
            <a:ext cx="6906447" cy="497547"/>
          </a:xfrm>
          <a:prstGeom prst="rect">
            <a:avLst/>
          </a:prstGeom>
          <a:noFill/>
          <a:ln>
            <a:noFill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altLang="zh-CN" sz="2800" b="1" kern="100" dirty="0" smtClean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The love of octopus mother is</a:t>
            </a:r>
            <a:r>
              <a:rPr lang="en-US" sz="2800" b="1" kern="100" dirty="0" smtClean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 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_________ </a:t>
            </a:r>
            <a:r>
              <a:rPr lang="en-US" sz="2800" b="1" kern="100" dirty="0" smtClean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!</a:t>
            </a:r>
            <a:endParaRPr lang="zh-CN" sz="2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18197" y="2713717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eggs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118763" y="343906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eggs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976320" y="434594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hole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8942" y="1785927"/>
            <a:ext cx="1428760" cy="75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810908" y="1785926"/>
            <a:ext cx="1193469" cy="79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FFFF"/>
              </a:solidFill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FFFF"/>
              </a:solidFill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1295467" y="2084851"/>
            <a:ext cx="4992555" cy="3264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7488" y="2468893"/>
            <a:ext cx="4704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0000"/>
                </a:solidFill>
              </a:rPr>
              <a:t>Tips:</a:t>
            </a:r>
          </a:p>
          <a:p>
            <a:r>
              <a:rPr lang="en-US" altLang="zh-CN" sz="3200" dirty="0" smtClean="0">
                <a:solidFill>
                  <a:srgbClr val="000000"/>
                </a:solidFill>
              </a:rPr>
              <a:t>1. Read by yourselves.</a:t>
            </a:r>
          </a:p>
          <a:p>
            <a:r>
              <a:rPr lang="en-US" altLang="zh-CN" sz="3200" dirty="0" smtClean="0">
                <a:solidFill>
                  <a:srgbClr val="000000"/>
                </a:solidFill>
              </a:rPr>
              <a:t>2. Read silently.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837" y="1680752"/>
            <a:ext cx="3261166" cy="3668461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3167042" y="500042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</a:rPr>
              <a:t>Silent reading</a:t>
            </a:r>
            <a:endParaRPr lang="zh-CN" altLang="en-US" sz="36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FFFF"/>
              </a:solidFill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FFFF"/>
              </a:solidFill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1295467" y="2084851"/>
            <a:ext cx="4992555" cy="3264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7488" y="2468893"/>
            <a:ext cx="4704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0000"/>
                </a:solidFill>
              </a:rPr>
              <a:t>Tips:</a:t>
            </a:r>
          </a:p>
          <a:p>
            <a:r>
              <a:rPr lang="en-US" altLang="zh-CN" sz="3200" dirty="0" smtClean="0">
                <a:solidFill>
                  <a:srgbClr val="000000"/>
                </a:solidFill>
              </a:rPr>
              <a:t>1. Listen carefully.</a:t>
            </a:r>
          </a:p>
          <a:p>
            <a:r>
              <a:rPr lang="en-US" altLang="zh-CN" sz="3200" dirty="0" smtClean="0">
                <a:solidFill>
                  <a:srgbClr val="000000"/>
                </a:solidFill>
              </a:rPr>
              <a:t>2. Follow to read.</a:t>
            </a:r>
          </a:p>
          <a:p>
            <a:r>
              <a:rPr lang="en-US" altLang="zh-CN" sz="3200" dirty="0" smtClean="0">
                <a:solidFill>
                  <a:srgbClr val="000000"/>
                </a:solidFill>
              </a:rPr>
              <a:t>3. Point with finger.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837" y="1680752"/>
            <a:ext cx="3261166" cy="3668461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3452794" y="642918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</a:rPr>
              <a:t>Listen and repeat</a:t>
            </a:r>
            <a:endParaRPr lang="zh-CN" altLang="en-US" sz="36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3253" y="133707"/>
            <a:ext cx="1094521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I am a </a:t>
            </a:r>
            <a: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host of Natural legend</a:t>
            </a:r>
            <a:endParaRPr lang="en-US" altLang="zh-CN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8" name="流程图: 可选过程 17"/>
          <p:cNvSpPr>
            <a:spLocks noChangeArrowheads="1"/>
          </p:cNvSpPr>
          <p:nvPr/>
        </p:nvSpPr>
        <p:spPr bwMode="auto">
          <a:xfrm>
            <a:off x="843677" y="3403476"/>
            <a:ext cx="9930933" cy="3279136"/>
          </a:xfrm>
          <a:prstGeom prst="flowChartAlternateProcess">
            <a:avLst/>
          </a:prstGeom>
          <a:noFill/>
          <a:ln w="28575">
            <a:solidFill>
              <a:srgbClr val="000000"/>
            </a:solidFill>
            <a:miter lim="800000"/>
          </a:ln>
          <a:effec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S1: Hello, everyone! Welcome to the Natural Legend.</a:t>
            </a:r>
            <a:endParaRPr lang="zh-CN" sz="3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indent="200025" algn="just">
              <a:spcAft>
                <a:spcPts val="0"/>
              </a:spcAft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Today we are going to talk about the great octopus mother.</a:t>
            </a:r>
            <a:endParaRPr lang="zh-CN" sz="3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algn="just">
              <a:spcAft>
                <a:spcPts val="0"/>
              </a:spcAft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S2: The octopus is looking for a hole. She can…</a:t>
            </a:r>
            <a:endParaRPr lang="zh-CN" sz="3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algn="just">
              <a:spcAft>
                <a:spcPts val="0"/>
              </a:spcAft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S3: She can go in a hole. She has…</a:t>
            </a:r>
            <a:endParaRPr lang="zh-CN" sz="3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algn="l">
              <a:spcAft>
                <a:spcPts val="0"/>
              </a:spcAft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黑体" panose="02010609060101010101" pitchFamily="49" charset="-122"/>
              </a:rPr>
              <a:t>S4: She will stay in a hole. She will…</a:t>
            </a:r>
            <a:endParaRPr lang="zh-CN" sz="3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pic>
        <p:nvPicPr>
          <p:cNvPr id="19" name="图片 18" descr="d1444b92ea371f7e939ba98008845ca0.png"/>
          <p:cNvPicPr>
            <a:picLocks noChangeAspect="1"/>
          </p:cNvPicPr>
          <p:nvPr/>
        </p:nvPicPr>
        <p:blipFill>
          <a:blip r:embed="rId4" cstate="print"/>
          <a:srcRect l="5201" t="12201" r="6601" b="19200"/>
          <a:stretch>
            <a:fillRect/>
          </a:stretch>
        </p:blipFill>
        <p:spPr>
          <a:xfrm>
            <a:off x="847497" y="1186603"/>
            <a:ext cx="6112599" cy="1993922"/>
          </a:xfrm>
          <a:prstGeom prst="rect">
            <a:avLst/>
          </a:prstGeom>
        </p:spPr>
      </p:pic>
      <p:sp>
        <p:nvSpPr>
          <p:cNvPr id="20" name="TextBox 16"/>
          <p:cNvSpPr txBox="1"/>
          <p:nvPr/>
        </p:nvSpPr>
        <p:spPr>
          <a:xfrm>
            <a:off x="1400743" y="1278190"/>
            <a:ext cx="6052288" cy="177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 smtClean="0">
                <a:solidFill>
                  <a:srgbClr val="00B050"/>
                </a:solidFill>
              </a:rPr>
              <a:t>Tips: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b="1" dirty="0" smtClean="0">
                <a:solidFill>
                  <a:srgbClr val="00B050"/>
                </a:solidFill>
              </a:rPr>
              <a:t>Work in groups of 4 students.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b="1" dirty="0" smtClean="0">
                <a:solidFill>
                  <a:srgbClr val="00B050"/>
                </a:solidFill>
                <a:sym typeface="+mn-ea"/>
              </a:rPr>
              <a:t>Introduce octopus mother.</a:t>
            </a:r>
            <a:endParaRPr lang="en-US" altLang="zh-CN" sz="2400" b="1" dirty="0">
              <a:solidFill>
                <a:srgbClr val="00B05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96" y="1067815"/>
            <a:ext cx="4896544" cy="211271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9" name="图片 18" descr="d1444b92ea371f7e939ba98008845ca0.png"/>
          <p:cNvPicPr>
            <a:picLocks noChangeAspect="1"/>
          </p:cNvPicPr>
          <p:nvPr/>
        </p:nvPicPr>
        <p:blipFill>
          <a:blip r:embed="rId4" cstate="print"/>
          <a:srcRect l="5201" t="12201" r="6601" b="19200"/>
          <a:stretch>
            <a:fillRect/>
          </a:stretch>
        </p:blipFill>
        <p:spPr>
          <a:xfrm>
            <a:off x="1680574" y="963653"/>
            <a:ext cx="9496975" cy="3041412"/>
          </a:xfrm>
          <a:prstGeom prst="rect">
            <a:avLst/>
          </a:prstGeom>
        </p:spPr>
      </p:pic>
      <p:sp>
        <p:nvSpPr>
          <p:cNvPr id="20" name="TextBox 16"/>
          <p:cNvSpPr txBox="1"/>
          <p:nvPr/>
        </p:nvSpPr>
        <p:spPr>
          <a:xfrm>
            <a:off x="1248149" y="1394628"/>
            <a:ext cx="1022772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B050"/>
                </a:solidFill>
              </a:rPr>
              <a:t>Tips : 1. Work in groups of 4 students.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B050"/>
                </a:solidFill>
                <a:sym typeface="+mn-ea"/>
              </a:rPr>
              <a:t>           2. Discuss in groups.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B050"/>
                </a:solidFill>
                <a:sym typeface="+mn-ea"/>
              </a:rPr>
              <a:t>           3. Share one thing that your mum has done for you.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B050"/>
                </a:solidFill>
                <a:sym typeface="+mn-ea"/>
              </a:rPr>
              <a:t>           4. Discuss what you can do for your mum.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altLang="zh-CN" sz="2400" b="1" dirty="0">
              <a:solidFill>
                <a:srgbClr val="00B050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25259" t="40827" r="19760" b="4126"/>
          <a:stretch>
            <a:fillRect/>
          </a:stretch>
        </p:blipFill>
        <p:spPr>
          <a:xfrm>
            <a:off x="3756272" y="4242160"/>
            <a:ext cx="2675849" cy="2615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25052" t="6769" r="17493"/>
          <a:stretch>
            <a:fillRect/>
          </a:stretch>
        </p:blipFill>
        <p:spPr>
          <a:xfrm>
            <a:off x="691116" y="4207458"/>
            <a:ext cx="2884604" cy="26505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/>
          <a:srcRect l="7664" r="45465"/>
          <a:stretch>
            <a:fillRect/>
          </a:stretch>
        </p:blipFill>
        <p:spPr>
          <a:xfrm>
            <a:off x="6932782" y="4231816"/>
            <a:ext cx="2311449" cy="26612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/>
          <a:srcRect l="19156" t="22285" r="32685"/>
          <a:stretch>
            <a:fillRect/>
          </a:stretch>
        </p:blipFill>
        <p:spPr>
          <a:xfrm>
            <a:off x="9709905" y="4242160"/>
            <a:ext cx="2390727" cy="261584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2809852" y="285728"/>
            <a:ext cx="7358114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Group work and discussion</a:t>
            </a:r>
            <a:endParaRPr lang="zh-CN" altLang="en-US" sz="36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9165" y="1199806"/>
            <a:ext cx="10273141" cy="312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/>
              <a:t>Homework</a:t>
            </a:r>
          </a:p>
          <a:p>
            <a:endParaRPr lang="zh-CN" altLang="en-US" sz="3730" dirty="0">
              <a:sym typeface="+mn-ea"/>
            </a:endParaRPr>
          </a:p>
          <a:p>
            <a:r>
              <a:rPr lang="en-US" altLang="zh-CN" sz="3730" dirty="0" smtClean="0">
                <a:sym typeface="+mn-ea"/>
              </a:rPr>
              <a:t>1. </a:t>
            </a:r>
            <a:r>
              <a:rPr lang="en-US" altLang="zh-CN" sz="3725" dirty="0" smtClean="0">
                <a:sym typeface="+mn-ea"/>
              </a:rPr>
              <a:t>Read the book fluently.</a:t>
            </a:r>
          </a:p>
          <a:p>
            <a:r>
              <a:rPr lang="en-US" altLang="zh-CN" sz="3730" dirty="0" smtClean="0">
                <a:sym typeface="+mn-ea"/>
              </a:rPr>
              <a:t>2. Do </a:t>
            </a:r>
            <a:r>
              <a:rPr lang="en-US" altLang="zh-CN" sz="3730" dirty="0">
                <a:sym typeface="+mn-ea"/>
              </a:rPr>
              <a:t>one thing for your mother to express </a:t>
            </a:r>
            <a:r>
              <a:rPr lang="en-US" altLang="zh-CN" sz="3730" dirty="0" smtClean="0">
                <a:sym typeface="+mn-ea"/>
              </a:rPr>
              <a:t>  </a:t>
            </a:r>
          </a:p>
          <a:p>
            <a:r>
              <a:rPr lang="en-US" altLang="zh-CN" sz="3730" dirty="0">
                <a:sym typeface="+mn-ea"/>
              </a:rPr>
              <a:t> </a:t>
            </a:r>
            <a:r>
              <a:rPr lang="en-US" altLang="zh-CN" sz="3730" dirty="0" smtClean="0">
                <a:sym typeface="+mn-ea"/>
              </a:rPr>
              <a:t>   your </a:t>
            </a:r>
            <a:r>
              <a:rPr lang="en-US" altLang="zh-CN" sz="3730" dirty="0">
                <a:sym typeface="+mn-ea"/>
              </a:rPr>
              <a:t>love. </a:t>
            </a:r>
            <a:endParaRPr lang="en-US" altLang="zh-CN" sz="3735" dirty="0" smtClean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53820" y="1628775"/>
            <a:ext cx="960882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/>
              <a:t>I live in the ocean. </a:t>
            </a:r>
          </a:p>
          <a:p>
            <a:r>
              <a:rPr lang="en-US" altLang="zh-CN" sz="4400" b="1" dirty="0" smtClean="0"/>
              <a:t>I like to eat crabs. </a:t>
            </a:r>
          </a:p>
          <a:p>
            <a:r>
              <a:rPr lang="en-US" altLang="zh-CN" sz="4400" b="1" dirty="0" smtClean="0"/>
              <a:t>I can change colors. </a:t>
            </a:r>
          </a:p>
          <a:p>
            <a:r>
              <a:rPr lang="en-US" altLang="zh-CN" sz="4400" b="1" dirty="0" smtClean="0"/>
              <a:t>My eight legs are called </a:t>
            </a:r>
          </a:p>
          <a:p>
            <a:r>
              <a:rPr lang="en-US" altLang="zh-CN" sz="4400" b="1" dirty="0" smtClean="0"/>
              <a:t>     tentacles(</a:t>
            </a:r>
            <a:r>
              <a:rPr lang="zh-CN" altLang="en-US" sz="4400" b="1" dirty="0" smtClean="0"/>
              <a:t>触角</a:t>
            </a:r>
            <a:r>
              <a:rPr lang="en-US" altLang="zh-CN" sz="4400" b="1" dirty="0" smtClean="0"/>
              <a:t>). </a:t>
            </a:r>
          </a:p>
          <a:p>
            <a:r>
              <a:rPr lang="en-US" altLang="zh-CN" sz="4400" b="1" dirty="0" smtClean="0"/>
              <a:t>Who am I? 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057910" y="1474470"/>
            <a:ext cx="7632700" cy="4533265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rcRect l="13614" t="11120" r="9009" b="8164"/>
          <a:stretch>
            <a:fillRect/>
          </a:stretch>
        </p:blipFill>
        <p:spPr>
          <a:xfrm>
            <a:off x="7740650" y="548640"/>
            <a:ext cx="1689100" cy="1762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rcRect t="36421" b="6667"/>
          <a:stretch>
            <a:fillRect/>
          </a:stretch>
        </p:blipFill>
        <p:spPr>
          <a:xfrm>
            <a:off x="9334500" y="1791335"/>
            <a:ext cx="2471420" cy="1503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b="10373"/>
          <a:stretch>
            <a:fillRect/>
          </a:stretch>
        </p:blipFill>
        <p:spPr>
          <a:xfrm>
            <a:off x="9334500" y="3439160"/>
            <a:ext cx="2470785" cy="166687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2094865" y="151130"/>
            <a:ext cx="4393565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/>
              <a:t>Guessing game</a:t>
            </a:r>
            <a:endParaRPr lang="zh-CN" altLang="en-US" sz="40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8546" y="-1"/>
            <a:ext cx="5143536" cy="701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图片 18" descr="图片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2159563" y="1238235"/>
            <a:ext cx="1632181" cy="571504"/>
          </a:xfrm>
          <a:prstGeom prst="wedgeRoundRectCallout">
            <a:avLst>
              <a:gd name="adj1" fmla="val 51120"/>
              <a:gd name="adj2" fmla="val -10110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3700" b="1" dirty="0" smtClean="0"/>
              <a:t>Level</a:t>
            </a:r>
            <a:endParaRPr lang="zh-CN" altLang="en-US" sz="3700" b="1" dirty="0"/>
          </a:p>
        </p:txBody>
      </p:sp>
      <p:sp>
        <p:nvSpPr>
          <p:cNvPr id="9" name="圆角矩形标注 8"/>
          <p:cNvSpPr/>
          <p:nvPr/>
        </p:nvSpPr>
        <p:spPr>
          <a:xfrm>
            <a:off x="1738283" y="190477"/>
            <a:ext cx="1765430" cy="571480"/>
          </a:xfrm>
          <a:prstGeom prst="wedgeRoundRectCallout">
            <a:avLst>
              <a:gd name="adj1" fmla="val 69656"/>
              <a:gd name="adj2" fmla="val -2134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3700" b="1" dirty="0" smtClean="0"/>
              <a:t>Series</a:t>
            </a:r>
            <a:endParaRPr lang="zh-CN" altLang="en-US" sz="3700" b="1" dirty="0"/>
          </a:p>
        </p:txBody>
      </p:sp>
      <p:sp>
        <p:nvSpPr>
          <p:cNvPr id="13" name="圆角矩形 12"/>
          <p:cNvSpPr/>
          <p:nvPr/>
        </p:nvSpPr>
        <p:spPr>
          <a:xfrm>
            <a:off x="3870275" y="95227"/>
            <a:ext cx="1428760" cy="104775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310182" y="5643578"/>
            <a:ext cx="2857520" cy="38100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310182" y="6215082"/>
            <a:ext cx="2857520" cy="47625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8632613" y="2395221"/>
            <a:ext cx="1656080" cy="576580"/>
          </a:xfrm>
          <a:prstGeom prst="wedgeRoundRectCallout">
            <a:avLst>
              <a:gd name="adj1" fmla="val -82477"/>
              <a:gd name="adj2" fmla="val -428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3700" b="1" dirty="0" smtClean="0"/>
              <a:t>Title</a:t>
            </a:r>
            <a:endParaRPr lang="zh-CN" altLang="en-US" sz="3700" b="1" dirty="0"/>
          </a:p>
        </p:txBody>
      </p:sp>
      <p:sp>
        <p:nvSpPr>
          <p:cNvPr id="12" name="圆角矩形标注 11"/>
          <p:cNvSpPr/>
          <p:nvPr/>
        </p:nvSpPr>
        <p:spPr>
          <a:xfrm>
            <a:off x="2024035" y="6035905"/>
            <a:ext cx="2595242" cy="596584"/>
          </a:xfrm>
          <a:prstGeom prst="wedgeRoundRectCallout">
            <a:avLst>
              <a:gd name="adj1" fmla="val 78623"/>
              <a:gd name="adj2" fmla="val 3641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3700" b="1" dirty="0" smtClean="0"/>
              <a:t>Publisher</a:t>
            </a:r>
            <a:endParaRPr lang="zh-CN" altLang="en-US" sz="3700" b="1" dirty="0"/>
          </a:p>
        </p:txBody>
      </p:sp>
      <p:sp>
        <p:nvSpPr>
          <p:cNvPr id="10" name="圆角矩形标注 9"/>
          <p:cNvSpPr/>
          <p:nvPr/>
        </p:nvSpPr>
        <p:spPr>
          <a:xfrm>
            <a:off x="8908627" y="5345854"/>
            <a:ext cx="2473785" cy="576580"/>
          </a:xfrm>
          <a:prstGeom prst="wedgeRoundRectCallout">
            <a:avLst>
              <a:gd name="adj1" fmla="val -75846"/>
              <a:gd name="adj2" fmla="val 2593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3700" b="1" dirty="0" smtClean="0"/>
              <a:t>Authors</a:t>
            </a:r>
            <a:endParaRPr lang="zh-CN" altLang="en-US" sz="37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3" grpId="0" bldLvl="0" animBg="1"/>
      <p:bldP spid="14" grpId="0" bldLvl="0" animBg="1"/>
      <p:bldP spid="16" grpId="0" bldLvl="0" animBg="1"/>
      <p:bldP spid="11" grpId="0" bldLvl="0" animBg="1"/>
      <p:bldP spid="12" grpId="0" bldLvl="0" animBg="1"/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15" y="702310"/>
            <a:ext cx="4142105" cy="5835650"/>
          </a:xfrm>
          <a:prstGeom prst="rect">
            <a:avLst/>
          </a:prstGeom>
        </p:spPr>
      </p:pic>
      <p:sp>
        <p:nvSpPr>
          <p:cNvPr id="25" name="圆角矩形标注 24"/>
          <p:cNvSpPr/>
          <p:nvPr/>
        </p:nvSpPr>
        <p:spPr>
          <a:xfrm>
            <a:off x="5485130" y="1700530"/>
            <a:ext cx="6468110" cy="762000"/>
          </a:xfrm>
          <a:prstGeom prst="wedgeRoundRectCallout">
            <a:avLst>
              <a:gd name="adj1" fmla="val -56416"/>
              <a:gd name="adj2" fmla="val 1405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What can we know from the title?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5485130" y="3380105"/>
            <a:ext cx="6468110" cy="1174115"/>
          </a:xfrm>
          <a:prstGeom prst="wedgeRoundRectCallout">
            <a:avLst>
              <a:gd name="adj1" fmla="val -56416"/>
              <a:gd name="adj2" fmla="val 1405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ym typeface="+mn-ea"/>
              </a:rPr>
              <a:t>Where can octopus mother have eggs?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50" y="857232"/>
            <a:ext cx="4786346" cy="350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6268720" y="1125855"/>
            <a:ext cx="5461635" cy="1174115"/>
          </a:xfrm>
          <a:prstGeom prst="wedgeRoundRectCallout">
            <a:avLst>
              <a:gd name="adj1" fmla="val -56416"/>
              <a:gd name="adj2" fmla="val 1405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ym typeface="+mn-ea"/>
              </a:rPr>
              <a:t>Where can octopus mother have eggs?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014855" y="107315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/>
              <a:t>Watch pictures and find</a:t>
            </a:r>
            <a:endParaRPr lang="zh-CN" altLang="en-US" sz="3600" b="1" dirty="0"/>
          </a:p>
        </p:txBody>
      </p:sp>
      <p:sp>
        <p:nvSpPr>
          <p:cNvPr id="5" name="圆角矩形标注 4"/>
          <p:cNvSpPr/>
          <p:nvPr/>
        </p:nvSpPr>
        <p:spPr>
          <a:xfrm>
            <a:off x="6268720" y="2841625"/>
            <a:ext cx="5461635" cy="1174115"/>
          </a:xfrm>
          <a:prstGeom prst="wedgeRoundRectCallout">
            <a:avLst>
              <a:gd name="adj1" fmla="val -56416"/>
              <a:gd name="adj2" fmla="val 1405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ym typeface="+mn-ea"/>
              </a:rPr>
              <a:t>Why does octopus mother choose this place?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6268720" y="4487545"/>
            <a:ext cx="4627880" cy="1174115"/>
          </a:xfrm>
          <a:prstGeom prst="wedgeRoundRectCallout">
            <a:avLst>
              <a:gd name="adj1" fmla="val -56416"/>
              <a:gd name="adj2" fmla="val 1405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ym typeface="+mn-ea"/>
              </a:rPr>
              <a:t>Is it a good place?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6268720" y="5853430"/>
            <a:ext cx="4464050" cy="792480"/>
          </a:xfrm>
          <a:prstGeom prst="round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Something is coming.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3095604" y="1428736"/>
            <a:ext cx="1057275" cy="3238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523968" y="1714488"/>
            <a:ext cx="114300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150" y="4357694"/>
            <a:ext cx="4786346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 l="853" b="8057"/>
          <a:stretch>
            <a:fillRect/>
          </a:stretch>
        </p:blipFill>
        <p:spPr>
          <a:xfrm>
            <a:off x="1583812" y="804885"/>
            <a:ext cx="9442450" cy="5840730"/>
          </a:xfrm>
          <a:prstGeom prst="round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ldLvl="0" animBg="1"/>
      <p:bldP spid="6" grpId="0" bldLvl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464" y="2428867"/>
            <a:ext cx="4857784" cy="493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959485" y="1148715"/>
            <a:ext cx="5477510" cy="1174115"/>
          </a:xfrm>
          <a:prstGeom prst="wedgeRoundRectCallout">
            <a:avLst>
              <a:gd name="adj1" fmla="val -23429"/>
              <a:gd name="adj2" fmla="val 6984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ym typeface="+mn-ea"/>
              </a:rPr>
              <a:t>Who is coming?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014855" y="107315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014855" y="106680"/>
            <a:ext cx="556133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5" b="1" dirty="0" smtClean="0">
                <a:solidFill>
                  <a:schemeClr val="bg1"/>
                </a:solidFill>
              </a:rPr>
              <a:t>Read PP.4-5 and find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6436995" y="3644900"/>
            <a:ext cx="5461635" cy="1174115"/>
          </a:xfrm>
          <a:prstGeom prst="wedgeRoundRectCallout">
            <a:avLst>
              <a:gd name="adj1" fmla="val -30665"/>
              <a:gd name="adj2" fmla="val -7174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ym typeface="+mn-ea"/>
              </a:rPr>
              <a:t>What is it like?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rcRect l="6120" t="5237" r="9682"/>
          <a:stretch>
            <a:fillRect/>
          </a:stretch>
        </p:blipFill>
        <p:spPr>
          <a:xfrm>
            <a:off x="7130415" y="1148715"/>
            <a:ext cx="3766185" cy="2298065"/>
          </a:xfrm>
          <a:prstGeom prst="ellipse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8062595" y="356870"/>
            <a:ext cx="3836035" cy="64833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It has sharp teeth.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6436995" y="5334635"/>
            <a:ext cx="4459605" cy="1008380"/>
          </a:xfrm>
          <a:prstGeom prst="wedgeRectCallout">
            <a:avLst>
              <a:gd name="adj1" fmla="val -64979"/>
              <a:gd name="adj2" fmla="val -57997"/>
            </a:avLst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What will the eel do?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3238480" y="3143248"/>
            <a:ext cx="1214446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5" grpId="0" bldLvl="0" animBg="1"/>
      <p:bldP spid="12" grpId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975360" y="1132840"/>
            <a:ext cx="8626475" cy="951230"/>
          </a:xfrm>
          <a:prstGeom prst="wedgeRoundRectCallout">
            <a:avLst>
              <a:gd name="adj1" fmla="val 49970"/>
              <a:gd name="adj2" fmla="val 3497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ym typeface="+mn-ea"/>
              </a:rPr>
              <a:t>What will the eel do to octopus mother?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014855" y="107315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014855" y="106680"/>
            <a:ext cx="556133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5" b="1" dirty="0" smtClean="0">
                <a:solidFill>
                  <a:schemeClr val="bg1"/>
                </a:solidFill>
              </a:rPr>
              <a:t>Read PP.6-7 and find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5904230" y="4451350"/>
            <a:ext cx="2876550" cy="64833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Crunch!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9002395" y="4451350"/>
            <a:ext cx="2677795" cy="64833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No!</a:t>
            </a:r>
          </a:p>
        </p:txBody>
      </p:sp>
      <p:sp>
        <p:nvSpPr>
          <p:cNvPr id="16" name="圆角矩形标注 15"/>
          <p:cNvSpPr/>
          <p:nvPr/>
        </p:nvSpPr>
        <p:spPr>
          <a:xfrm>
            <a:off x="5763025" y="2188540"/>
            <a:ext cx="5189855" cy="951230"/>
          </a:xfrm>
          <a:prstGeom prst="wedgeRoundRectCallout">
            <a:avLst>
              <a:gd name="adj1" fmla="val -68011"/>
              <a:gd name="adj2" fmla="val 1308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latin typeface="Arial Black" panose="020B0A04020102020204" charset="0"/>
                <a:sym typeface="+mn-ea"/>
              </a:rPr>
              <a:t>The eel has got the octopus.</a:t>
            </a:r>
          </a:p>
        </p:txBody>
      </p:sp>
      <p:sp>
        <p:nvSpPr>
          <p:cNvPr id="18" name="圆角矩形标注 17"/>
          <p:cNvSpPr/>
          <p:nvPr/>
        </p:nvSpPr>
        <p:spPr>
          <a:xfrm>
            <a:off x="5871553" y="3309374"/>
            <a:ext cx="4518660" cy="951230"/>
          </a:xfrm>
          <a:prstGeom prst="wedgeRoundRectCallout">
            <a:avLst>
              <a:gd name="adj1" fmla="val -69240"/>
              <a:gd name="adj2" fmla="val -39786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latin typeface="Arial Black" panose="020B0A04020102020204" charset="0"/>
                <a:sym typeface="+mn-ea"/>
              </a:rPr>
              <a:t>The eel has got a tentacle.</a:t>
            </a:r>
          </a:p>
        </p:txBody>
      </p:sp>
      <p:sp>
        <p:nvSpPr>
          <p:cNvPr id="2" name="圆角矩形标注 1"/>
          <p:cNvSpPr/>
          <p:nvPr/>
        </p:nvSpPr>
        <p:spPr>
          <a:xfrm>
            <a:off x="5904230" y="5480685"/>
            <a:ext cx="4518660" cy="951230"/>
          </a:xfrm>
          <a:prstGeom prst="wedgeRoundRectCallout">
            <a:avLst>
              <a:gd name="adj1" fmla="val -57237"/>
              <a:gd name="adj2" fmla="val -3057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latin typeface="Arial Black" panose="020B0A04020102020204" charset="0"/>
                <a:sym typeface="+mn-ea"/>
              </a:rPr>
              <a:t>How will octopus mother feel?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540375" y="5380990"/>
            <a:ext cx="4963795" cy="10515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/>
              <a:t>What can octopus mother do?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6778" y="2285992"/>
            <a:ext cx="300039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1026" y="4000504"/>
            <a:ext cx="387314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4" grpId="0" bldLvl="0" animBg="1"/>
      <p:bldP spid="16" grpId="0" bldLvl="0" animBg="1"/>
      <p:bldP spid="18" grpId="0" bldLvl="0" animBg="1"/>
      <p:bldP spid="2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14855" y="107315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014855" y="106680"/>
            <a:ext cx="556133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5" b="1" dirty="0" smtClean="0">
                <a:solidFill>
                  <a:schemeClr val="bg1"/>
                </a:solidFill>
              </a:rPr>
              <a:t>Watch and find</a:t>
            </a:r>
          </a:p>
        </p:txBody>
      </p:sp>
      <p:sp>
        <p:nvSpPr>
          <p:cNvPr id="20" name="圆角矩形标注 19"/>
          <p:cNvSpPr/>
          <p:nvPr/>
        </p:nvSpPr>
        <p:spPr>
          <a:xfrm>
            <a:off x="5793764" y="966895"/>
            <a:ext cx="5461635" cy="949938"/>
          </a:xfrm>
          <a:prstGeom prst="wedgeRoundRectCallout">
            <a:avLst>
              <a:gd name="adj1" fmla="val -58220"/>
              <a:gd name="adj2" fmla="val 4602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200" b="1" dirty="0" smtClean="0">
                <a:sym typeface="+mn-ea"/>
              </a:rPr>
              <a:t>What does octopus mother do?</a:t>
            </a:r>
            <a:endParaRPr lang="en-US" altLang="zh-CN" sz="3200" b="1" dirty="0">
              <a:sym typeface="+mn-ea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3024592" y="5637573"/>
            <a:ext cx="4104456" cy="792088"/>
          </a:xfrm>
          <a:prstGeom prst="wedgeRoundRectCallout">
            <a:avLst>
              <a:gd name="adj1" fmla="val 26880"/>
              <a:gd name="adj2" fmla="val -98637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/>
              <a:t>squirt out ink</a:t>
            </a:r>
            <a:endParaRPr lang="zh-CN" altLang="en-US" sz="4000" b="1" dirty="0"/>
          </a:p>
        </p:txBody>
      </p:sp>
      <p:sp>
        <p:nvSpPr>
          <p:cNvPr id="12" name="爆炸形 2 11"/>
          <p:cNvSpPr/>
          <p:nvPr/>
        </p:nvSpPr>
        <p:spPr>
          <a:xfrm>
            <a:off x="546230" y="5301210"/>
            <a:ext cx="2741458" cy="155678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Why?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5480554" y="966895"/>
            <a:ext cx="6620079" cy="949938"/>
          </a:xfrm>
          <a:prstGeom prst="wedgeRoundRectCallout">
            <a:avLst>
              <a:gd name="adj1" fmla="val -19184"/>
              <a:gd name="adj2" fmla="val 80549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Is octopus mother </a:t>
            </a:r>
            <a:r>
              <a:rPr lang="en-US" altLang="zh-CN" sz="3600" b="1" dirty="0">
                <a:solidFill>
                  <a:srgbClr val="FF0000"/>
                </a:solidFill>
              </a:rPr>
              <a:t>s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afe now?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72" y="2643182"/>
            <a:ext cx="27813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16" y="2643182"/>
            <a:ext cx="1676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圆角矩形标注 21"/>
          <p:cNvSpPr/>
          <p:nvPr/>
        </p:nvSpPr>
        <p:spPr>
          <a:xfrm>
            <a:off x="7355607" y="5637573"/>
            <a:ext cx="3540926" cy="792088"/>
          </a:xfrm>
          <a:prstGeom prst="wedgeRoundRectCallout">
            <a:avLst>
              <a:gd name="adj1" fmla="val -7466"/>
              <a:gd name="adj2" fmla="val -21648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/>
              <a:t>is brown</a:t>
            </a:r>
            <a:endParaRPr lang="zh-CN" altLang="en-US" sz="4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9852" y="1285860"/>
            <a:ext cx="255390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66844" y="3000372"/>
            <a:ext cx="3429024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11" grpId="0" animBg="1"/>
      <p:bldP spid="12" grpId="0" animBg="1"/>
      <p:bldP spid="17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14855" y="107315"/>
            <a:ext cx="5579110" cy="7473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014855" y="106680"/>
            <a:ext cx="556133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5" b="1" dirty="0" smtClean="0">
                <a:solidFill>
                  <a:schemeClr val="bg1"/>
                </a:solidFill>
              </a:rPr>
              <a:t>Finish Task 1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820468" y="1397626"/>
            <a:ext cx="4003042" cy="3388995"/>
            <a:chOff x="1792245" y="1439334"/>
            <a:chExt cx="3070786" cy="1800200"/>
          </a:xfrm>
        </p:grpSpPr>
        <p:pic>
          <p:nvPicPr>
            <p:cNvPr id="21" name="图片 20" descr="d1444b92ea371f7e939ba98008845ca0.png"/>
            <p:cNvPicPr>
              <a:picLocks noChangeAspect="1"/>
            </p:cNvPicPr>
            <p:nvPr/>
          </p:nvPicPr>
          <p:blipFill>
            <a:blip r:embed="rId4" cstate="print"/>
            <a:srcRect l="5201" t="12201" r="6601" b="19200"/>
            <a:stretch>
              <a:fillRect/>
            </a:stretch>
          </p:blipFill>
          <p:spPr>
            <a:xfrm>
              <a:off x="1807834" y="1439334"/>
              <a:ext cx="3055197" cy="1800200"/>
            </a:xfrm>
            <a:prstGeom prst="rect">
              <a:avLst/>
            </a:prstGeom>
          </p:spPr>
        </p:pic>
        <p:sp>
          <p:nvSpPr>
            <p:cNvPr id="23" name="TextBox 13"/>
            <p:cNvSpPr txBox="1"/>
            <p:nvPr/>
          </p:nvSpPr>
          <p:spPr>
            <a:xfrm>
              <a:off x="1792245" y="1923004"/>
              <a:ext cx="3024336" cy="833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/>
                <a:t>Tips:</a:t>
              </a:r>
            </a:p>
            <a:p>
              <a:pPr marL="514350" indent="-514350">
                <a:buAutoNum type="arabicPeriod"/>
              </a:pPr>
              <a:r>
                <a:rPr lang="en-US" altLang="zh-CN" sz="3200" dirty="0" smtClean="0"/>
                <a:t>Discuss in pairs.</a:t>
              </a:r>
            </a:p>
            <a:p>
              <a:pPr marL="514350" indent="-514350">
                <a:buAutoNum type="arabicPeriod"/>
              </a:pPr>
              <a:r>
                <a:rPr lang="en-US" altLang="zh-CN" sz="3200" dirty="0" smtClean="0"/>
                <a:t>Fill in the table.</a:t>
              </a:r>
            </a:p>
          </p:txBody>
        </p:sp>
      </p:grp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890875" y="1311832"/>
          <a:ext cx="6930888" cy="37829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7213"/>
                <a:gridCol w="2376264"/>
                <a:gridCol w="2557411"/>
              </a:tblGrid>
              <a:tr h="144980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883387">
                <a:tc>
                  <a:txBody>
                    <a:bodyPr/>
                    <a:lstStyle/>
                    <a:p>
                      <a:r>
                        <a:rPr lang="en-US" altLang="zh-CN" sz="3200" b="1" dirty="0" smtClean="0"/>
                        <a:t>Name</a:t>
                      </a:r>
                      <a:endParaRPr lang="zh-CN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/>
                    </a:p>
                  </a:txBody>
                  <a:tcPr/>
                </a:tc>
              </a:tr>
              <a:tr h="1449805">
                <a:tc>
                  <a:txBody>
                    <a:bodyPr/>
                    <a:lstStyle/>
                    <a:p>
                      <a:r>
                        <a:rPr lang="en-US" altLang="zh-CN" sz="3200" b="1" dirty="0" smtClean="0"/>
                        <a:t>Features</a:t>
                      </a:r>
                    </a:p>
                    <a:p>
                      <a:r>
                        <a:rPr lang="en-US" altLang="zh-CN" sz="3200" b="1" dirty="0" smtClean="0"/>
                        <a:t>(</a:t>
                      </a:r>
                      <a:r>
                        <a:rPr lang="zh-CN" altLang="en-US" sz="3200" b="1" dirty="0" smtClean="0"/>
                        <a:t>特点</a:t>
                      </a:r>
                      <a:r>
                        <a:rPr lang="en-US" altLang="zh-CN" sz="3200" b="1" dirty="0" smtClean="0"/>
                        <a:t>)</a:t>
                      </a:r>
                      <a:endParaRPr lang="zh-CN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7576185" y="285293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eel</a:t>
            </a:r>
            <a:endParaRPr lang="zh-CN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640005" y="2924944"/>
            <a:ext cx="214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octopus</a:t>
            </a:r>
            <a:endParaRPr lang="zh-CN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576185" y="364502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big</a:t>
            </a:r>
            <a:endParaRPr lang="zh-CN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960096" y="4495825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sharp teeth</a:t>
            </a:r>
            <a:endParaRPr lang="zh-CN" alt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264352" y="363699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squirt out ink</a:t>
            </a:r>
            <a:endParaRPr lang="zh-CN" alt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480376" y="446345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be brown</a:t>
            </a:r>
            <a:endParaRPr lang="zh-CN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6132" y="1500174"/>
            <a:ext cx="1857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96462" y="1428736"/>
            <a:ext cx="182506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654</Words>
  <Application>Microsoft Office PowerPoint</Application>
  <PresentationFormat>自定义</PresentationFormat>
  <Paragraphs>116</Paragraphs>
  <Slides>16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18" baseType="lpstr">
      <vt:lpstr>默认设计模板</vt:lpstr>
      <vt:lpstr>1_默认设计模板</vt:lpstr>
      <vt:lpstr>Let’s read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animal is it?</dc:title>
  <dc:creator>Administrator</dc:creator>
  <cp:lastModifiedBy>FLTRP</cp:lastModifiedBy>
  <cp:revision>98</cp:revision>
  <dcterms:created xsi:type="dcterms:W3CDTF">2018-08-24T03:07:00Z</dcterms:created>
  <dcterms:modified xsi:type="dcterms:W3CDTF">2018-11-23T07:54:18Z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