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1" r:id="rId2"/>
    <p:sldId id="300" r:id="rId3"/>
    <p:sldId id="258" r:id="rId4"/>
    <p:sldId id="259" r:id="rId5"/>
    <p:sldId id="260" r:id="rId6"/>
    <p:sldId id="28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1" r:id="rId18"/>
    <p:sldId id="276" r:id="rId19"/>
    <p:sldId id="275" r:id="rId20"/>
    <p:sldId id="277" r:id="rId21"/>
    <p:sldId id="278" r:id="rId22"/>
    <p:sldId id="280" r:id="rId23"/>
    <p:sldId id="281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FF"/>
    <a:srgbClr val="FF6699"/>
    <a:srgbClr val="0099CC"/>
    <a:srgbClr val="00CCFF"/>
    <a:srgbClr val="33CCFF"/>
    <a:srgbClr val="FF0000"/>
    <a:srgbClr val="008000"/>
    <a:srgbClr val="FFFFCC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026" y="-276"/>
      </p:cViewPr>
      <p:guideLst>
        <p:guide orient="horz" pos="15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ACC3-9897-4276-ADF9-F34131E017F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4180d9464d62f3f5629858db05cd4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5486"/>
            <a:ext cx="5112568" cy="5112568"/>
          </a:xfrm>
          <a:prstGeom prst="rect">
            <a:avLst/>
          </a:prstGeom>
        </p:spPr>
      </p:pic>
      <p:sp>
        <p:nvSpPr>
          <p:cNvPr id="9" name="五边形 8"/>
          <p:cNvSpPr/>
          <p:nvPr/>
        </p:nvSpPr>
        <p:spPr>
          <a:xfrm>
            <a:off x="323528" y="915566"/>
            <a:ext cx="2376264" cy="432048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1720" y="1779662"/>
            <a:ext cx="5904656" cy="1008112"/>
          </a:xfrm>
        </p:spPr>
        <p:txBody>
          <a:bodyPr>
            <a:prstTxWarp prst="textChevronInverted">
              <a:avLst>
                <a:gd name="adj" fmla="val 76055"/>
              </a:avLst>
            </a:prstTxWarp>
            <a:normAutofit/>
          </a:bodyPr>
          <a:lstStyle/>
          <a:p>
            <a:r>
              <a:rPr lang="en-US" altLang="zh-CN" sz="6000" b="1" dirty="0" smtClean="0"/>
              <a:t>Let’s read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8435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7" y="360006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0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0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71475"/>
            <a:ext cx="4714876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-381000"/>
            <a:ext cx="4429124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4139952" y="4011910"/>
            <a:ext cx="2808312" cy="504056"/>
          </a:xfrm>
          <a:prstGeom prst="wedgeRoundRectCallout">
            <a:avLst>
              <a:gd name="adj1" fmla="val -62414"/>
              <a:gd name="adj2" fmla="val 409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Why</a:t>
            </a:r>
            <a:r>
              <a:rPr lang="en-US" altLang="zh-CN" sz="2000" dirty="0" smtClean="0"/>
              <a:t> can they land here?</a:t>
            </a:r>
            <a:endParaRPr lang="zh-CN" altLang="en-US" sz="2000" dirty="0"/>
          </a:p>
        </p:txBody>
      </p:sp>
      <p:pic>
        <p:nvPicPr>
          <p:cNvPr id="4" name="图片 3" descr="6980d897d1803ebb44a40c71a41637a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371950"/>
            <a:ext cx="1420613" cy="582451"/>
          </a:xfrm>
          <a:prstGeom prst="rect">
            <a:avLst/>
          </a:prstGeom>
        </p:spPr>
      </p:pic>
      <p:pic>
        <p:nvPicPr>
          <p:cNvPr id="5" name="图片 4" descr="643328c3e79374289a1b768436f77a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4536" y="144016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飞机音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390526"/>
            <a:ext cx="4572001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crawl.nosdn.127.net/img/39cfde957a2051bbeca1cb28521f67f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060" y="642924"/>
            <a:ext cx="2321940" cy="1285884"/>
          </a:xfrm>
          <a:prstGeom prst="rect">
            <a:avLst/>
          </a:prstGeom>
          <a:noFill/>
        </p:spPr>
      </p:pic>
      <p:sp>
        <p:nvSpPr>
          <p:cNvPr id="5" name="下箭头 4"/>
          <p:cNvSpPr/>
          <p:nvPr/>
        </p:nvSpPr>
        <p:spPr>
          <a:xfrm rot="1469077">
            <a:off x="7116983" y="2146245"/>
            <a:ext cx="504056" cy="576064"/>
          </a:xfrm>
          <a:prstGeom prst="downArrow">
            <a:avLst/>
          </a:prstGeom>
          <a:solidFill>
            <a:srgbClr val="00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00050"/>
            <a:ext cx="4572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46"/>
            <a:ext cx="4643438" cy="55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438150"/>
            <a:ext cx="45005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5580112" y="2931790"/>
            <a:ext cx="2808312" cy="720080"/>
          </a:xfrm>
          <a:prstGeom prst="wedgeRoundRectCallout">
            <a:avLst>
              <a:gd name="adj1" fmla="val -40076"/>
              <a:gd name="adj2" fmla="val 903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Why</a:t>
            </a:r>
            <a:r>
              <a:rPr lang="en-US" altLang="zh-CN" sz="2000" dirty="0" smtClean="0"/>
              <a:t> do they have these things in the bag?</a:t>
            </a:r>
            <a:endParaRPr lang="zh-CN" altLang="en-US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46"/>
            <a:ext cx="4572000" cy="55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428626"/>
            <a:ext cx="4572000" cy="55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467544" y="1275606"/>
            <a:ext cx="2808312" cy="720080"/>
          </a:xfrm>
          <a:prstGeom prst="wedgeRoundRectCallout">
            <a:avLst>
              <a:gd name="adj1" fmla="val -5622"/>
              <a:gd name="adj2" fmla="val -868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How many days does it take to put out the fire?</a:t>
            </a:r>
            <a:endParaRPr lang="zh-CN" altLang="en-US" sz="2000" dirty="0"/>
          </a:p>
        </p:txBody>
      </p:sp>
      <p:sp>
        <p:nvSpPr>
          <p:cNvPr id="9" name="圆角矩形标注 8"/>
          <p:cNvSpPr/>
          <p:nvPr/>
        </p:nvSpPr>
        <p:spPr>
          <a:xfrm>
            <a:off x="2915816" y="4011910"/>
            <a:ext cx="2808312" cy="720080"/>
          </a:xfrm>
          <a:prstGeom prst="wedgeRoundRectCallout">
            <a:avLst>
              <a:gd name="adj1" fmla="val 62906"/>
              <a:gd name="adj2" fmla="val 164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Why</a:t>
            </a:r>
            <a:r>
              <a:rPr lang="en-US" altLang="zh-CN" sz="2000" dirty="0" smtClean="0"/>
              <a:t> do they have to walk home?</a:t>
            </a:r>
            <a:endParaRPr lang="zh-CN" altLang="en-US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Do you think it’s a very difficult and dangerous job?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55576" y="1131590"/>
            <a:ext cx="4104456" cy="3312368"/>
            <a:chOff x="755576" y="1131590"/>
            <a:chExt cx="4104456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131590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5576" y="1563638"/>
              <a:ext cx="41044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Talk in pairs.</a:t>
              </a:r>
            </a:p>
            <a:p>
              <a:endParaRPr lang="en-US" altLang="zh-CN" sz="2400" dirty="0" smtClean="0"/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Useful structures:</a:t>
              </a: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I think it’s difficult/dangerous.</a:t>
              </a: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Please look at page…, it says…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90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2" name="图片 11" descr="d1444b92ea371f7e939ba98008845ca0.png"/>
          <p:cNvPicPr>
            <a:picLocks noChangeAspect="1"/>
          </p:cNvPicPr>
          <p:nvPr/>
        </p:nvPicPr>
        <p:blipFill>
          <a:blip r:embed="rId3" cstate="print"/>
          <a:srcRect l="5201" t="12201" r="6601" b="19200"/>
          <a:stretch>
            <a:fillRect/>
          </a:stretch>
        </p:blipFill>
        <p:spPr>
          <a:xfrm>
            <a:off x="971600" y="1563638"/>
            <a:ext cx="3744416" cy="2448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185167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r>
              <a:rPr lang="en-US" altLang="zh-CN" sz="2800" dirty="0" smtClean="0"/>
              <a:t>Listen carefully.</a:t>
            </a:r>
          </a:p>
          <a:p>
            <a:r>
              <a:rPr lang="en-US" altLang="zh-CN" sz="2800" dirty="0" smtClean="0"/>
              <a:t>Follow to read.</a:t>
            </a:r>
          </a:p>
          <a:p>
            <a:r>
              <a:rPr lang="en-US" altLang="zh-CN" sz="2800" dirty="0" smtClean="0"/>
              <a:t>Point with finger.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Listen and repeat</a:t>
            </a:r>
          </a:p>
        </p:txBody>
      </p:sp>
      <p:pic>
        <p:nvPicPr>
          <p:cNvPr id="18" name="图片 17" descr="微信图片_20180828085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362">
            <a:off x="5327206" y="1209981"/>
            <a:ext cx="2592288" cy="347457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560" y="33950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Hot News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11560" y="915566"/>
            <a:ext cx="7632848" cy="3960440"/>
            <a:chOff x="611560" y="915566"/>
            <a:chExt cx="7632848" cy="3960440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11560" y="915566"/>
              <a:ext cx="7632848" cy="39604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99592" y="1347614"/>
              <a:ext cx="71287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Finish the news report in groups.</a:t>
              </a:r>
            </a:p>
            <a:p>
              <a:endParaRPr lang="en-US" altLang="zh-CN" sz="2400" dirty="0" smtClean="0"/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Useful structures:</a:t>
              </a: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S1: Hello, everyone. This is Hot News. Here is a big fire…</a:t>
              </a:r>
              <a:endParaRPr lang="zh-CN" altLang="en-US" sz="2400" dirty="0" smtClean="0">
                <a:solidFill>
                  <a:srgbClr val="0070C0"/>
                </a:solidFill>
              </a:endParaRP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S2: The smoke jumpers have to…</a:t>
              </a:r>
              <a:endParaRPr lang="zh-CN" altLang="en-US" sz="2400" dirty="0" smtClean="0">
                <a:solidFill>
                  <a:srgbClr val="0070C0"/>
                </a:solidFill>
              </a:endParaRP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S3: Look at the flames…</a:t>
              </a:r>
              <a:endParaRPr lang="zh-CN" altLang="en-US" sz="2400" dirty="0" smtClean="0">
                <a:solidFill>
                  <a:srgbClr val="0070C0"/>
                </a:solidFill>
              </a:endParaRP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S4: The fire is out…</a:t>
              </a:r>
              <a:endParaRPr lang="zh-CN" altLang="en-US" sz="2400" dirty="0" smtClean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imgsa.baidu.com/timg?image&amp;quality=80&amp;size=b9999_10000&amp;sec=1535464159061&amp;di=beb9e5eef6abde0cd1c29efbd66cacf3&amp;imgtype=0&amp;src=http%3A%2F%2Fpic2.ooopic.com%2F10%2F90%2F95%2F66b1OOOPIC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49974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HOT NEWS</a:t>
            </a:r>
            <a:endParaRPr lang="zh-CN" altLang="en-US" sz="6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227934"/>
            <a:ext cx="9144000" cy="504056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227934"/>
            <a:ext cx="1547664" cy="504056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Sep. 5</a:t>
            </a:r>
            <a:r>
              <a:rPr lang="en-US" altLang="zh-CN" sz="1600" b="1" baseline="30000" dirty="0" smtClean="0"/>
              <a:t>th</a:t>
            </a:r>
            <a:r>
              <a:rPr lang="en-US" altLang="zh-CN" sz="1600" b="1" dirty="0" smtClean="0"/>
              <a:t> </a:t>
            </a:r>
          </a:p>
          <a:p>
            <a:pPr algn="ctr"/>
            <a:r>
              <a:rPr lang="en-US" altLang="zh-CN" sz="1600" b="1" dirty="0" smtClean="0"/>
              <a:t>Wednesday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422793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Smoke Jumpers Help </a:t>
            </a:r>
            <a:endParaRPr lang="zh-CN" altLang="en-US" sz="28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How much do you know about the smoke jumpers?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55576" y="1491630"/>
            <a:ext cx="4392488" cy="2088232"/>
            <a:chOff x="755576" y="1491630"/>
            <a:chExt cx="4392488" cy="2088232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491630"/>
              <a:ext cx="4392488" cy="20882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7584" y="1923678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1. Match the pictures and words.</a:t>
              </a:r>
            </a:p>
            <a:p>
              <a:r>
                <a:rPr lang="en-US" altLang="zh-CN" sz="2400" dirty="0" smtClean="0"/>
                <a:t>2. Give the right order.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33348" y="1491630"/>
            <a:ext cx="3146945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" name="直接箭头连接符 15"/>
          <p:cNvCxnSpPr/>
          <p:nvPr/>
        </p:nvCxnSpPr>
        <p:spPr>
          <a:xfrm>
            <a:off x="5220072" y="249974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2123728" y="843558"/>
            <a:ext cx="936104" cy="295232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123728" y="1347614"/>
            <a:ext cx="936104" cy="8640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123728" y="2139702"/>
            <a:ext cx="1008112" cy="15841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444208" y="987574"/>
            <a:ext cx="1224136" cy="20882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64088" y="411510"/>
            <a:ext cx="2232248" cy="28803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31840" y="444395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⑤  ②  ③  ①  ④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1619672" y="928676"/>
            <a:ext cx="1224136" cy="428628"/>
          </a:xfrm>
          <a:prstGeom prst="wedgeRoundRectCallout">
            <a:avLst>
              <a:gd name="adj1" fmla="val 51120"/>
              <a:gd name="adj2" fmla="val -1011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Level</a:t>
            </a:r>
            <a:endParaRPr lang="zh-CN" altLang="en-US" sz="2800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1475656" y="142858"/>
            <a:ext cx="1152128" cy="428610"/>
          </a:xfrm>
          <a:prstGeom prst="wedgeRoundRectCallout">
            <a:avLst>
              <a:gd name="adj1" fmla="val 69656"/>
              <a:gd name="adj2" fmla="val -213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Series</a:t>
            </a:r>
            <a:endParaRPr lang="zh-CN" altLang="en-US" sz="2800" b="1" dirty="0"/>
          </a:p>
        </p:txBody>
      </p:sp>
      <p:pic>
        <p:nvPicPr>
          <p:cNvPr id="2" name="图片 1" descr="~I```F%F9]L05$2XIEX8UR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-5715"/>
            <a:ext cx="3779520" cy="514921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02706" y="71420"/>
            <a:ext cx="1071570" cy="7858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974596" y="4156087"/>
            <a:ext cx="2143140" cy="2857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974596" y="4617100"/>
            <a:ext cx="2143140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6474460" y="1796415"/>
            <a:ext cx="1242060" cy="432435"/>
          </a:xfrm>
          <a:prstGeom prst="wedgeRoundRectCallout">
            <a:avLst>
              <a:gd name="adj1" fmla="val -82477"/>
              <a:gd name="adj2" fmla="val -428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Title</a:t>
            </a:r>
            <a:endParaRPr lang="zh-CN" altLang="en-US" sz="2800" b="1" dirty="0"/>
          </a:p>
        </p:txBody>
      </p:sp>
      <p:sp>
        <p:nvSpPr>
          <p:cNvPr id="12" name="圆角矩形标注 11"/>
          <p:cNvSpPr/>
          <p:nvPr/>
        </p:nvSpPr>
        <p:spPr>
          <a:xfrm>
            <a:off x="1837343" y="4526929"/>
            <a:ext cx="1627114" cy="447438"/>
          </a:xfrm>
          <a:prstGeom prst="wedgeRoundRectCallout">
            <a:avLst>
              <a:gd name="adj1" fmla="val 78623"/>
              <a:gd name="adj2" fmla="val 36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Publisher</a:t>
            </a:r>
            <a:endParaRPr lang="zh-CN" altLang="en-US" sz="2800" b="1" dirty="0"/>
          </a:p>
        </p:txBody>
      </p:sp>
      <p:sp>
        <p:nvSpPr>
          <p:cNvPr id="10" name="圆角矩形标注 9"/>
          <p:cNvSpPr/>
          <p:nvPr/>
        </p:nvSpPr>
        <p:spPr>
          <a:xfrm>
            <a:off x="6681470" y="4009390"/>
            <a:ext cx="1462430" cy="432435"/>
          </a:xfrm>
          <a:prstGeom prst="wedgeRoundRectCallout">
            <a:avLst>
              <a:gd name="adj1" fmla="val -75846"/>
              <a:gd name="adj2" fmla="val 259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Authors</a:t>
            </a:r>
            <a:endParaRPr lang="zh-CN" altLang="en-US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1" grpId="0" bldLvl="0" animBg="1"/>
      <p:bldP spid="12" grpId="0" bldLvl="0" animBg="1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41151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Q1: Why is it called “Smoke Jumpers Help”?</a:t>
            </a:r>
          </a:p>
          <a:p>
            <a:r>
              <a:rPr lang="en-US" altLang="zh-CN" sz="2800" dirty="0" smtClean="0"/>
              <a:t>Q2: What do you think of the smoke jumpers?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11560" y="1275606"/>
            <a:ext cx="5328592" cy="3672408"/>
            <a:chOff x="611560" y="1275606"/>
            <a:chExt cx="4752528" cy="367240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11560" y="1275606"/>
              <a:ext cx="4752528" cy="36724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0007" y="1563638"/>
              <a:ext cx="42484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1. Comment on the smoke jumpers.</a:t>
              </a:r>
            </a:p>
            <a:p>
              <a:r>
                <a:rPr lang="en-US" altLang="zh-CN" sz="2400" dirty="0" smtClean="0"/>
                <a:t>2. Share in the class.</a:t>
              </a: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Useful structures:</a:t>
              </a:r>
            </a:p>
            <a:p>
              <a:r>
                <a:rPr lang="en-US" altLang="zh-CN" sz="2400" dirty="0" smtClean="0">
                  <a:solidFill>
                    <a:srgbClr val="0070C0"/>
                  </a:solidFill>
                </a:rPr>
                <a:t>I think smoke jumpers are very… because they are …</a:t>
              </a:r>
            </a:p>
          </p:txBody>
        </p:sp>
      </p:grpSp>
      <p:pic>
        <p:nvPicPr>
          <p:cNvPr id="16" name="图片 15" descr="微信图片_20180828085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19622"/>
            <a:ext cx="2269948" cy="3042527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27584" y="3795886"/>
            <a:ext cx="4896544" cy="739775"/>
          </a:xfrm>
          <a:prstGeom prst="flowChartAlternateProcess">
            <a:avLst/>
          </a:prstGeom>
          <a:solidFill>
            <a:srgbClr val="CCECFF"/>
          </a:solidFill>
          <a:ln w="1905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brave(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勇敢的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dedicated(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有奉献精神的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dutiful(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尽职的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responsible(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负责的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hard-working(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勤劳的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persistent 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坚持不懈的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strong-willed(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意志坚强的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), efficient(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有效率的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)…</a:t>
            </a:r>
            <a:endParaRPr kumimoji="0" lang="zh-CN" altLang="zh-C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Do you know any other difficult and dangerous jobs?</a:t>
            </a:r>
          </a:p>
        </p:txBody>
      </p:sp>
      <p:pic>
        <p:nvPicPr>
          <p:cNvPr id="2050" name="Picture 2" descr="https://timgsa.baidu.com/timg?image&amp;quality=80&amp;size=b9999_10000&amp;sec=1535466931834&amp;di=b7473483f2c94ad1e49a8100f1fed544&amp;imgtype=0&amp;src=http%3A%2F%2Fimgsrc.baidu.com%2Fimage%2Fc0%253Dshijue1%252C0%252C0%252C294%252C40%2Fsign%3D7f49ea7efc246b606f03ba3783917039%2F0d338744ebf81a4c904f58e4dd2a6059252da69a.jpg"/>
          <p:cNvPicPr>
            <a:picLocks noChangeAspect="1" noChangeArrowheads="1"/>
          </p:cNvPicPr>
          <p:nvPr/>
        </p:nvPicPr>
        <p:blipFill>
          <a:blip r:embed="rId3" cstate="print"/>
          <a:srcRect t="17445" b="11190"/>
          <a:stretch>
            <a:fillRect/>
          </a:stretch>
        </p:blipFill>
        <p:spPr bwMode="auto">
          <a:xfrm>
            <a:off x="611560" y="1779662"/>
            <a:ext cx="7463873" cy="3240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43608" y="120359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8000"/>
                </a:solidFill>
              </a:rPr>
              <a:t>I think … is difficult/dangerous, because …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83518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What do you do when you have some difficulties(</a:t>
            </a:r>
            <a:r>
              <a:rPr lang="zh-CN" altLang="en-US" sz="2800" dirty="0" smtClean="0"/>
              <a:t>困难</a:t>
            </a:r>
            <a:r>
              <a:rPr lang="en-US" altLang="zh-CN" sz="2800" dirty="0" smtClean="0"/>
              <a:t>)?</a:t>
            </a:r>
          </a:p>
        </p:txBody>
      </p:sp>
      <p:pic>
        <p:nvPicPr>
          <p:cNvPr id="12" name="Picture 2" descr="https://timgsa.baidu.com/timg?image&amp;quality=80&amp;size=b9999_10000&amp;sec=1535467232518&amp;di=9997d52e0f33a78889792d79d0e47386&amp;imgtype=0&amp;src=http%3A%2F%2Fimgsrc.baidu.com%2Fimgad%2Fpic%2Fitem%2Fd0c8a786c9177f3e6c096f2a7bcf3bc79f3d56d3.jpg"/>
          <p:cNvPicPr>
            <a:picLocks noChangeAspect="1" noChangeArrowheads="1"/>
          </p:cNvPicPr>
          <p:nvPr/>
        </p:nvPicPr>
        <p:blipFill>
          <a:blip r:embed="rId3" cstate="print"/>
          <a:srcRect l="12699" r="12378" b="7076"/>
          <a:stretch>
            <a:fillRect/>
          </a:stretch>
        </p:blipFill>
        <p:spPr bwMode="auto">
          <a:xfrm>
            <a:off x="5796136" y="1275606"/>
            <a:ext cx="2426039" cy="2160239"/>
          </a:xfrm>
          <a:prstGeom prst="rect">
            <a:avLst/>
          </a:prstGeom>
          <a:noFill/>
        </p:spPr>
      </p:pic>
      <p:pic>
        <p:nvPicPr>
          <p:cNvPr id="14" name="Picture 4" descr="https://timgsa.baidu.com/timg?image&amp;quality=80&amp;size=b9999_10000&amp;sec=1535467307903&amp;di=a9760274f93f68ccd24d70215de53e79&amp;imgtype=0&amp;src=http%3A%2F%2Ff.hiphotos.baidu.com%2Fexp%2Fw%3D480%2Fsign%3D74fa3ea58a8ba61edfeec927713597cc%2Fdcc451da81cb39db73325f39d8160924aa1830ea.jpg"/>
          <p:cNvPicPr>
            <a:picLocks noChangeAspect="1" noChangeArrowheads="1"/>
          </p:cNvPicPr>
          <p:nvPr/>
        </p:nvPicPr>
        <p:blipFill>
          <a:blip r:embed="rId4" cstate="print"/>
          <a:srcRect r="25200"/>
          <a:stretch>
            <a:fillRect/>
          </a:stretch>
        </p:blipFill>
        <p:spPr bwMode="auto">
          <a:xfrm>
            <a:off x="1403648" y="1275606"/>
            <a:ext cx="2442766" cy="2160240"/>
          </a:xfrm>
          <a:prstGeom prst="rect">
            <a:avLst/>
          </a:prstGeom>
          <a:noFill/>
        </p:spPr>
      </p:pic>
      <p:pic>
        <p:nvPicPr>
          <p:cNvPr id="36866" name="Picture 2" descr="https://timgsa.baidu.com/timg?image&amp;quality=80&amp;size=b9999_10000&amp;sec=1535467812664&amp;di=e5b5c96bd58a1345c3d5ecb0f9fe1aba&amp;imgtype=0&amp;src=http%3A%2F%2Fimgsrc.baidu.com%2Fimage%2Fc0%253Dshijue1%252C0%252C0%252C294%252C40%2Fsign%3Dcf29dec4be8f8c54f7decd6c52404780%2F95eef01f3a292df58086b43fb6315c6034a873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77" t="10433" r="38561" b="16535"/>
          <a:stretch>
            <a:fillRect/>
          </a:stretch>
        </p:blipFill>
        <p:spPr bwMode="auto">
          <a:xfrm>
            <a:off x="3923928" y="2119164"/>
            <a:ext cx="1656184" cy="3024336"/>
          </a:xfrm>
          <a:prstGeom prst="rect">
            <a:avLst/>
          </a:prstGeom>
          <a:noFill/>
        </p:spPr>
      </p:pic>
      <p:sp>
        <p:nvSpPr>
          <p:cNvPr id="15" name="圆角右箭头 14"/>
          <p:cNvSpPr/>
          <p:nvPr/>
        </p:nvSpPr>
        <p:spPr>
          <a:xfrm rot="16200000">
            <a:off x="3347864" y="3579862"/>
            <a:ext cx="936104" cy="936104"/>
          </a:xfrm>
          <a:prstGeom prst="bentArrow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右箭头 15"/>
          <p:cNvSpPr/>
          <p:nvPr/>
        </p:nvSpPr>
        <p:spPr>
          <a:xfrm rot="5400000" flipH="1">
            <a:off x="5436096" y="3579862"/>
            <a:ext cx="936104" cy="936104"/>
          </a:xfrm>
          <a:prstGeom prst="bent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 descr="f36fd275d7bd21c1ec86fd8abf64c59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31590"/>
            <a:ext cx="1203598" cy="120359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267494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Homework</a:t>
            </a:r>
          </a:p>
          <a:p>
            <a:pPr algn="ctr"/>
            <a:endParaRPr lang="en-US" altLang="zh-CN" sz="2800" dirty="0" smtClean="0"/>
          </a:p>
          <a:p>
            <a:r>
              <a:rPr lang="en-US" altLang="zh-CN" sz="2400" dirty="0" smtClean="0"/>
              <a:t>1. </a:t>
            </a:r>
            <a:r>
              <a:rPr lang="en-US" altLang="zh-CN" sz="2400" dirty="0" smtClean="0">
                <a:sym typeface="+mn-ea"/>
              </a:rPr>
              <a:t>Read the book fluently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2. Make a mind map about another difficult or dangerous job.</a:t>
            </a:r>
          </a:p>
          <a:p>
            <a:endParaRPr lang="en-US" altLang="zh-CN" sz="2800" dirty="0" smtClean="0"/>
          </a:p>
        </p:txBody>
      </p:sp>
      <p:pic>
        <p:nvPicPr>
          <p:cNvPr id="35842" name="Picture 2" descr="https://timgsa.baidu.com/timg?image&amp;quality=80&amp;size=b9999_10000&amp;sec=1535467653781&amp;di=6c496bab2ef4b7d0dfc4a5aff54cd0be&amp;imgtype=0&amp;src=http%3A%2F%2Fcdn103.img.lizhi.fm%2Faudio_cover%2F2015%2F06%2F06%2F20565433624065287_320x320.jpg"/>
          <p:cNvPicPr>
            <a:picLocks noChangeAspect="1" noChangeArrowheads="1"/>
          </p:cNvPicPr>
          <p:nvPr/>
        </p:nvPicPr>
        <p:blipFill>
          <a:blip r:embed="rId3" cstate="print"/>
          <a:srcRect t="15625" b="4051"/>
          <a:stretch>
            <a:fillRect/>
          </a:stretch>
        </p:blipFill>
        <p:spPr bwMode="auto">
          <a:xfrm>
            <a:off x="3851920" y="2312852"/>
            <a:ext cx="3672408" cy="2602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暴风截图2018828437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15766"/>
            <a:ext cx="2780753" cy="1656184"/>
          </a:xfrm>
          <a:prstGeom prst="rect">
            <a:avLst/>
          </a:prstGeom>
          <a:noFill/>
        </p:spPr>
      </p:pic>
      <p:pic>
        <p:nvPicPr>
          <p:cNvPr id="1029" name="Picture 5" descr="C:\Users\Administrator\Pictures\暴风截图20188284479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0581"/>
            <a:ext cx="2736304" cy="1539171"/>
          </a:xfrm>
          <a:prstGeom prst="rect">
            <a:avLst/>
          </a:prstGeom>
          <a:noFill/>
        </p:spPr>
      </p:pic>
      <p:pic>
        <p:nvPicPr>
          <p:cNvPr id="1030" name="Picture 6" descr="C:\Users\Administrator\Pictures\暴风截图2018828432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9582"/>
            <a:ext cx="2720302" cy="1530170"/>
          </a:xfrm>
          <a:prstGeom prst="rect">
            <a:avLst/>
          </a:prstGeom>
          <a:noFill/>
        </p:spPr>
      </p:pic>
      <p:pic>
        <p:nvPicPr>
          <p:cNvPr id="1031" name="Picture 7" descr="C:\Users\Administrator\Pictures\暴风截图20188284330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15766"/>
            <a:ext cx="2944327" cy="1656184"/>
          </a:xfrm>
          <a:prstGeom prst="rect">
            <a:avLst/>
          </a:prstGeom>
          <a:noFill/>
        </p:spPr>
      </p:pic>
      <p:pic>
        <p:nvPicPr>
          <p:cNvPr id="1032" name="Picture 8" descr="C:\Users\Administrator\Pictures\暴风截图20188284343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15766"/>
            <a:ext cx="2664296" cy="167259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21361043">
            <a:off x="337648" y="277022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lose home</a:t>
            </a:r>
            <a:endParaRPr lang="zh-CN" altLang="en-US" sz="2400" dirty="0">
              <a:ln>
                <a:solidFill>
                  <a:schemeClr val="tx1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19548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</a:t>
            </a:r>
            <a:r>
              <a:rPr lang="en-US" altLang="zh-CN" sz="2800" b="1" dirty="0" smtClean="0"/>
              <a:t>Who</a:t>
            </a:r>
            <a:r>
              <a:rPr lang="en-US" altLang="zh-CN" sz="2800" dirty="0" smtClean="0"/>
              <a:t> can help to put out the fire?</a:t>
            </a:r>
            <a:endParaRPr lang="zh-CN" altLang="en-US" sz="2800" dirty="0"/>
          </a:p>
        </p:txBody>
      </p:sp>
      <p:sp>
        <p:nvSpPr>
          <p:cNvPr id="30" name="TextBox 29"/>
          <p:cNvSpPr txBox="1"/>
          <p:nvPr/>
        </p:nvSpPr>
        <p:spPr>
          <a:xfrm rot="21361043">
            <a:off x="3157579" y="2660469"/>
            <a:ext cx="2583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forest has been destroyed </a:t>
            </a:r>
            <a:endParaRPr lang="zh-CN" altLang="en-US" sz="2400" dirty="0">
              <a:ln>
                <a:solidFill>
                  <a:schemeClr val="tx1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 rot="21361043">
            <a:off x="6241623" y="2717782"/>
            <a:ext cx="21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someone died</a:t>
            </a:r>
            <a:endParaRPr lang="zh-CN" altLang="en-US" sz="2400" dirty="0">
              <a:ln>
                <a:solidFill>
                  <a:schemeClr val="tx1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34" name="Picture 10" descr="https://timgsa.baidu.com/timg?image&amp;quality=80&amp;size=b9999_10000&amp;sec=1535441781976&amp;di=206c9099552592f8a739cb4a87179f48&amp;imgtype=0&amp;src=http%3A%2F%2Fd.ifengimg.com%2Fw600%2Fp0.ifengimg.com%2Fpmop%2F2017%2F1206%2FE59F12434547A66A18C65C49401E5F36ABC7C2CA_size862_w634_h2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843558"/>
            <a:ext cx="8784976" cy="367240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21573663">
            <a:off x="3424668" y="1048344"/>
            <a:ext cx="25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Big fire</a:t>
            </a:r>
          </a:p>
          <a:p>
            <a:r>
              <a:rPr lang="en-US" altLang="zh-CN" sz="2800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in the mountain</a:t>
            </a:r>
            <a:endParaRPr lang="zh-CN" altLang="en-US" sz="44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29" name="图片 28" descr="58112079a17bbeeff13cb97dd6ef0a2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843558"/>
            <a:ext cx="1691680" cy="1829541"/>
          </a:xfrm>
          <a:prstGeom prst="rect">
            <a:avLst/>
          </a:prstGeom>
        </p:spPr>
      </p:pic>
      <p:pic>
        <p:nvPicPr>
          <p:cNvPr id="34" name="图片 33" descr="58112079a17bbeeff13cb97dd6ef0a2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987574"/>
            <a:ext cx="1619672" cy="175166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/>
      <p:bldP spid="28" grpId="0"/>
      <p:bldP spid="30" grpId="0" build="allAtOnce"/>
      <p:bldP spid="31" grpId="0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微信图片_20180828085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"/>
            <a:ext cx="9144000" cy="5143504"/>
          </a:xfrm>
          <a:prstGeom prst="rect">
            <a:avLst/>
          </a:prstGeom>
        </p:spPr>
      </p:pic>
      <p:sp>
        <p:nvSpPr>
          <p:cNvPr id="23" name="圆角矩形标注 22"/>
          <p:cNvSpPr/>
          <p:nvPr/>
        </p:nvSpPr>
        <p:spPr>
          <a:xfrm>
            <a:off x="6588224" y="2571750"/>
            <a:ext cx="1080120" cy="504056"/>
          </a:xfrm>
          <a:prstGeom prst="wedgeRoundRectCallout">
            <a:avLst>
              <a:gd name="adj1" fmla="val -36580"/>
              <a:gd name="adj2" fmla="val -780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1043608" y="4011910"/>
            <a:ext cx="1512168" cy="504056"/>
          </a:xfrm>
          <a:prstGeom prst="wedgeRoundRectCallout">
            <a:avLst>
              <a:gd name="adj1" fmla="val 67478"/>
              <a:gd name="adj2" fmla="val 277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Author</a:t>
            </a:r>
          </a:p>
        </p:txBody>
      </p:sp>
      <p:sp>
        <p:nvSpPr>
          <p:cNvPr id="28" name="圆角矩形标注 27"/>
          <p:cNvSpPr/>
          <p:nvPr/>
        </p:nvSpPr>
        <p:spPr>
          <a:xfrm>
            <a:off x="5940152" y="4515966"/>
            <a:ext cx="1944216" cy="504056"/>
          </a:xfrm>
          <a:prstGeom prst="wedgeRoundRectCallout">
            <a:avLst>
              <a:gd name="adj1" fmla="val -64996"/>
              <a:gd name="adj2" fmla="val 183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Publisher</a:t>
            </a:r>
          </a:p>
        </p:txBody>
      </p:sp>
      <p:sp>
        <p:nvSpPr>
          <p:cNvPr id="29" name="圆角矩形标注 28"/>
          <p:cNvSpPr/>
          <p:nvPr/>
        </p:nvSpPr>
        <p:spPr>
          <a:xfrm>
            <a:off x="251520" y="843558"/>
            <a:ext cx="1080120" cy="504056"/>
          </a:xfrm>
          <a:prstGeom prst="wedgeRoundRectCallout">
            <a:avLst>
              <a:gd name="adj1" fmla="val 40141"/>
              <a:gd name="adj2" fmla="val -818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30" name="圆角矩形标注 29"/>
          <p:cNvSpPr/>
          <p:nvPr/>
        </p:nvSpPr>
        <p:spPr>
          <a:xfrm>
            <a:off x="2483768" y="123478"/>
            <a:ext cx="2304256" cy="504056"/>
          </a:xfrm>
          <a:prstGeom prst="wedgeRoundRectCallout">
            <a:avLst>
              <a:gd name="adj1" fmla="val -59646"/>
              <a:gd name="adj2" fmla="val -289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Series name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-2196752" y="0"/>
            <a:ext cx="11340752" cy="5719564"/>
            <a:chOff x="-2196752" y="0"/>
            <a:chExt cx="11340752" cy="5719564"/>
          </a:xfrm>
        </p:grpSpPr>
        <p:sp>
          <p:nvSpPr>
            <p:cNvPr id="35" name="同心圆 34"/>
            <p:cNvSpPr/>
            <p:nvPr/>
          </p:nvSpPr>
          <p:spPr>
            <a:xfrm>
              <a:off x="611560" y="915566"/>
              <a:ext cx="5112568" cy="4803998"/>
            </a:xfrm>
            <a:prstGeom prst="donut">
              <a:avLst>
                <a:gd name="adj" fmla="val 3671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2196752" y="0"/>
              <a:ext cx="4320480" cy="5143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0"/>
              <a:ext cx="9144000" cy="23557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572000" y="2139702"/>
              <a:ext cx="4572000" cy="30037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99592" y="62753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Q: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How</a:t>
            </a:r>
            <a:r>
              <a:rPr lang="en-US" altLang="zh-CN" sz="2800" dirty="0" smtClean="0">
                <a:solidFill>
                  <a:schemeClr val="bg1"/>
                </a:solidFill>
              </a:rPr>
              <a:t> can the smoke jumpers put out the fire?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1640" y="14196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FFCC"/>
                </a:solidFill>
              </a:rPr>
              <a:t>They can …</a:t>
            </a:r>
            <a:endParaRPr lang="zh-CN" altLang="en-US" sz="28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0" grpId="0" animBg="1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27584" y="771550"/>
            <a:ext cx="4752528" cy="1584176"/>
            <a:chOff x="683568" y="1491630"/>
            <a:chExt cx="4752528" cy="1584176"/>
          </a:xfrm>
        </p:grpSpPr>
        <p:pic>
          <p:nvPicPr>
            <p:cNvPr id="14" name="图片 13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491630"/>
              <a:ext cx="4680520" cy="158417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3568" y="1635646"/>
              <a:ext cx="47525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pPr marL="457200" indent="-457200"/>
              <a:r>
                <a:rPr lang="en-US" altLang="zh-CN" sz="2400" dirty="0" smtClean="0"/>
                <a:t>1. Read the book.</a:t>
              </a:r>
            </a:p>
            <a:p>
              <a:pPr marL="457200" indent="-457200"/>
              <a:r>
                <a:rPr lang="en-US" altLang="zh-CN" sz="2400" dirty="0" smtClean="0"/>
                <a:t>2. Match the right pictures in group.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03648" y="12347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</a:t>
            </a:r>
            <a:r>
              <a:rPr lang="en-US" altLang="zh-CN" sz="2800" b="1" dirty="0" smtClean="0"/>
              <a:t>How</a:t>
            </a:r>
            <a:r>
              <a:rPr lang="en-US" altLang="zh-CN" sz="2800" dirty="0" smtClean="0"/>
              <a:t> can the smoke jumpers put out the fire?</a:t>
            </a:r>
            <a:endParaRPr lang="zh-CN" altLang="en-US" sz="2800" dirty="0"/>
          </a:p>
        </p:txBody>
      </p:sp>
      <p:pic>
        <p:nvPicPr>
          <p:cNvPr id="19" name="图片 18" descr="幻灯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19" y="4155926"/>
            <a:ext cx="1016832" cy="762624"/>
          </a:xfrm>
          <a:prstGeom prst="rect">
            <a:avLst/>
          </a:prstGeom>
        </p:spPr>
      </p:pic>
      <p:pic>
        <p:nvPicPr>
          <p:cNvPr id="21" name="图片 20" descr="幻灯片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7" y="4155926"/>
            <a:ext cx="1016832" cy="762624"/>
          </a:xfrm>
          <a:prstGeom prst="rect">
            <a:avLst/>
          </a:prstGeom>
        </p:spPr>
      </p:pic>
      <p:pic>
        <p:nvPicPr>
          <p:cNvPr id="22" name="图片 21" descr="幻灯片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1" y="4155926"/>
            <a:ext cx="1016832" cy="762624"/>
          </a:xfrm>
          <a:prstGeom prst="rect">
            <a:avLst/>
          </a:prstGeom>
        </p:spPr>
      </p:pic>
      <p:pic>
        <p:nvPicPr>
          <p:cNvPr id="23" name="图片 22" descr="幻灯片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5" y="4155926"/>
            <a:ext cx="1016832" cy="762624"/>
          </a:xfrm>
          <a:prstGeom prst="rect">
            <a:avLst/>
          </a:prstGeom>
        </p:spPr>
      </p:pic>
      <p:pic>
        <p:nvPicPr>
          <p:cNvPr id="25" name="图片 24" descr="幻灯片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5" y="4155926"/>
            <a:ext cx="1016832" cy="762624"/>
          </a:xfrm>
          <a:prstGeom prst="rect">
            <a:avLst/>
          </a:prstGeom>
        </p:spPr>
      </p:pic>
      <p:pic>
        <p:nvPicPr>
          <p:cNvPr id="26" name="图片 25" descr="幻灯片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3" y="4155926"/>
            <a:ext cx="1016832" cy="762624"/>
          </a:xfrm>
          <a:prstGeom prst="rect">
            <a:avLst/>
          </a:prstGeom>
        </p:spPr>
      </p:pic>
      <p:pic>
        <p:nvPicPr>
          <p:cNvPr id="27" name="图片 26" descr="幻灯片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4155926"/>
            <a:ext cx="1016832" cy="7626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44416" y="2859782"/>
            <a:ext cx="186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Notice the fire</a:t>
            </a:r>
            <a:endParaRPr lang="zh-CN" alt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2160" y="221171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Get to the fire</a:t>
            </a:r>
            <a:endParaRPr lang="zh-CN" alt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28597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Put out the fire</a:t>
            </a:r>
            <a:endParaRPr lang="zh-CN" alt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2160" y="350785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fire is out</a:t>
            </a:r>
            <a:endParaRPr lang="zh-CN" altLang="en-US" sz="2000" dirty="0"/>
          </a:p>
        </p:txBody>
      </p:sp>
      <p:sp>
        <p:nvSpPr>
          <p:cNvPr id="32" name="椭圆 31"/>
          <p:cNvSpPr/>
          <p:nvPr/>
        </p:nvSpPr>
        <p:spPr>
          <a:xfrm>
            <a:off x="4067944" y="2643758"/>
            <a:ext cx="1512168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Smoke Jumpers</a:t>
            </a:r>
            <a:endParaRPr lang="zh-CN" altLang="en-US" sz="2000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477714" y="3075806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9" idx="1"/>
            <a:endCxn id="32" idx="7"/>
          </p:cNvCxnSpPr>
          <p:nvPr/>
        </p:nvCxnSpPr>
        <p:spPr>
          <a:xfrm flipH="1">
            <a:off x="5358660" y="2411765"/>
            <a:ext cx="653500" cy="358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0" idx="1"/>
            <a:endCxn id="32" idx="6"/>
          </p:cNvCxnSpPr>
          <p:nvPr/>
        </p:nvCxnSpPr>
        <p:spPr>
          <a:xfrm flipH="1">
            <a:off x="5580112" y="3059837"/>
            <a:ext cx="432048" cy="159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1" idx="1"/>
            <a:endCxn id="32" idx="5"/>
          </p:cNvCxnSpPr>
          <p:nvPr/>
        </p:nvCxnSpPr>
        <p:spPr>
          <a:xfrm flipH="1" flipV="1">
            <a:off x="5358660" y="3381310"/>
            <a:ext cx="653500" cy="3265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576" y="69954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Q: How is the fire? 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683568" y="1419622"/>
            <a:ext cx="3055197" cy="1800200"/>
            <a:chOff x="683568" y="1419622"/>
            <a:chExt cx="3055197" cy="1800200"/>
          </a:xfrm>
        </p:grpSpPr>
        <p:pic>
          <p:nvPicPr>
            <p:cNvPr id="14" name="图片 13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419622"/>
              <a:ext cx="3055197" cy="1800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3568" y="1707654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pPr marL="457200" indent="-457200"/>
              <a:r>
                <a:rPr lang="en-US" altLang="zh-CN" sz="2400" dirty="0" smtClean="0"/>
                <a:t>1. Read PP. 2-3.</a:t>
              </a:r>
            </a:p>
            <a:p>
              <a:pPr marL="457200" indent="-457200"/>
              <a:r>
                <a:rPr lang="en-US" altLang="zh-CN" sz="2400" dirty="0" smtClean="0"/>
                <a:t>2. Finish the mind map.</a:t>
              </a:r>
            </a:p>
          </p:txBody>
        </p:sp>
      </p:grpSp>
      <p:cxnSp>
        <p:nvCxnSpPr>
          <p:cNvPr id="20" name="直接箭头连接符 19"/>
          <p:cNvCxnSpPr/>
          <p:nvPr/>
        </p:nvCxnSpPr>
        <p:spPr>
          <a:xfrm>
            <a:off x="3707904" y="2283718"/>
            <a:ext cx="10801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15566"/>
            <a:ext cx="3888432" cy="2863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1475"/>
            <a:ext cx="4572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352426"/>
            <a:ext cx="4572000" cy="549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上箭头 3"/>
          <p:cNvSpPr/>
          <p:nvPr/>
        </p:nvSpPr>
        <p:spPr>
          <a:xfrm>
            <a:off x="7215206" y="1643056"/>
            <a:ext cx="504056" cy="576064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>
            <a:off x="1403648" y="3795886"/>
            <a:ext cx="504056" cy="576064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9457cd50d880c31d56489c7a94ab717a.png"/>
          <p:cNvPicPr>
            <a:picLocks noChangeAspect="1"/>
          </p:cNvPicPr>
          <p:nvPr/>
        </p:nvPicPr>
        <p:blipFill>
          <a:blip r:embed="rId4" cstate="print"/>
          <a:srcRect l="6165" t="18869" r="1551" b="15411"/>
          <a:stretch>
            <a:fillRect/>
          </a:stretch>
        </p:blipFill>
        <p:spPr>
          <a:xfrm>
            <a:off x="5724128" y="3672737"/>
            <a:ext cx="3096344" cy="147076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Q:  How do the smoke jumpers work?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83568" y="1491630"/>
            <a:ext cx="3055197" cy="2448272"/>
            <a:chOff x="683568" y="1635646"/>
            <a:chExt cx="3055197" cy="1800200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83568" y="1635646"/>
              <a:ext cx="3055197" cy="1800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3568" y="1923678"/>
              <a:ext cx="302433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pPr marL="457200" indent="-457200"/>
              <a:r>
                <a:rPr lang="en-US" altLang="zh-CN" sz="2400" dirty="0" smtClean="0"/>
                <a:t>1. Read PP. 4-15.</a:t>
              </a:r>
            </a:p>
            <a:p>
              <a:pPr marL="457200" indent="-457200"/>
              <a:r>
                <a:rPr lang="en-US" altLang="zh-CN" sz="2400" dirty="0" smtClean="0"/>
                <a:t>2. Finish the mind map.</a:t>
              </a:r>
            </a:p>
            <a:p>
              <a:pPr marL="457200" indent="-457200"/>
              <a:r>
                <a:rPr lang="en-US" altLang="zh-CN" sz="2400" dirty="0" smtClean="0"/>
                <a:t>3. Discuss in group.</a:t>
              </a:r>
            </a:p>
          </p:txBody>
        </p:sp>
      </p:grpSp>
      <p:cxnSp>
        <p:nvCxnSpPr>
          <p:cNvPr id="15" name="直接箭头连接符 14"/>
          <p:cNvCxnSpPr/>
          <p:nvPr/>
        </p:nvCxnSpPr>
        <p:spPr>
          <a:xfrm>
            <a:off x="3923928" y="249974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31590"/>
            <a:ext cx="3637125" cy="3136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390526"/>
            <a:ext cx="4429124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"/>
            <a:ext cx="471487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1835696" y="3714758"/>
            <a:ext cx="2807742" cy="1089240"/>
          </a:xfrm>
          <a:prstGeom prst="wedgeRoundRectCallout">
            <a:avLst>
              <a:gd name="adj1" fmla="val -60556"/>
              <a:gd name="adj2" fmla="val -352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 smtClean="0"/>
              <a:t>What are they wearing?</a:t>
            </a:r>
          </a:p>
          <a:p>
            <a:r>
              <a:rPr lang="en-US" altLang="zh-CN" sz="2000" b="1" dirty="0" smtClean="0"/>
              <a:t>Why </a:t>
            </a:r>
            <a:r>
              <a:rPr lang="en-US" altLang="zh-CN" sz="2000" dirty="0" smtClean="0"/>
              <a:t>do they wear this kind of cloth?</a:t>
            </a:r>
            <a:endParaRPr lang="zh-CN" altLang="en-US" sz="2000" dirty="0"/>
          </a:p>
        </p:txBody>
      </p:sp>
      <p:pic>
        <p:nvPicPr>
          <p:cNvPr id="9" name="图片 8" descr="8f9930741876f3bdd799be57c151830f.png"/>
          <p:cNvPicPr>
            <a:picLocks noChangeAspect="1"/>
          </p:cNvPicPr>
          <p:nvPr/>
        </p:nvPicPr>
        <p:blipFill>
          <a:blip r:embed="rId5" cstate="print"/>
          <a:srcRect l="22000" r="23400"/>
          <a:stretch>
            <a:fillRect/>
          </a:stretch>
        </p:blipFill>
        <p:spPr>
          <a:xfrm>
            <a:off x="179512" y="2283718"/>
            <a:ext cx="1561419" cy="2859782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6588224" y="3363838"/>
            <a:ext cx="2376264" cy="720080"/>
          </a:xfrm>
          <a:prstGeom prst="wedgeRoundRectCallout">
            <a:avLst>
              <a:gd name="adj1" fmla="val 12826"/>
              <a:gd name="adj2" fmla="val -1046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b="1" dirty="0" smtClean="0"/>
              <a:t>What</a:t>
            </a:r>
            <a:r>
              <a:rPr lang="en-US" altLang="zh-CN" sz="2000" dirty="0" smtClean="0"/>
              <a:t> do they get in their backpacks?</a:t>
            </a:r>
            <a:endParaRPr lang="zh-CN" altLang="en-US" sz="2000" dirty="0"/>
          </a:p>
        </p:txBody>
      </p:sp>
      <p:pic>
        <p:nvPicPr>
          <p:cNvPr id="6" name="图片 5" descr="6980d897d1803ebb44a40c71a41637a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-214332"/>
            <a:ext cx="2911861" cy="119386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飞机音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61</TotalTime>
  <Words>513</Words>
  <Application>WPS 演示</Application>
  <PresentationFormat>全屏显示(16:9)</PresentationFormat>
  <Paragraphs>92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演示文稿1</vt:lpstr>
      <vt:lpstr>Let’s read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146</cp:revision>
  <dcterms:created xsi:type="dcterms:W3CDTF">2018-08-27T06:46:00Z</dcterms:created>
  <dcterms:modified xsi:type="dcterms:W3CDTF">2018-11-23T08:08:31Z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