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305" r:id="rId3"/>
    <p:sldId id="284" r:id="rId4"/>
    <p:sldId id="285" r:id="rId5"/>
    <p:sldId id="282" r:id="rId6"/>
    <p:sldId id="286" r:id="rId7"/>
    <p:sldId id="287" r:id="rId8"/>
    <p:sldId id="288" r:id="rId9"/>
    <p:sldId id="289" r:id="rId10"/>
    <p:sldId id="296" r:id="rId11"/>
    <p:sldId id="295" r:id="rId12"/>
    <p:sldId id="294" r:id="rId13"/>
    <p:sldId id="297" r:id="rId14"/>
    <p:sldId id="290" r:id="rId15"/>
    <p:sldId id="291" r:id="rId16"/>
    <p:sldId id="298" r:id="rId17"/>
    <p:sldId id="300" r:id="rId18"/>
    <p:sldId id="301" r:id="rId19"/>
    <p:sldId id="272" r:id="rId20"/>
    <p:sldId id="302" r:id="rId21"/>
    <p:sldId id="303" r:id="rId22"/>
    <p:sldId id="304" r:id="rId23"/>
    <p:sldId id="280" r:id="rId24"/>
    <p:sldId id="281" r:id="rId2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99FF"/>
    <a:srgbClr val="FF6699"/>
    <a:srgbClr val="0099CC"/>
    <a:srgbClr val="00CCFF"/>
    <a:srgbClr val="33CCFF"/>
    <a:srgbClr val="FF0000"/>
    <a:srgbClr val="008000"/>
    <a:srgbClr val="FFFFCC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936" y="-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5DE8-69D6-4B79-B12C-8A51443A2B7E}" type="datetimeFigureOut">
              <a:rPr lang="zh-CN" altLang="en-US" smtClean="0"/>
              <a:t>2018-11-26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9B4E-C738-4CB6-9341-D676AC057B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ACC3-9897-4276-ADF9-F34131E017F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9EDF-A1C5-4F27-A90F-04121B925C35}" type="datetimeFigureOut">
              <a:rPr lang="zh-CN" altLang="en-US" smtClean="0"/>
              <a:pPr/>
              <a:t>2018-11-26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CAF8-1A2F-4F4F-8191-994099444F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180d9464d62f3f5629858db05cd4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5486"/>
            <a:ext cx="5112568" cy="5112568"/>
          </a:xfrm>
          <a:prstGeom prst="rect">
            <a:avLst/>
          </a:prstGeom>
        </p:spPr>
      </p:pic>
      <p:sp>
        <p:nvSpPr>
          <p:cNvPr id="9" name="五边形 8"/>
          <p:cNvSpPr/>
          <p:nvPr/>
        </p:nvSpPr>
        <p:spPr>
          <a:xfrm>
            <a:off x="323528" y="915566"/>
            <a:ext cx="2376264" cy="432048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1720" y="1779662"/>
            <a:ext cx="5904656" cy="1008112"/>
          </a:xfrm>
        </p:spPr>
        <p:txBody>
          <a:bodyPr>
            <a:prstTxWarp prst="textChevronInverted">
              <a:avLst>
                <a:gd name="adj" fmla="val 76055"/>
              </a:avLst>
            </a:prstTxWarp>
            <a:normAutofit/>
          </a:bodyPr>
          <a:lstStyle/>
          <a:p>
            <a:r>
              <a:rPr lang="en-US" altLang="zh-CN" sz="6000" b="1" dirty="0" smtClean="0"/>
              <a:t>Let’s read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微信图片_20180827120548_副本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3" y="123478"/>
            <a:ext cx="2160241" cy="720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9592" y="8435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7" y="360006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>
            <a:stCxn id="24" idx="4"/>
          </p:cNvCxnSpPr>
          <p:nvPr/>
        </p:nvCxnSpPr>
        <p:spPr>
          <a:xfrm flipH="1">
            <a:off x="0" y="5037110"/>
            <a:ext cx="8760260" cy="1063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4" y="123478"/>
            <a:ext cx="68526" cy="33843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0" y="350785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0" y="0"/>
            <a:ext cx="9144000" cy="1234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0452" y="3620832"/>
            <a:ext cx="5652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Q2: What did the aliens say and do? </a:t>
            </a:r>
          </a:p>
        </p:txBody>
      </p:sp>
      <p:grpSp>
        <p:nvGrpSpPr>
          <p:cNvPr id="2" name="组合 14"/>
          <p:cNvGrpSpPr/>
          <p:nvPr/>
        </p:nvGrpSpPr>
        <p:grpSpPr>
          <a:xfrm>
            <a:off x="764816" y="985234"/>
            <a:ext cx="3087104" cy="3529110"/>
            <a:chOff x="548793" y="-526934"/>
            <a:chExt cx="3087104" cy="3529110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548793" y="1201976"/>
              <a:ext cx="3055197" cy="1800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1561" y="-526934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/>
                <a:t>Read PP 2-9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95552" y="293596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Q1: What did the shopkeeper say and do?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428610"/>
            <a:ext cx="35242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2" name="组合 14"/>
          <p:cNvGrpSpPr/>
          <p:nvPr/>
        </p:nvGrpSpPr>
        <p:grpSpPr>
          <a:xfrm>
            <a:off x="764816" y="985234"/>
            <a:ext cx="3378556" cy="3529110"/>
            <a:chOff x="548793" y="-526934"/>
            <a:chExt cx="3378556" cy="3529110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548793" y="1201976"/>
              <a:ext cx="3055197" cy="1800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1561" y="-526934"/>
              <a:ext cx="3315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/>
                <a:t>Role play PP 2-9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95552" y="2935962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Tips: </a:t>
            </a:r>
          </a:p>
          <a:p>
            <a:r>
              <a:rPr lang="en-US" altLang="zh-CN" sz="2800" dirty="0" smtClean="0"/>
              <a:t>1. Facial expression.</a:t>
            </a:r>
          </a:p>
          <a:p>
            <a:r>
              <a:rPr lang="en-US" altLang="zh-CN" sz="2800" dirty="0" smtClean="0"/>
              <a:t>2. Body language.</a:t>
            </a:r>
          </a:p>
          <a:p>
            <a:endParaRPr lang="en-US" altLang="zh-CN" sz="2800" b="1" dirty="0" smtClean="0"/>
          </a:p>
          <a:p>
            <a:r>
              <a:rPr lang="en-US" altLang="zh-CN" sz="2800" b="1" dirty="0" smtClean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7172"/>
            <a:ext cx="35242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500" y="-357207"/>
            <a:ext cx="4309500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571750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How did they feel?</a:t>
            </a:r>
          </a:p>
          <a:p>
            <a:endParaRPr lang="en-US" altLang="zh-CN" sz="2800" b="1" dirty="0"/>
          </a:p>
          <a:p>
            <a:r>
              <a:rPr lang="en-US" altLang="zh-CN" sz="2800" b="1" dirty="0" smtClean="0"/>
              <a:t>Q: What did they learn?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-357208"/>
            <a:ext cx="4461741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grpSp>
        <p:nvGrpSpPr>
          <p:cNvPr id="2" name="组合 14"/>
          <p:cNvGrpSpPr/>
          <p:nvPr/>
        </p:nvGrpSpPr>
        <p:grpSpPr>
          <a:xfrm>
            <a:off x="642910" y="985234"/>
            <a:ext cx="3857652" cy="3529110"/>
            <a:chOff x="426887" y="-526934"/>
            <a:chExt cx="3857652" cy="3529110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548793" y="1201976"/>
              <a:ext cx="3055197" cy="1800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26887" y="-526934"/>
              <a:ext cx="38576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/>
                <a:t>Role play PP 10-11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95552" y="2935962"/>
            <a:ext cx="65527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Tips: </a:t>
            </a:r>
          </a:p>
          <a:p>
            <a:r>
              <a:rPr lang="en-US" altLang="zh-CN" sz="2800" dirty="0" smtClean="0"/>
              <a:t>1. Facial expression.</a:t>
            </a:r>
          </a:p>
          <a:p>
            <a:r>
              <a:rPr lang="en-US" altLang="zh-CN" sz="2800" dirty="0" smtClean="0"/>
              <a:t>2. Body language.</a:t>
            </a:r>
          </a:p>
          <a:p>
            <a:endParaRPr lang="en-US" altLang="zh-CN" sz="2800" b="1" dirty="0" smtClean="0"/>
          </a:p>
          <a:p>
            <a:r>
              <a:rPr lang="en-US" altLang="zh-CN" sz="2800" b="1" dirty="0" smtClean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857238"/>
            <a:ext cx="435771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-357208"/>
            <a:ext cx="4241480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848" y="-357208"/>
            <a:ext cx="4374027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43438" y="321469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How did he feel?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21469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What would they do?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-214333"/>
            <a:ext cx="4122971" cy="535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474" y="-214332"/>
            <a:ext cx="4294401" cy="53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786314" y="3071816"/>
            <a:ext cx="3982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Q: How did they feel? </a:t>
            </a:r>
          </a:p>
        </p:txBody>
      </p:sp>
      <p:sp>
        <p:nvSpPr>
          <p:cNvPr id="2" name="椭圆 1"/>
          <p:cNvSpPr/>
          <p:nvPr/>
        </p:nvSpPr>
        <p:spPr>
          <a:xfrm>
            <a:off x="857224" y="3857633"/>
            <a:ext cx="859472" cy="285753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072066" y="3929072"/>
            <a:ext cx="1000132" cy="285752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971600" y="1563638"/>
            <a:ext cx="3744416" cy="2448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5616" y="1851670"/>
            <a:ext cx="395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Tips:</a:t>
            </a:r>
          </a:p>
          <a:p>
            <a:r>
              <a:rPr lang="en-US" altLang="zh-CN" sz="2800" dirty="0" smtClean="0"/>
              <a:t>1. Read with full emotion.</a:t>
            </a:r>
          </a:p>
          <a:p>
            <a:r>
              <a:rPr lang="en-US" altLang="zh-CN" sz="2800" dirty="0" smtClean="0"/>
              <a:t>2. Point with fingers.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560" y="41151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Let’s read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4372" y="1536824"/>
            <a:ext cx="2438090" cy="246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33950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Hot news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11560" y="915566"/>
            <a:ext cx="7632848" cy="3960440"/>
            <a:chOff x="611560" y="915566"/>
            <a:chExt cx="7632848" cy="3960440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11560" y="915566"/>
              <a:ext cx="7632848" cy="39604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99592" y="1347614"/>
              <a:ext cx="712879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/>
                <a:t>Tips:</a:t>
              </a:r>
            </a:p>
            <a:p>
              <a:r>
                <a:rPr lang="en-US" altLang="zh-CN" sz="2800" dirty="0" smtClean="0"/>
                <a:t>Finish the interview in groups.</a:t>
              </a:r>
            </a:p>
            <a:p>
              <a:r>
                <a:rPr lang="en-US" altLang="zh-CN" sz="2800" dirty="0" smtClean="0">
                  <a:solidFill>
                    <a:srgbClr val="FF0000"/>
                  </a:solidFill>
                </a:rPr>
                <a:t>A: Reporter 1</a:t>
              </a:r>
            </a:p>
            <a:p>
              <a:r>
                <a:rPr lang="en-US" altLang="zh-CN" sz="2800" dirty="0" smtClean="0">
                  <a:solidFill>
                    <a:srgbClr val="0070C0"/>
                  </a:solidFill>
                </a:rPr>
                <a:t>B: Reporter 2</a:t>
              </a:r>
              <a:endParaRPr lang="en-US" altLang="zh-CN" sz="2800" dirty="0">
                <a:solidFill>
                  <a:srgbClr val="0070C0"/>
                </a:solidFill>
              </a:endParaRPr>
            </a:p>
            <a:p>
              <a:r>
                <a:rPr lang="en-US" altLang="zh-CN" sz="2800" dirty="0" smtClean="0">
                  <a:solidFill>
                    <a:srgbClr val="00B050"/>
                  </a:solidFill>
                </a:rPr>
                <a:t>C: Shopkeeper</a:t>
              </a:r>
            </a:p>
            <a:p>
              <a:r>
                <a:rPr lang="en-US" altLang="zh-CN" sz="2800" dirty="0" smtClean="0">
                  <a:solidFill>
                    <a:schemeClr val="accent6">
                      <a:lumMod val="75000"/>
                    </a:schemeClr>
                  </a:solidFill>
                </a:rPr>
                <a:t>D: Aliens</a:t>
              </a:r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33950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Hot news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611560" y="915566"/>
            <a:ext cx="7632848" cy="3960440"/>
            <a:chOff x="611560" y="915566"/>
            <a:chExt cx="7632848" cy="3960440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611560" y="915566"/>
              <a:ext cx="7632848" cy="39604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99592" y="1347614"/>
              <a:ext cx="71287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/>
                <a:t>Tips:</a:t>
              </a:r>
            </a:p>
            <a:p>
              <a:r>
                <a:rPr lang="en-US" altLang="zh-CN" sz="2800" dirty="0" smtClean="0"/>
                <a:t>Finish the interview in groups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930923"/>
            <a:ext cx="8607931" cy="421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60" y="55552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What do you think of the shopkeeper </a:t>
            </a:r>
            <a:r>
              <a:rPr lang="en-US" altLang="zh-CN" sz="2800" dirty="0" smtClean="0">
                <a:solidFill>
                  <a:srgbClr val="FF0000"/>
                </a:solidFill>
              </a:rPr>
              <a:t>in the shop</a:t>
            </a:r>
            <a:r>
              <a:rPr lang="en-US" altLang="zh-CN" sz="2800" dirty="0" smtClean="0"/>
              <a:t>?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5576" y="1131590"/>
            <a:ext cx="4104456" cy="3312368"/>
            <a:chOff x="755576" y="1131590"/>
            <a:chExt cx="4104456" cy="3312368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755576" y="1131590"/>
              <a:ext cx="3744416" cy="33123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5576" y="1563638"/>
              <a:ext cx="4104456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/>
                <a:t>Tips:</a:t>
              </a:r>
            </a:p>
            <a:p>
              <a:r>
                <a:rPr lang="en-US" altLang="zh-CN" sz="2800" dirty="0" smtClean="0"/>
                <a:t>1. What did he do?</a:t>
              </a:r>
              <a:endParaRPr lang="en-US" altLang="zh-CN" sz="2800" dirty="0"/>
            </a:p>
            <a:p>
              <a:r>
                <a:rPr lang="en-US" altLang="zh-CN" sz="2800" dirty="0" smtClean="0"/>
                <a:t>2. What </a:t>
              </a:r>
              <a:r>
                <a:rPr lang="en-US" altLang="zh-CN" sz="2800" dirty="0"/>
                <a:t>did he say?</a:t>
              </a:r>
            </a:p>
            <a:p>
              <a:r>
                <a:rPr lang="en-US" altLang="zh-CN" sz="2400" dirty="0" smtClean="0">
                  <a:solidFill>
                    <a:srgbClr val="0070C0"/>
                  </a:solidFill>
                </a:rPr>
                <a:t>Useful structures:</a:t>
              </a:r>
            </a:p>
            <a:p>
              <a:r>
                <a:rPr lang="en-US" altLang="zh-CN" sz="2400" dirty="0" smtClean="0">
                  <a:solidFill>
                    <a:srgbClr val="0070C0"/>
                  </a:solidFill>
                </a:rPr>
                <a:t>I think…</a:t>
              </a:r>
            </a:p>
            <a:p>
              <a:r>
                <a:rPr lang="en-US" altLang="zh-CN" sz="2400" dirty="0" smtClean="0">
                  <a:solidFill>
                    <a:srgbClr val="0070C0"/>
                  </a:solidFill>
                </a:rPr>
                <a:t>Please look at Page…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142990"/>
            <a:ext cx="2486029" cy="321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42822"/>
            <a:ext cx="4071966" cy="500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图片 18" descr="图片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4296"/>
            <a:ext cx="9144000" cy="514350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1619673" y="928676"/>
            <a:ext cx="1224136" cy="428628"/>
          </a:xfrm>
          <a:prstGeom prst="wedgeRoundRectCallout">
            <a:avLst>
              <a:gd name="adj1" fmla="val 51120"/>
              <a:gd name="adj2" fmla="val -10110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Level</a:t>
            </a:r>
            <a:endParaRPr lang="zh-CN" altLang="en-US" sz="2800" b="1" dirty="0"/>
          </a:p>
        </p:txBody>
      </p:sp>
      <p:sp>
        <p:nvSpPr>
          <p:cNvPr id="9" name="圆角矩形标注 8"/>
          <p:cNvSpPr/>
          <p:nvPr/>
        </p:nvSpPr>
        <p:spPr>
          <a:xfrm>
            <a:off x="1303712" y="142858"/>
            <a:ext cx="1324073" cy="428610"/>
          </a:xfrm>
          <a:prstGeom prst="wedgeRoundRectCallout">
            <a:avLst>
              <a:gd name="adj1" fmla="val 69656"/>
              <a:gd name="adj2" fmla="val -2134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Series</a:t>
            </a:r>
            <a:endParaRPr lang="zh-CN" altLang="en-US" sz="2800" b="1" dirty="0"/>
          </a:p>
        </p:txBody>
      </p:sp>
      <p:sp>
        <p:nvSpPr>
          <p:cNvPr id="13" name="圆角矩形 12"/>
          <p:cNvSpPr/>
          <p:nvPr/>
        </p:nvSpPr>
        <p:spPr>
          <a:xfrm>
            <a:off x="2902706" y="71421"/>
            <a:ext cx="1071570" cy="78581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982637" y="4232684"/>
            <a:ext cx="2143140" cy="28575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3982637" y="4661312"/>
            <a:ext cx="2143140" cy="3571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标注 10"/>
          <p:cNvSpPr/>
          <p:nvPr/>
        </p:nvSpPr>
        <p:spPr>
          <a:xfrm>
            <a:off x="6474460" y="1796416"/>
            <a:ext cx="1242060" cy="432435"/>
          </a:xfrm>
          <a:prstGeom prst="wedgeRoundRectCallout">
            <a:avLst>
              <a:gd name="adj1" fmla="val -82477"/>
              <a:gd name="adj2" fmla="val -4287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Title</a:t>
            </a:r>
            <a:endParaRPr lang="zh-CN" altLang="en-US" sz="2800" b="1" dirty="0"/>
          </a:p>
        </p:txBody>
      </p:sp>
      <p:sp>
        <p:nvSpPr>
          <p:cNvPr id="12" name="圆角矩形标注 11"/>
          <p:cNvSpPr/>
          <p:nvPr/>
        </p:nvSpPr>
        <p:spPr>
          <a:xfrm>
            <a:off x="1518026" y="4526929"/>
            <a:ext cx="1946432" cy="447438"/>
          </a:xfrm>
          <a:prstGeom prst="wedgeRoundRectCallout">
            <a:avLst>
              <a:gd name="adj1" fmla="val 78623"/>
              <a:gd name="adj2" fmla="val 3641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Publisher</a:t>
            </a:r>
            <a:endParaRPr lang="zh-CN" altLang="en-US" sz="2800" b="1" dirty="0"/>
          </a:p>
        </p:txBody>
      </p:sp>
      <p:sp>
        <p:nvSpPr>
          <p:cNvPr id="10" name="圆角矩形标注 9"/>
          <p:cNvSpPr/>
          <p:nvPr/>
        </p:nvSpPr>
        <p:spPr>
          <a:xfrm>
            <a:off x="6681471" y="4009391"/>
            <a:ext cx="1855339" cy="432435"/>
          </a:xfrm>
          <a:prstGeom prst="wedgeRoundRectCallout">
            <a:avLst>
              <a:gd name="adj1" fmla="val -75846"/>
              <a:gd name="adj2" fmla="val 2593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altLang="zh-CN" sz="2800" b="1" dirty="0" smtClean="0"/>
              <a:t>Authors</a:t>
            </a:r>
            <a:endParaRPr lang="zh-CN" altLang="en-US" sz="2800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3" grpId="0" bldLvl="0" animBg="1"/>
      <p:bldP spid="14" grpId="0" bldLvl="0" animBg="1"/>
      <p:bldP spid="16" grpId="0" bldLvl="0" animBg="1"/>
      <p:bldP spid="11" grpId="0" bldLvl="0" animBg="1"/>
      <p:bldP spid="12" grpId="0" bldLvl="0" animBg="1"/>
      <p:bldP spid="1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214428"/>
            <a:ext cx="2857520" cy="318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59" y="555526"/>
            <a:ext cx="846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What do you think of the shopkeeper </a:t>
            </a:r>
            <a:r>
              <a:rPr lang="en-US" altLang="zh-CN" sz="2800" dirty="0" smtClean="0">
                <a:solidFill>
                  <a:srgbClr val="7030A0"/>
                </a:solidFill>
              </a:rPr>
              <a:t>out of the shop</a:t>
            </a:r>
            <a:r>
              <a:rPr lang="en-US" altLang="zh-CN" sz="2800" dirty="0" smtClean="0"/>
              <a:t>?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5576" y="1131590"/>
            <a:ext cx="4104456" cy="3312368"/>
            <a:chOff x="755576" y="1131590"/>
            <a:chExt cx="4104456" cy="3312368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4" cstate="print"/>
            <a:srcRect l="5201" t="12201" r="6601" b="19200"/>
            <a:stretch>
              <a:fillRect/>
            </a:stretch>
          </p:blipFill>
          <p:spPr>
            <a:xfrm>
              <a:off x="755576" y="1131590"/>
              <a:ext cx="3744416" cy="33123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5576" y="1563638"/>
              <a:ext cx="4104456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/>
                <a:t>Tips:</a:t>
              </a:r>
            </a:p>
            <a:p>
              <a:r>
                <a:rPr lang="en-US" altLang="zh-CN" sz="2800" dirty="0" smtClean="0"/>
                <a:t>1. What did he do?</a:t>
              </a:r>
              <a:endParaRPr lang="en-US" altLang="zh-CN" sz="2800" dirty="0"/>
            </a:p>
            <a:p>
              <a:r>
                <a:rPr lang="en-US" altLang="zh-CN" sz="2800" dirty="0" smtClean="0"/>
                <a:t>2. What </a:t>
              </a:r>
              <a:r>
                <a:rPr lang="en-US" altLang="zh-CN" sz="2800" dirty="0"/>
                <a:t>did he say?</a:t>
              </a:r>
            </a:p>
            <a:p>
              <a:r>
                <a:rPr lang="en-US" altLang="zh-CN" sz="2400" dirty="0" smtClean="0">
                  <a:solidFill>
                    <a:srgbClr val="0070C0"/>
                  </a:solidFill>
                </a:rPr>
                <a:t>Useful structures:</a:t>
              </a:r>
            </a:p>
            <a:p>
              <a:r>
                <a:rPr lang="en-US" altLang="zh-CN" sz="2400" dirty="0" smtClean="0">
                  <a:solidFill>
                    <a:srgbClr val="0070C0"/>
                  </a:solidFill>
                </a:rPr>
                <a:t>I think…</a:t>
              </a:r>
            </a:p>
            <a:p>
              <a:r>
                <a:rPr lang="en-US" altLang="zh-CN" sz="2400" dirty="0" smtClean="0">
                  <a:solidFill>
                    <a:srgbClr val="0070C0"/>
                  </a:solidFill>
                </a:rPr>
                <a:t>Please look at Page…</a:t>
              </a:r>
            </a:p>
          </p:txBody>
        </p:sp>
      </p:grpSp>
      <p:sp>
        <p:nvSpPr>
          <p:cNvPr id="3" name="椭圆 2"/>
          <p:cNvSpPr/>
          <p:nvPr/>
        </p:nvSpPr>
        <p:spPr>
          <a:xfrm>
            <a:off x="6299835" y="1282065"/>
            <a:ext cx="1710055" cy="132842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59" y="555526"/>
            <a:ext cx="846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What could he do </a:t>
            </a:r>
            <a:r>
              <a:rPr lang="en-US" altLang="zh-CN" sz="2800" dirty="0" smtClean="0"/>
              <a:t>and </a:t>
            </a:r>
            <a:r>
              <a:rPr lang="en-US" altLang="zh-CN" sz="2800" dirty="0" smtClean="0"/>
              <a:t>say to help the aliens?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55576" y="1131590"/>
            <a:ext cx="4316490" cy="3312368"/>
            <a:chOff x="755576" y="1131590"/>
            <a:chExt cx="4316490" cy="3312368"/>
          </a:xfrm>
        </p:grpSpPr>
        <p:pic>
          <p:nvPicPr>
            <p:cNvPr id="12" name="图片 11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755576" y="1131590"/>
              <a:ext cx="3744416" cy="33123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55576" y="1563638"/>
              <a:ext cx="43164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/>
                <a:t>Tips:</a:t>
              </a:r>
            </a:p>
            <a:p>
              <a:r>
                <a:rPr lang="en-US" altLang="zh-CN" sz="2800" dirty="0" smtClean="0"/>
                <a:t>1. What would </a:t>
              </a:r>
              <a:r>
                <a:rPr lang="en-US" altLang="zh-CN" sz="2800" dirty="0" smtClean="0"/>
                <a:t>happen next?</a:t>
              </a:r>
              <a:endParaRPr lang="en-US" altLang="zh-CN" sz="2800" dirty="0" smtClean="0"/>
            </a:p>
            <a:p>
              <a:r>
                <a:rPr lang="en-US" altLang="zh-CN" sz="2800" dirty="0" smtClean="0"/>
                <a:t>2. Will the aliens run away?</a:t>
              </a:r>
              <a:endParaRPr lang="en-US" altLang="zh-CN" sz="2800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071552"/>
            <a:ext cx="2928945" cy="32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1559" y="555526"/>
            <a:ext cx="846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What could he do </a:t>
            </a:r>
            <a:r>
              <a:rPr lang="en-US" altLang="zh-CN" sz="2800" dirty="0" smtClean="0"/>
              <a:t>and </a:t>
            </a:r>
            <a:r>
              <a:rPr lang="en-US" altLang="zh-CN" sz="2800" dirty="0" smtClean="0"/>
              <a:t>say to help the aliens?</a:t>
            </a:r>
          </a:p>
        </p:txBody>
      </p:sp>
      <p:pic>
        <p:nvPicPr>
          <p:cNvPr id="12" name="图片 11" descr="d1444b92ea371f7e939ba98008845ca0.png"/>
          <p:cNvPicPr>
            <a:picLocks noChangeAspect="1"/>
          </p:cNvPicPr>
          <p:nvPr/>
        </p:nvPicPr>
        <p:blipFill>
          <a:blip r:embed="rId3" cstate="print"/>
          <a:srcRect l="5201" t="12201" r="6601" b="19200"/>
          <a:stretch>
            <a:fillRect/>
          </a:stretch>
        </p:blipFill>
        <p:spPr>
          <a:xfrm>
            <a:off x="755576" y="1131590"/>
            <a:ext cx="3744416" cy="3312368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301451" y="1154192"/>
            <a:ext cx="3948265" cy="398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536" y="483518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Q: What are the most important things in </a:t>
            </a:r>
            <a:r>
              <a:rPr lang="en-US" altLang="zh-CN" sz="2800" dirty="0" smtClean="0">
                <a:solidFill>
                  <a:srgbClr val="FF0000"/>
                </a:solidFill>
              </a:rPr>
              <a:t>communication</a:t>
            </a:r>
            <a:r>
              <a:rPr lang="en-US" altLang="zh-CN" sz="2800" dirty="0" smtClean="0"/>
              <a:t>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06738"/>
            <a:ext cx="3181271" cy="189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5219" y="3659887"/>
            <a:ext cx="22860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下箭头 2"/>
          <p:cNvSpPr/>
          <p:nvPr/>
        </p:nvSpPr>
        <p:spPr>
          <a:xfrm>
            <a:off x="2418219" y="2867201"/>
            <a:ext cx="234280" cy="7852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4932040" y="1020883"/>
            <a:ext cx="2498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Body language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32040" y="1482547"/>
            <a:ext cx="2498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Facial expression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2040" y="1944213"/>
            <a:ext cx="2498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/>
              <a:t>Language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6056" y="3869734"/>
            <a:ext cx="2498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Win-win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555526"/>
            <a:ext cx="770485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Homework</a:t>
            </a:r>
          </a:p>
          <a:p>
            <a:pPr algn="ctr"/>
            <a:endParaRPr lang="en-US" altLang="zh-CN" sz="3600" b="1" dirty="0" smtClean="0"/>
          </a:p>
          <a:p>
            <a:r>
              <a:rPr lang="en-US" altLang="zh-CN" sz="2800" dirty="0" smtClean="0"/>
              <a:t>1. Listen and read the book.</a:t>
            </a:r>
          </a:p>
          <a:p>
            <a:r>
              <a:rPr lang="en-US" altLang="zh-CN" sz="2800" dirty="0" smtClean="0"/>
              <a:t>2. Choose a topic,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draw </a:t>
            </a:r>
            <a:r>
              <a:rPr lang="en-US" altLang="zh-CN" sz="2800" dirty="0"/>
              <a:t>a </a:t>
            </a:r>
            <a:r>
              <a:rPr lang="en-US" altLang="zh-CN" sz="2800" dirty="0" smtClean="0"/>
              <a:t>picture:</a:t>
            </a:r>
            <a:endParaRPr lang="en-US" altLang="zh-CN" sz="2800" dirty="0" smtClean="0"/>
          </a:p>
          <a:p>
            <a:r>
              <a:rPr lang="en-US" altLang="zh-CN" sz="2800" dirty="0" smtClean="0"/>
              <a:t>If </a:t>
            </a:r>
            <a:r>
              <a:rPr lang="en-US" altLang="zh-CN" sz="2800" dirty="0"/>
              <a:t>you were the alien, what would you do and say in the </a:t>
            </a:r>
            <a:r>
              <a:rPr lang="en-US" altLang="zh-CN" sz="2800" dirty="0" smtClean="0"/>
              <a:t>shop?</a:t>
            </a:r>
            <a:endParaRPr lang="zh-CN" altLang="zh-CN" sz="2800" dirty="0"/>
          </a:p>
          <a:p>
            <a:r>
              <a:rPr lang="en-US" altLang="zh-CN" sz="2800" dirty="0" smtClean="0">
                <a:solidFill>
                  <a:srgbClr val="FF0000"/>
                </a:solidFill>
              </a:rPr>
              <a:t>OR</a:t>
            </a:r>
          </a:p>
          <a:p>
            <a:r>
              <a:rPr lang="en-US" altLang="zh-CN" sz="2800" dirty="0" smtClean="0"/>
              <a:t>If </a:t>
            </a:r>
            <a:r>
              <a:rPr lang="en-US" altLang="zh-CN" sz="2800" dirty="0"/>
              <a:t>you were the shopkeeper, what would you do and say to </a:t>
            </a:r>
            <a:r>
              <a:rPr lang="en-US" altLang="zh-CN" sz="2800"/>
              <a:t>the </a:t>
            </a:r>
            <a:r>
              <a:rPr lang="en-US" altLang="zh-CN" sz="2800" smtClean="0"/>
              <a:t>aliens?</a:t>
            </a:r>
            <a:endParaRPr lang="en-US" altLang="zh-CN" sz="2800" dirty="0" smtClean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776" y="0"/>
            <a:ext cx="9175776" cy="515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-2988840" y="37508"/>
            <a:ext cx="4320480" cy="5143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956" y="-236562"/>
            <a:ext cx="9144000" cy="23557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05868" y="3939902"/>
            <a:ext cx="7812360" cy="30037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99592" y="62753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Q: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How</a:t>
            </a:r>
            <a:r>
              <a:rPr lang="en-US" altLang="zh-CN" sz="2800" dirty="0" smtClean="0">
                <a:solidFill>
                  <a:schemeClr val="bg1"/>
                </a:solidFill>
              </a:rPr>
              <a:t> did they feel?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41962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FFCC"/>
                </a:solidFill>
              </a:rPr>
              <a:t>They were…</a:t>
            </a:r>
            <a:endParaRPr lang="zh-CN" altLang="en-US" sz="28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356" y="0"/>
            <a:ext cx="91623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同心圆 2"/>
          <p:cNvSpPr/>
          <p:nvPr/>
        </p:nvSpPr>
        <p:spPr>
          <a:xfrm>
            <a:off x="-2268785" y="-5061098"/>
            <a:ext cx="16705856" cy="14333065"/>
          </a:xfrm>
          <a:prstGeom prst="donut">
            <a:avLst>
              <a:gd name="adj" fmla="val 3671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499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Q: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How</a:t>
            </a:r>
            <a:r>
              <a:rPr lang="en-US" altLang="zh-CN" sz="2800" dirty="0" smtClean="0">
                <a:solidFill>
                  <a:schemeClr val="bg1"/>
                </a:solidFill>
              </a:rPr>
              <a:t> did they feel?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66898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FFCC"/>
                </a:solidFill>
              </a:rPr>
              <a:t>They were…</a:t>
            </a:r>
            <a:endParaRPr lang="zh-CN" altLang="en-US" sz="28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3204" y="382819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Q: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What happened</a:t>
            </a:r>
            <a:r>
              <a:rPr lang="en-US" altLang="zh-CN" sz="2800" dirty="0" smtClean="0">
                <a:solidFill>
                  <a:schemeClr val="bg1"/>
                </a:solidFill>
              </a:rPr>
              <a:t>?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5252" y="46202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FFCC"/>
                </a:solidFill>
              </a:rPr>
              <a:t>Maybe…</a:t>
            </a:r>
            <a:endParaRPr lang="zh-CN" altLang="en-US" sz="28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五边形 8"/>
          <p:cNvSpPr/>
          <p:nvPr/>
        </p:nvSpPr>
        <p:spPr>
          <a:xfrm>
            <a:off x="251520" y="123478"/>
            <a:ext cx="1080120" cy="288032"/>
          </a:xfrm>
          <a:prstGeom prst="homePlat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467544" cy="514350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rot="2531025">
            <a:off x="8521198" y="3706452"/>
            <a:ext cx="793340" cy="1344840"/>
          </a:xfrm>
          <a:prstGeom prst="rtTriangle">
            <a:avLst/>
          </a:prstGeom>
          <a:solidFill>
            <a:srgbClr val="0099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>
            <a:endCxn id="24" idx="0"/>
          </p:cNvCxnSpPr>
          <p:nvPr/>
        </p:nvCxnSpPr>
        <p:spPr>
          <a:xfrm flipH="1">
            <a:off x="9075475" y="0"/>
            <a:ext cx="68525" cy="36142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24" idx="0"/>
            <a:endCxn id="24" idx="4"/>
          </p:cNvCxnSpPr>
          <p:nvPr/>
        </p:nvCxnSpPr>
        <p:spPr>
          <a:xfrm flipH="1">
            <a:off x="8760261" y="3614244"/>
            <a:ext cx="315214" cy="1529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4896" y="0"/>
            <a:ext cx="0" cy="5143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微信图片_20180827120548_副本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3478"/>
            <a:ext cx="720080" cy="280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0452" y="3620832"/>
            <a:ext cx="5652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Q2: What did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the aliens </a:t>
            </a:r>
            <a:r>
              <a:rPr lang="en-US" altLang="zh-CN" sz="2800" b="1" dirty="0" smtClean="0"/>
              <a:t>say and do? </a:t>
            </a:r>
          </a:p>
        </p:txBody>
      </p:sp>
      <p:grpSp>
        <p:nvGrpSpPr>
          <p:cNvPr id="2" name="组合 14"/>
          <p:cNvGrpSpPr/>
          <p:nvPr/>
        </p:nvGrpSpPr>
        <p:grpSpPr>
          <a:xfrm>
            <a:off x="764816" y="985234"/>
            <a:ext cx="3087104" cy="3529110"/>
            <a:chOff x="548793" y="-526934"/>
            <a:chExt cx="3087104" cy="3529110"/>
          </a:xfrm>
        </p:grpSpPr>
        <p:pic>
          <p:nvPicPr>
            <p:cNvPr id="14" name="图片 13" descr="d1444b92ea371f7e939ba98008845ca0.png"/>
            <p:cNvPicPr>
              <a:picLocks noChangeAspect="1"/>
            </p:cNvPicPr>
            <p:nvPr/>
          </p:nvPicPr>
          <p:blipFill>
            <a:blip r:embed="rId3" cstate="print"/>
            <a:srcRect l="5201" t="12201" r="6601" b="19200"/>
            <a:stretch>
              <a:fillRect/>
            </a:stretch>
          </p:blipFill>
          <p:spPr>
            <a:xfrm>
              <a:off x="548793" y="1201976"/>
              <a:ext cx="3055197" cy="1800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1561" y="-526934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/>
                <a:t>Read PP 2-9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95552" y="293596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Q1: What did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the shopkeeper </a:t>
            </a:r>
            <a:r>
              <a:rPr lang="en-US" altLang="zh-CN" sz="2800" b="1" dirty="0" smtClean="0"/>
              <a:t>say and do?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57172"/>
            <a:ext cx="352425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-357207"/>
            <a:ext cx="4359179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椭圆 1"/>
          <p:cNvSpPr/>
          <p:nvPr/>
        </p:nvSpPr>
        <p:spPr>
          <a:xfrm>
            <a:off x="5500695" y="4143386"/>
            <a:ext cx="78581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-357208"/>
            <a:ext cx="4287433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214332"/>
            <a:ext cx="4336931" cy="53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椭圆 2"/>
          <p:cNvSpPr/>
          <p:nvPr/>
        </p:nvSpPr>
        <p:spPr>
          <a:xfrm>
            <a:off x="2214546" y="142858"/>
            <a:ext cx="1916500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-214332"/>
            <a:ext cx="4260263" cy="53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372" y="-214332"/>
            <a:ext cx="4344066" cy="53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67" y="-214332"/>
            <a:ext cx="4286265" cy="53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-389358"/>
            <a:ext cx="4286279" cy="553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椭圆 1"/>
          <p:cNvSpPr/>
          <p:nvPr/>
        </p:nvSpPr>
        <p:spPr>
          <a:xfrm>
            <a:off x="2000232" y="4357700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28794" y="-357208"/>
            <a:ext cx="2071702" cy="1643074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400234"/>
            <a:ext cx="4286280" cy="554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演示文稿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演示文稿1</Template>
  <TotalTime>407</TotalTime>
  <Words>396</Words>
  <Application>Microsoft Office PowerPoint</Application>
  <PresentationFormat>全屏显示(16:9)</PresentationFormat>
  <Paragraphs>83</Paragraphs>
  <Slides>24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演示文稿1</vt:lpstr>
      <vt:lpstr>Let’s read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FLTRP</cp:lastModifiedBy>
  <cp:revision>183</cp:revision>
  <dcterms:created xsi:type="dcterms:W3CDTF">2018-08-27T06:46:00Z</dcterms:created>
  <dcterms:modified xsi:type="dcterms:W3CDTF">2018-11-26T03:06:41Z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