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88" r:id="rId2"/>
    <p:sldId id="289" r:id="rId3"/>
    <p:sldId id="258" r:id="rId4"/>
    <p:sldId id="286" r:id="rId5"/>
    <p:sldId id="260" r:id="rId6"/>
    <p:sldId id="263" r:id="rId7"/>
    <p:sldId id="269" r:id="rId8"/>
    <p:sldId id="287" r:id="rId9"/>
    <p:sldId id="264" r:id="rId10"/>
    <p:sldId id="266" r:id="rId11"/>
    <p:sldId id="268" r:id="rId12"/>
    <p:sldId id="270" r:id="rId13"/>
    <p:sldId id="271" r:id="rId14"/>
    <p:sldId id="272" r:id="rId15"/>
    <p:sldId id="275" r:id="rId16"/>
    <p:sldId id="276" r:id="rId17"/>
    <p:sldId id="278" r:id="rId18"/>
    <p:sldId id="279" r:id="rId19"/>
    <p:sldId id="280" r:id="rId20"/>
    <p:sldId id="281" r:id="rId21"/>
    <p:sldId id="284" r:id="rId22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1" autoAdjust="0"/>
    <p:restoredTop sz="94635" autoAdjust="0"/>
  </p:normalViewPr>
  <p:slideViewPr>
    <p:cSldViewPr>
      <p:cViewPr varScale="1">
        <p:scale>
          <a:sx n="85" d="100"/>
          <a:sy n="85" d="100"/>
        </p:scale>
        <p:origin x="-636" y="-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E5CFD-99BC-4F7C-AECD-825DA841B81B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4ACC3-9897-4276-ADF9-F34131E017F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4ACC3-9897-4276-ADF9-F34131E017F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4ACC3-9897-4276-ADF9-F34131E017F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4ACC3-9897-4276-ADF9-F34131E017F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4ACC3-9897-4276-ADF9-F34131E017F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4ACC3-9897-4276-ADF9-F34131E017F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4ACC3-9897-4276-ADF9-F34131E017F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4ACC3-9897-4276-ADF9-F34131E017F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4ACC3-9897-4276-ADF9-F34131E017F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4ACC3-9897-4276-ADF9-F34131E017F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4ACC3-9897-4276-ADF9-F34131E017F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4ACC3-9897-4276-ADF9-F34131E017F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4ACC3-9897-4276-ADF9-F34131E017F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&#22810;&#32500;&#25945;&#24072;&#36164;&#28304;&#21253;\11&#26376;&#20221;&#65306;PPT&#32534;&#21152;&#31295;%20&#20132;&#21346;&#19996;&#29790;\&#22810;&#32500;&#38405;&#35835;&#31532;5&#32423;PPT&#35838;&#20214;\7.%20It%20Started%20With%20a%20Plant\&#29483;.wmv" TargetMode="External"/><Relationship Id="rId6" Type="http://schemas.openxmlformats.org/officeDocument/2006/relationships/image" Target="../media/image29.png"/><Relationship Id="rId5" Type="http://schemas.microsoft.com/office/2007/relationships/media" Target="file:///C:\Users\Administrator\Desktop\&#22810;&#32500;&#38405;&#35835;\It%20Started%20with%20a%20Plant\&#29483;.wmv" TargetMode="Externa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.png"/><Relationship Id="rId7" Type="http://schemas.openxmlformats.org/officeDocument/2006/relationships/image" Target="../media/image40.jpe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6.pn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&#22810;&#32500;&#25945;&#24072;&#36164;&#28304;&#21253;\11&#26376;&#20221;&#65306;PPT&#32534;&#21152;&#31295;%20&#20132;&#21346;&#19996;&#29790;\&#22810;&#32500;&#38405;&#35835;&#31532;5&#32423;PPT&#35838;&#20214;\7.%20It%20Started%20With%20a%20Plant\&#27611;&#27611;&#34411;&#21507;&#26641;&#21494;&#25130;&#21462;-1.wmv" TargetMode="External"/><Relationship Id="rId5" Type="http://schemas.openxmlformats.org/officeDocument/2006/relationships/image" Target="../media/image13.png"/><Relationship Id="rId4" Type="http://schemas.microsoft.com/office/2007/relationships/media" Target="file:///C:\Users\Administrator\Desktop\&#22810;&#32500;&#38405;&#35835;\It%20Started%20with%20a%20Plant\&#27611;&#27611;&#34411;&#21507;&#26641;&#21494;&#25130;&#21462;-1.wmv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22810;&#32500;&#25945;&#24072;&#36164;&#28304;&#21253;\11&#26376;&#20221;&#65306;PPT&#32534;&#21152;&#31295;%20&#20132;&#21346;&#19996;&#29790;\&#22810;&#32500;&#38405;&#35835;&#31532;5&#32423;PPT&#35838;&#20214;\7.%20It%20Started%20With%20a%20Plant\&#40479;&#21483;.wav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microsoft.com/office/2007/relationships/media" Target="file:///C:\Users\Administrator\Desktop\&#22810;&#32500;&#38405;&#35835;\It%20Started%20with%20a%20Plant\&#40479;&#21483;.wa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4180d9464d62f3f5629858db05cd45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195486"/>
            <a:ext cx="5112568" cy="5112568"/>
          </a:xfrm>
          <a:prstGeom prst="rect">
            <a:avLst/>
          </a:prstGeom>
        </p:spPr>
      </p:pic>
      <p:sp>
        <p:nvSpPr>
          <p:cNvPr id="9" name="五边形 8"/>
          <p:cNvSpPr/>
          <p:nvPr/>
        </p:nvSpPr>
        <p:spPr>
          <a:xfrm>
            <a:off x="323528" y="915566"/>
            <a:ext cx="2376264" cy="432048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51720" y="1779662"/>
            <a:ext cx="5904656" cy="1008112"/>
          </a:xfrm>
        </p:spPr>
        <p:txBody>
          <a:bodyPr>
            <a:prstTxWarp prst="textChevronInverted">
              <a:avLst>
                <a:gd name="adj" fmla="val 76055"/>
              </a:avLst>
            </a:prstTxWarp>
            <a:normAutofit/>
          </a:bodyPr>
          <a:lstStyle/>
          <a:p>
            <a:r>
              <a:rPr lang="en-US" altLang="zh-CN" sz="6000" b="1" dirty="0" smtClean="0"/>
              <a:t>Let’s read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微信图片_20180827120548_副本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3" y="123478"/>
            <a:ext cx="2160241" cy="720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9592" y="843558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7" y="360006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/>
          <p:cNvCxnSpPr>
            <a:stCxn id="24" idx="4"/>
          </p:cNvCxnSpPr>
          <p:nvPr/>
        </p:nvCxnSpPr>
        <p:spPr>
          <a:xfrm flipH="1">
            <a:off x="0" y="5037110"/>
            <a:ext cx="8760260" cy="1063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4" y="123478"/>
            <a:ext cx="68526" cy="33843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0" y="350785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0" y="0"/>
            <a:ext cx="9144000" cy="1234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 descr="IMG_5052.JPG"/>
          <p:cNvPicPr>
            <a:picLocks noChangeAspect="1"/>
          </p:cNvPicPr>
          <p:nvPr/>
        </p:nvPicPr>
        <p:blipFill>
          <a:blip r:embed="rId2" cstate="print"/>
          <a:srcRect t="4166" b="4166"/>
          <a:stretch>
            <a:fillRect/>
          </a:stretch>
        </p:blipFill>
        <p:spPr>
          <a:xfrm rot="16200000">
            <a:off x="2000250" y="-2000252"/>
            <a:ext cx="5143500" cy="9144001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7000892" y="3929072"/>
            <a:ext cx="1428760" cy="285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latin typeface="+mj-lt"/>
              </a:rPr>
              <a:t>flies away</a:t>
            </a:r>
            <a:endParaRPr lang="zh-CN" altLang="en-US" sz="20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图片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642910" y="714362"/>
            <a:ext cx="7786742" cy="3857652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1214428"/>
            <a:ext cx="1143008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1214428"/>
            <a:ext cx="107157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1214428"/>
            <a:ext cx="1143008" cy="71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右箭头 20"/>
          <p:cNvSpPr/>
          <p:nvPr/>
        </p:nvSpPr>
        <p:spPr>
          <a:xfrm>
            <a:off x="2786050" y="1500180"/>
            <a:ext cx="500066" cy="21431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右箭头 21"/>
          <p:cNvSpPr/>
          <p:nvPr/>
        </p:nvSpPr>
        <p:spPr>
          <a:xfrm>
            <a:off x="4357686" y="1500180"/>
            <a:ext cx="500066" cy="21431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右箭头 24"/>
          <p:cNvSpPr/>
          <p:nvPr/>
        </p:nvSpPr>
        <p:spPr>
          <a:xfrm>
            <a:off x="6000760" y="1500180"/>
            <a:ext cx="500066" cy="21431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6500826" y="1214428"/>
            <a:ext cx="1143008" cy="71438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smtClean="0">
                <a:solidFill>
                  <a:srgbClr val="FF0000"/>
                </a:solidFill>
                <a:latin typeface="+mj-lt"/>
              </a:rPr>
              <a:t>?</a:t>
            </a:r>
            <a:endParaRPr lang="zh-CN" altLang="en-US" sz="48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785786" y="2357436"/>
            <a:ext cx="4071966" cy="716090"/>
            <a:chOff x="-89447" y="91444"/>
            <a:chExt cx="6209617" cy="855147"/>
          </a:xfrm>
        </p:grpSpPr>
        <p:sp>
          <p:nvSpPr>
            <p:cNvPr id="28" name="圆角矩形 27"/>
            <p:cNvSpPr/>
            <p:nvPr/>
          </p:nvSpPr>
          <p:spPr>
            <a:xfrm>
              <a:off x="564197" y="187696"/>
              <a:ext cx="5555973" cy="68804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kumimoji="0" lang="en-US" altLang="zh-CN" sz="2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等线" panose="02010600030101010101" charset="-122"/>
                <a:cs typeface="Calibri" panose="020F0502020204030204" pitchFamily="34" charset="0"/>
              </a:endParaRPr>
            </a:p>
            <a:p>
              <a:pPr algn="ctr"/>
              <a:endParaRPr kumimoji="0" lang="en-US" altLang="zh-CN" sz="2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等线" panose="02010600030101010101" charset="-122"/>
                <a:cs typeface="Calibri" panose="020F0502020204030204" pitchFamily="34" charset="0"/>
              </a:endParaRPr>
            </a:p>
            <a:p>
              <a:pPr algn="ctr"/>
              <a:r>
                <a:rPr kumimoji="0" lang="en-US" altLang="zh-C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ea typeface="等线" panose="02010600030101010101" charset="-122"/>
                  <a:cs typeface="Calibri" panose="020F0502020204030204" pitchFamily="34" charset="0"/>
                </a:rPr>
                <a:t>Q</a:t>
              </a:r>
              <a:r>
                <a:rPr lang="en-US" altLang="zh-CN" sz="2400" b="1" kern="0" dirty="0" smtClean="0">
                  <a:solidFill>
                    <a:sysClr val="windowText" lastClr="000000"/>
                  </a:solidFill>
                  <a:latin typeface="+mj-lt"/>
                  <a:ea typeface="等线" panose="02010600030101010101" charset="-122"/>
                  <a:cs typeface="Calibri" panose="020F0502020204030204" pitchFamily="34" charset="0"/>
                </a:rPr>
                <a:t>: What animal is coming?</a:t>
              </a:r>
            </a:p>
            <a:p>
              <a:pPr algn="ctr"/>
              <a:r>
                <a:rPr lang="en-US" altLang="zh-CN" sz="2300" b="1" kern="0" dirty="0" smtClean="0">
                  <a:solidFill>
                    <a:sysClr val="windowText" lastClr="000000"/>
                  </a:solidFill>
                  <a:latin typeface="Comic Sans MS" panose="030F0702030302020204" pitchFamily="66" charset="0"/>
                  <a:ea typeface="等线" panose="02010600030101010101" charset="-122"/>
                  <a:cs typeface="Calibri" panose="020F0502020204030204" pitchFamily="34" charset="0"/>
                </a:rPr>
                <a:t> </a:t>
              </a:r>
            </a:p>
            <a:p>
              <a:pPr algn="ctr"/>
              <a:endParaRPr kumimoji="0" lang="zh-CN" altLang="en-US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等线" panose="02010600030101010101" charset="-122"/>
                <a:cs typeface="Calibri" panose="020F0502020204030204" pitchFamily="34" charset="0"/>
              </a:endParaRPr>
            </a:p>
          </p:txBody>
        </p:sp>
        <p:pic>
          <p:nvPicPr>
            <p:cNvPr id="29" name="图片 28" descr="c660da8a7d7eec717822bc9920a0dd20.png"/>
            <p:cNvPicPr>
              <a:picLocks noChangeAspect="1"/>
            </p:cNvPicPr>
            <p:nvPr/>
          </p:nvPicPr>
          <p:blipFill>
            <a:blip r:embed="rId7" cstate="print"/>
            <a:srcRect l="14594" t="10415" r="14581" b="6261"/>
            <a:stretch>
              <a:fillRect/>
            </a:stretch>
          </p:blipFill>
          <p:spPr>
            <a:xfrm>
              <a:off x="-89447" y="91444"/>
              <a:ext cx="751940" cy="855147"/>
            </a:xfrm>
            <a:prstGeom prst="rect">
              <a:avLst/>
            </a:prstGeom>
          </p:spPr>
        </p:pic>
      </p:grpSp>
      <p:grpSp>
        <p:nvGrpSpPr>
          <p:cNvPr id="30" name="组合 29"/>
          <p:cNvGrpSpPr/>
          <p:nvPr/>
        </p:nvGrpSpPr>
        <p:grpSpPr>
          <a:xfrm>
            <a:off x="785786" y="3357568"/>
            <a:ext cx="4074246" cy="720080"/>
            <a:chOff x="-43742" y="78763"/>
            <a:chExt cx="6163912" cy="1221639"/>
          </a:xfrm>
        </p:grpSpPr>
        <p:sp>
          <p:nvSpPr>
            <p:cNvPr id="31" name="圆角矩形 30"/>
            <p:cNvSpPr/>
            <p:nvPr/>
          </p:nvSpPr>
          <p:spPr>
            <a:xfrm>
              <a:off x="589932" y="195537"/>
              <a:ext cx="5530238" cy="975084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kumimoji="0" lang="en-US" altLang="zh-CN" sz="2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等线" panose="02010600030101010101" charset="-122"/>
                <a:cs typeface="Calibri" panose="020F0502020204030204" pitchFamily="34" charset="0"/>
              </a:endParaRPr>
            </a:p>
            <a:p>
              <a:pPr algn="ctr"/>
              <a:endParaRPr kumimoji="0" lang="en-US" altLang="zh-CN" sz="2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等线" panose="02010600030101010101" charset="-122"/>
                <a:cs typeface="Calibri" panose="020F0502020204030204" pitchFamily="34" charset="0"/>
              </a:endParaRPr>
            </a:p>
            <a:p>
              <a:pPr algn="ctr"/>
              <a:r>
                <a:rPr kumimoji="0" lang="en-US" altLang="zh-C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ea typeface="等线" panose="02010600030101010101" charset="-122"/>
                  <a:cs typeface="Calibri" panose="020F0502020204030204" pitchFamily="34" charset="0"/>
                </a:rPr>
                <a:t>Q</a:t>
              </a:r>
              <a:r>
                <a:rPr lang="en-US" altLang="zh-CN" sz="2400" b="1" kern="0" dirty="0" smtClean="0">
                  <a:solidFill>
                    <a:sysClr val="windowText" lastClr="000000"/>
                  </a:solidFill>
                  <a:latin typeface="+mj-lt"/>
                  <a:ea typeface="等线" panose="02010600030101010101" charset="-122"/>
                  <a:cs typeface="Calibri" panose="020F0502020204030204" pitchFamily="34" charset="0"/>
                </a:rPr>
                <a:t>: Is the bird lucky? Why?</a:t>
              </a:r>
            </a:p>
            <a:p>
              <a:pPr algn="ctr"/>
              <a:r>
                <a:rPr lang="en-US" altLang="zh-CN" sz="2300" b="1" kern="0" dirty="0" smtClean="0">
                  <a:solidFill>
                    <a:sysClr val="windowText" lastClr="000000"/>
                  </a:solidFill>
                  <a:latin typeface="Comic Sans MS" panose="030F0702030302020204" pitchFamily="66" charset="0"/>
                  <a:ea typeface="等线" panose="02010600030101010101" charset="-122"/>
                  <a:cs typeface="Calibri" panose="020F0502020204030204" pitchFamily="34" charset="0"/>
                </a:rPr>
                <a:t> </a:t>
              </a:r>
            </a:p>
            <a:p>
              <a:pPr algn="ctr"/>
              <a:endParaRPr kumimoji="0" lang="zh-CN" altLang="en-US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等线" panose="02010600030101010101" charset="-122"/>
                <a:cs typeface="Calibri" panose="020F0502020204030204" pitchFamily="34" charset="0"/>
              </a:endParaRPr>
            </a:p>
          </p:txBody>
        </p:sp>
        <p:pic>
          <p:nvPicPr>
            <p:cNvPr id="32" name="图片 31" descr="c660da8a7d7eec717822bc9920a0dd20.png"/>
            <p:cNvPicPr>
              <a:picLocks noChangeAspect="1"/>
            </p:cNvPicPr>
            <p:nvPr/>
          </p:nvPicPr>
          <p:blipFill>
            <a:blip r:embed="rId7" cstate="print"/>
            <a:srcRect l="14594" t="10415" r="14581" b="6261"/>
            <a:stretch>
              <a:fillRect/>
            </a:stretch>
          </p:blipFill>
          <p:spPr>
            <a:xfrm>
              <a:off x="-43742" y="78763"/>
              <a:ext cx="751940" cy="1221639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5214942" y="2205939"/>
            <a:ext cx="2857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+mj-lt"/>
              </a:rPr>
              <a:t>Tips</a:t>
            </a:r>
            <a:r>
              <a:rPr lang="zh-CN" altLang="en-US" sz="2000" dirty="0" smtClean="0">
                <a:solidFill>
                  <a:srgbClr val="FF0000"/>
                </a:solidFill>
                <a:latin typeface="+mj-lt"/>
              </a:rPr>
              <a:t>：</a:t>
            </a:r>
            <a:endParaRPr lang="en-US" altLang="zh-CN" sz="2000" dirty="0" smtClean="0">
              <a:solidFill>
                <a:srgbClr val="FF0000"/>
              </a:solidFill>
              <a:latin typeface="+mj-lt"/>
            </a:endParaRPr>
          </a:p>
          <a:p>
            <a:pPr marL="342900" indent="-342900"/>
            <a:r>
              <a:rPr lang="en-US" altLang="zh-CN" sz="2000" dirty="0" smtClean="0">
                <a:latin typeface="+mj-lt"/>
              </a:rPr>
              <a:t>1. Self-reading PP 12-14.</a:t>
            </a:r>
          </a:p>
          <a:p>
            <a:pPr marL="342900" indent="-342900"/>
            <a:r>
              <a:rPr lang="en-US" altLang="zh-CN" sz="2000" dirty="0" smtClean="0">
                <a:latin typeface="+mj-lt"/>
              </a:rPr>
              <a:t>2. Keep silent.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14942" y="3205942"/>
            <a:ext cx="2857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+mj-lt"/>
              </a:rPr>
              <a:t>Useful Sentences:</a:t>
            </a:r>
          </a:p>
          <a:p>
            <a:r>
              <a:rPr lang="en-US" altLang="zh-CN" sz="2000" dirty="0" smtClean="0">
                <a:latin typeface="+mj-lt"/>
              </a:rPr>
              <a:t>I think the bird is ___.</a:t>
            </a:r>
          </a:p>
          <a:p>
            <a:r>
              <a:rPr lang="en-US" altLang="zh-CN" sz="2000" dirty="0" smtClean="0">
                <a:latin typeface="+mj-lt"/>
              </a:rPr>
              <a:t>Because _________.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微信图片_201808270944119.jpg"/>
          <p:cNvPicPr>
            <a:picLocks noChangeAspect="1"/>
          </p:cNvPicPr>
          <p:nvPr/>
        </p:nvPicPr>
        <p:blipFill>
          <a:blip r:embed="rId2" cstate="print"/>
          <a:srcRect t="4166" r="15625" b="555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429124" y="0"/>
            <a:ext cx="4714876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4355976" y="0"/>
            <a:ext cx="4606232" cy="733778"/>
            <a:chOff x="237375" y="89402"/>
            <a:chExt cx="5882795" cy="855147"/>
          </a:xfrm>
        </p:grpSpPr>
        <p:sp>
          <p:nvSpPr>
            <p:cNvPr id="11" name="圆角矩形 10"/>
            <p:cNvSpPr/>
            <p:nvPr/>
          </p:nvSpPr>
          <p:spPr>
            <a:xfrm>
              <a:off x="589932" y="187696"/>
              <a:ext cx="5530238" cy="6880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kumimoji="0" lang="en-US" altLang="zh-CN" sz="2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等线" panose="02010600030101010101" charset="-122"/>
                <a:cs typeface="Calibri" panose="020F0502020204030204" pitchFamily="34" charset="0"/>
              </a:endParaRPr>
            </a:p>
            <a:p>
              <a:pPr algn="ctr"/>
              <a:endParaRPr kumimoji="0" lang="en-US" altLang="zh-CN" sz="2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等线" panose="02010600030101010101" charset="-122"/>
                <a:cs typeface="Calibri" panose="020F0502020204030204" pitchFamily="34" charset="0"/>
              </a:endParaRPr>
            </a:p>
            <a:p>
              <a:pPr algn="ctr"/>
              <a:r>
                <a:rPr kumimoji="0" lang="en-US" altLang="zh-C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ea typeface="等线" panose="02010600030101010101" charset="-122"/>
                  <a:cs typeface="Calibri" panose="020F0502020204030204" pitchFamily="34" charset="0"/>
                </a:rPr>
                <a:t>Q</a:t>
              </a:r>
              <a:r>
                <a:rPr lang="en-US" altLang="zh-CN" sz="2400" b="1" kern="0" dirty="0" smtClean="0">
                  <a:solidFill>
                    <a:sysClr val="windowText" lastClr="000000"/>
                  </a:solidFill>
                  <a:latin typeface="+mj-lt"/>
                  <a:ea typeface="等线" panose="02010600030101010101" charset="-122"/>
                  <a:cs typeface="Calibri" panose="020F0502020204030204" pitchFamily="34" charset="0"/>
                </a:rPr>
                <a:t>: What animal is coming?</a:t>
              </a:r>
            </a:p>
            <a:p>
              <a:pPr algn="ctr"/>
              <a:r>
                <a:rPr lang="en-US" altLang="zh-CN" sz="2300" b="1" kern="0" dirty="0" smtClean="0">
                  <a:solidFill>
                    <a:sysClr val="windowText" lastClr="000000"/>
                  </a:solidFill>
                  <a:latin typeface="Comic Sans MS" panose="030F0702030302020204" pitchFamily="66" charset="0"/>
                  <a:ea typeface="等线" panose="02010600030101010101" charset="-122"/>
                  <a:cs typeface="Calibri" panose="020F0502020204030204" pitchFamily="34" charset="0"/>
                </a:rPr>
                <a:t> </a:t>
              </a:r>
            </a:p>
            <a:p>
              <a:pPr algn="ctr"/>
              <a:endParaRPr kumimoji="0" lang="zh-CN" altLang="en-US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等线" panose="02010600030101010101" charset="-122"/>
                <a:cs typeface="Calibri" panose="020F0502020204030204" pitchFamily="34" charset="0"/>
              </a:endParaRPr>
            </a:p>
          </p:txBody>
        </p:sp>
        <p:pic>
          <p:nvPicPr>
            <p:cNvPr id="12" name="图片 11" descr="c660da8a7d7eec717822bc9920a0dd20.png"/>
            <p:cNvPicPr>
              <a:picLocks noChangeAspect="1"/>
            </p:cNvPicPr>
            <p:nvPr/>
          </p:nvPicPr>
          <p:blipFill>
            <a:blip r:embed="rId3" cstate="print"/>
            <a:srcRect l="14594" t="10415" r="14581" b="6261"/>
            <a:stretch>
              <a:fillRect/>
            </a:stretch>
          </p:blipFill>
          <p:spPr>
            <a:xfrm>
              <a:off x="237375" y="89402"/>
              <a:ext cx="751940" cy="855147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/>
        </p:nvSpPr>
        <p:spPr>
          <a:xfrm>
            <a:off x="714348" y="571486"/>
            <a:ext cx="857256" cy="285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14348" y="571486"/>
            <a:ext cx="857256" cy="285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latin typeface="+mj-lt"/>
              </a:rPr>
              <a:t>A cat</a:t>
            </a:r>
            <a:endParaRPr lang="zh-CN" alt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857488" y="4143386"/>
            <a:ext cx="1000132" cy="10001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5472"/>
            <a:ext cx="4286248" cy="531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组合 8"/>
          <p:cNvGrpSpPr/>
          <p:nvPr/>
        </p:nvGrpSpPr>
        <p:grpSpPr>
          <a:xfrm>
            <a:off x="4429124" y="285734"/>
            <a:ext cx="3928520" cy="792088"/>
            <a:chOff x="129304" y="117534"/>
            <a:chExt cx="5990866" cy="1221639"/>
          </a:xfrm>
        </p:grpSpPr>
        <p:sp>
          <p:nvSpPr>
            <p:cNvPr id="10" name="圆角矩形 9"/>
            <p:cNvSpPr/>
            <p:nvPr/>
          </p:nvSpPr>
          <p:spPr>
            <a:xfrm>
              <a:off x="589932" y="187696"/>
              <a:ext cx="5530238" cy="98292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kumimoji="0" lang="en-US" altLang="zh-CN" sz="2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等线" panose="02010600030101010101" charset="-122"/>
                <a:cs typeface="Calibri" panose="020F0502020204030204" pitchFamily="34" charset="0"/>
              </a:endParaRPr>
            </a:p>
            <a:p>
              <a:pPr algn="ctr"/>
              <a:endParaRPr kumimoji="0" lang="en-US" altLang="zh-CN" sz="2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等线" panose="02010600030101010101" charset="-122"/>
                <a:cs typeface="Calibri" panose="020F0502020204030204" pitchFamily="34" charset="0"/>
              </a:endParaRPr>
            </a:p>
            <a:p>
              <a:pPr algn="ctr"/>
              <a:r>
                <a:rPr kumimoji="0" lang="en-US" altLang="zh-C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ea typeface="等线" panose="02010600030101010101" charset="-122"/>
                  <a:cs typeface="Calibri" panose="020F0502020204030204" pitchFamily="34" charset="0"/>
                </a:rPr>
                <a:t>Q</a:t>
              </a:r>
              <a:r>
                <a:rPr lang="en-US" altLang="zh-CN" sz="2400" b="1" kern="0" dirty="0" smtClean="0">
                  <a:solidFill>
                    <a:sysClr val="windowText" lastClr="000000"/>
                  </a:solidFill>
                  <a:latin typeface="+mj-lt"/>
                  <a:ea typeface="等线" panose="02010600030101010101" charset="-122"/>
                  <a:cs typeface="Calibri" panose="020F0502020204030204" pitchFamily="34" charset="0"/>
                </a:rPr>
                <a:t>: Is the bird lucky? Why?</a:t>
              </a:r>
            </a:p>
            <a:p>
              <a:pPr algn="ctr"/>
              <a:r>
                <a:rPr lang="en-US" altLang="zh-CN" sz="2300" b="1" kern="0" dirty="0" smtClean="0">
                  <a:solidFill>
                    <a:sysClr val="windowText" lastClr="000000"/>
                  </a:solidFill>
                  <a:latin typeface="Comic Sans MS" panose="030F0702030302020204" pitchFamily="66" charset="0"/>
                  <a:ea typeface="等线" panose="02010600030101010101" charset="-122"/>
                  <a:cs typeface="Calibri" panose="020F0502020204030204" pitchFamily="34" charset="0"/>
                </a:rPr>
                <a:t> </a:t>
              </a:r>
            </a:p>
            <a:p>
              <a:pPr algn="ctr"/>
              <a:endParaRPr kumimoji="0" lang="zh-CN" altLang="en-US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等线" panose="02010600030101010101" charset="-122"/>
                <a:cs typeface="Calibri" panose="020F0502020204030204" pitchFamily="34" charset="0"/>
              </a:endParaRPr>
            </a:p>
          </p:txBody>
        </p:sp>
        <p:pic>
          <p:nvPicPr>
            <p:cNvPr id="11" name="图片 10" descr="c660da8a7d7eec717822bc9920a0dd20.png"/>
            <p:cNvPicPr>
              <a:picLocks noChangeAspect="1"/>
            </p:cNvPicPr>
            <p:nvPr/>
          </p:nvPicPr>
          <p:blipFill>
            <a:blip r:embed="rId3" cstate="print"/>
            <a:srcRect l="14594" t="10415" r="14581" b="6261"/>
            <a:stretch>
              <a:fillRect/>
            </a:stretch>
          </p:blipFill>
          <p:spPr>
            <a:xfrm>
              <a:off x="129304" y="117534"/>
              <a:ext cx="751940" cy="1221639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714306" y="1214997"/>
            <a:ext cx="3286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+mj-lt"/>
              </a:rPr>
              <a:t>Useful Sentences:</a:t>
            </a:r>
          </a:p>
          <a:p>
            <a:r>
              <a:rPr lang="en-US" altLang="zh-CN" sz="2000" dirty="0" smtClean="0">
                <a:latin typeface="+mj-lt"/>
              </a:rPr>
              <a:t>I think the bird is ___.</a:t>
            </a:r>
          </a:p>
          <a:p>
            <a:r>
              <a:rPr lang="en-US" altLang="zh-CN" sz="2000" dirty="0" smtClean="0">
                <a:latin typeface="+mj-lt"/>
              </a:rPr>
              <a:t>Because _________.</a:t>
            </a:r>
          </a:p>
        </p:txBody>
      </p:sp>
      <p:sp>
        <p:nvSpPr>
          <p:cNvPr id="13" name="椭圆 12"/>
          <p:cNvSpPr/>
          <p:nvPr/>
        </p:nvSpPr>
        <p:spPr>
          <a:xfrm>
            <a:off x="1357290" y="2214560"/>
            <a:ext cx="1257518" cy="92869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357158" y="714362"/>
            <a:ext cx="1357322" cy="285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7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7158" y="714362"/>
            <a:ext cx="1357322" cy="285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+mj-lt"/>
              </a:rPr>
              <a:t>Lucky bird</a:t>
            </a:r>
            <a:r>
              <a:rPr lang="en-US" altLang="zh-CN" sz="2000" b="1" dirty="0" smtClean="0">
                <a:solidFill>
                  <a:schemeClr val="tx1"/>
                </a:solidFill>
                <a:latin typeface="+mj-lt"/>
              </a:rPr>
              <a:t>!</a:t>
            </a:r>
            <a:endParaRPr lang="zh-CN" altLang="en-US" sz="200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6" name="组合 26"/>
          <p:cNvGrpSpPr/>
          <p:nvPr/>
        </p:nvGrpSpPr>
        <p:grpSpPr>
          <a:xfrm>
            <a:off x="4429124" y="2355726"/>
            <a:ext cx="4031308" cy="932684"/>
            <a:chOff x="-569818" y="89402"/>
            <a:chExt cx="12129232" cy="855147"/>
          </a:xfrm>
        </p:grpSpPr>
        <p:sp>
          <p:nvSpPr>
            <p:cNvPr id="17" name="圆角矩形 16"/>
            <p:cNvSpPr/>
            <p:nvPr/>
          </p:nvSpPr>
          <p:spPr>
            <a:xfrm>
              <a:off x="589931" y="187696"/>
              <a:ext cx="10969483" cy="6880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altLang="zh-CN" sz="2300" b="1" kern="0" dirty="0" smtClean="0">
                <a:solidFill>
                  <a:sysClr val="windowText" lastClr="000000"/>
                </a:solidFill>
                <a:latin typeface="Comic Sans MS" panose="030F0702030302020204" pitchFamily="66" charset="0"/>
                <a:ea typeface="等线" panose="02010600030101010101" charset="-122"/>
                <a:cs typeface="Calibri" panose="020F0502020204030204" pitchFamily="34" charset="0"/>
              </a:endParaRPr>
            </a:p>
            <a:p>
              <a:r>
                <a:rPr lang="en-US" altLang="zh-CN" sz="2400" b="1" kern="0" dirty="0" smtClean="0">
                  <a:solidFill>
                    <a:sysClr val="windowText" lastClr="000000"/>
                  </a:solidFill>
                  <a:latin typeface="+mj-lt"/>
                  <a:ea typeface="等线" panose="02010600030101010101" charset="-122"/>
                  <a:cs typeface="Calibri" panose="020F0502020204030204" pitchFamily="34" charset="0"/>
                </a:rPr>
                <a:t>Q: If the bird comes down,             could the cat catch it? </a:t>
              </a:r>
            </a:p>
            <a:p>
              <a:pPr algn="ctr"/>
              <a:endParaRPr kumimoji="0" lang="zh-CN" altLang="en-US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等线" panose="02010600030101010101" charset="-122"/>
                <a:cs typeface="Calibri" panose="020F0502020204030204" pitchFamily="34" charset="0"/>
              </a:endParaRPr>
            </a:p>
          </p:txBody>
        </p:sp>
        <p:pic>
          <p:nvPicPr>
            <p:cNvPr id="18" name="图片 17" descr="c660da8a7d7eec717822bc9920a0dd20.png"/>
            <p:cNvPicPr>
              <a:picLocks noChangeAspect="1"/>
            </p:cNvPicPr>
            <p:nvPr/>
          </p:nvPicPr>
          <p:blipFill>
            <a:blip r:embed="rId3" cstate="print"/>
            <a:srcRect l="14594" t="10415" r="14581" b="6261"/>
            <a:stretch>
              <a:fillRect/>
            </a:stretch>
          </p:blipFill>
          <p:spPr>
            <a:xfrm>
              <a:off x="-569818" y="89402"/>
              <a:ext cx="1559133" cy="855147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1928794" y="428610"/>
            <a:ext cx="1285884" cy="285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7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928794" y="428610"/>
            <a:ext cx="1285884" cy="285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+mj-lt"/>
              </a:rPr>
              <a:t>flies away</a:t>
            </a:r>
            <a:r>
              <a:rPr lang="en-US" altLang="zh-CN" sz="2000" b="1" dirty="0" smtClean="0">
                <a:solidFill>
                  <a:schemeClr val="tx1"/>
                </a:solidFill>
                <a:latin typeface="+mj-lt"/>
              </a:rPr>
              <a:t>.</a:t>
            </a:r>
            <a:endParaRPr lang="zh-CN" alt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16016" y="3504434"/>
            <a:ext cx="4143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</a:rPr>
              <a:t>Useful Sentences:</a:t>
            </a:r>
          </a:p>
          <a:p>
            <a:r>
              <a:rPr lang="en-US" altLang="zh-CN" sz="2000" dirty="0" smtClean="0">
                <a:latin typeface="+mj-lt"/>
              </a:rPr>
              <a:t>I think the cat could/couldn’t ____.</a:t>
            </a:r>
          </a:p>
          <a:p>
            <a:r>
              <a:rPr lang="en-US" altLang="zh-CN" sz="2000" dirty="0" smtClean="0">
                <a:latin typeface="+mj-lt"/>
              </a:rPr>
              <a:t>Because _________.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7" name="猫.wmv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59632" y="771550"/>
            <a:ext cx="6768752" cy="3985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图片 14" descr="微信图片_2018082709441110.jpg"/>
          <p:cNvPicPr>
            <a:picLocks noChangeAspect="1"/>
          </p:cNvPicPr>
          <p:nvPr/>
        </p:nvPicPr>
        <p:blipFill>
          <a:blip r:embed="rId4" cstate="print"/>
          <a:srcRect l="55208" r="8333"/>
          <a:stretch>
            <a:fillRect/>
          </a:stretch>
        </p:blipFill>
        <p:spPr>
          <a:xfrm>
            <a:off x="2571736" y="0"/>
            <a:ext cx="3429024" cy="5143500"/>
          </a:xfrm>
          <a:prstGeom prst="rect">
            <a:avLst/>
          </a:prstGeom>
        </p:spPr>
      </p:pic>
      <p:sp>
        <p:nvSpPr>
          <p:cNvPr id="17" name="椭圆 16"/>
          <p:cNvSpPr/>
          <p:nvPr/>
        </p:nvSpPr>
        <p:spPr>
          <a:xfrm>
            <a:off x="3286116" y="214296"/>
            <a:ext cx="285752" cy="35719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云形标注 17"/>
          <p:cNvSpPr/>
          <p:nvPr/>
        </p:nvSpPr>
        <p:spPr>
          <a:xfrm>
            <a:off x="1357290" y="928676"/>
            <a:ext cx="1728192" cy="936104"/>
          </a:xfrm>
          <a:prstGeom prst="cloudCallout">
            <a:avLst>
              <a:gd name="adj1" fmla="val 57365"/>
              <a:gd name="adj2" fmla="val -10725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/>
              <a:t>What?</a:t>
            </a:r>
            <a:endParaRPr lang="zh-CN" altLang="en-US" sz="2800" b="1" dirty="0"/>
          </a:p>
        </p:txBody>
      </p:sp>
      <p:sp>
        <p:nvSpPr>
          <p:cNvPr id="19" name="圆角矩形 18"/>
          <p:cNvSpPr/>
          <p:nvPr/>
        </p:nvSpPr>
        <p:spPr>
          <a:xfrm>
            <a:off x="6357950" y="1643056"/>
            <a:ext cx="2428892" cy="135732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</a:rPr>
              <a:t>Food Chain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7" name="图片 6" descr="c660da8a7d7eec717822bc9920a0dd20.png"/>
          <p:cNvPicPr>
            <a:picLocks noChangeAspect="1"/>
          </p:cNvPicPr>
          <p:nvPr/>
        </p:nvPicPr>
        <p:blipFill>
          <a:blip r:embed="rId5" cstate="print"/>
          <a:srcRect l="14594" t="10415" r="14581" b="6261"/>
          <a:stretch>
            <a:fillRect/>
          </a:stretch>
        </p:blipFill>
        <p:spPr>
          <a:xfrm>
            <a:off x="214282" y="2143122"/>
            <a:ext cx="493086" cy="792088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642910" y="2285998"/>
            <a:ext cx="3071834" cy="637311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kumimoji="0" lang="en-US" altLang="zh-CN" sz="23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等线" panose="02010600030101010101" charset="-122"/>
              <a:cs typeface="Calibri" panose="020F0502020204030204" pitchFamily="34" charset="0"/>
            </a:endParaRPr>
          </a:p>
          <a:p>
            <a:pPr algn="ctr"/>
            <a:endParaRPr kumimoji="0" lang="en-US" altLang="zh-CN" sz="23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等线" panose="02010600030101010101" charset="-122"/>
              <a:cs typeface="Calibri" panose="020F0502020204030204" pitchFamily="34" charset="0"/>
            </a:endParaRPr>
          </a:p>
          <a:p>
            <a:pPr marL="446088" indent="-446088" algn="ctr"/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等线" panose="02010600030101010101" charset="-122"/>
                <a:cs typeface="Calibri" panose="020F0502020204030204" pitchFamily="34" charset="0"/>
              </a:rPr>
              <a:t>Q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+mj-lt"/>
                <a:ea typeface="等线" panose="02010600030101010101" charset="-122"/>
                <a:cs typeface="Calibri" panose="020F0502020204030204" pitchFamily="34" charset="0"/>
              </a:rPr>
              <a:t>: 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+mj-lt"/>
                <a:ea typeface="等线" panose="02010600030101010101" charset="-122"/>
                <a:cs typeface="Calibri" panose="020F0502020204030204" pitchFamily="34" charset="0"/>
              </a:rPr>
              <a:t>W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+mj-lt"/>
                <a:ea typeface="等线" panose="02010600030101010101" charset="-122"/>
                <a:cs typeface="Calibri" panose="020F0502020204030204" pitchFamily="34" charset="0"/>
              </a:rPr>
              <a:t>hat else do you   think “it” means?</a:t>
            </a:r>
            <a:endParaRPr lang="en-US" altLang="zh-CN" sz="2400" b="1" kern="0" dirty="0" smtClean="0">
              <a:solidFill>
                <a:sysClr val="windowText" lastClr="000000"/>
              </a:solidFill>
              <a:latin typeface="+mj-lt"/>
              <a:ea typeface="等线" panose="02010600030101010101" charset="-122"/>
              <a:cs typeface="Calibri" panose="020F0502020204030204" pitchFamily="34" charset="0"/>
            </a:endParaRPr>
          </a:p>
          <a:p>
            <a:pPr algn="ctr"/>
            <a:r>
              <a:rPr lang="en-US" altLang="zh-CN" sz="2300" b="1" kern="0" dirty="0" smtClean="0">
                <a:solidFill>
                  <a:sysClr val="windowText" lastClr="000000"/>
                </a:solidFill>
                <a:latin typeface="Comic Sans MS" panose="030F0702030302020204" pitchFamily="66" charset="0"/>
                <a:ea typeface="等线" panose="02010600030101010101" charset="-122"/>
                <a:cs typeface="Calibri" panose="020F0502020204030204" pitchFamily="34" charset="0"/>
              </a:rPr>
              <a:t> </a:t>
            </a:r>
          </a:p>
          <a:p>
            <a:pPr algn="ctr"/>
            <a:endParaRPr kumimoji="0" lang="zh-CN" altLang="en-US" sz="2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等线" panose="02010600030101010101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642910" y="714362"/>
            <a:ext cx="7786742" cy="3857652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标题 2"/>
          <p:cNvSpPr>
            <a:spLocks noGrp="1"/>
          </p:cNvSpPr>
          <p:nvPr>
            <p:ph type="title"/>
          </p:nvPr>
        </p:nvSpPr>
        <p:spPr>
          <a:xfrm>
            <a:off x="642910" y="0"/>
            <a:ext cx="8136904" cy="857250"/>
          </a:xfrm>
        </p:spPr>
        <p:txBody>
          <a:bodyPr>
            <a:normAutofit/>
          </a:bodyPr>
          <a:lstStyle/>
          <a:p>
            <a:r>
              <a:rPr lang="en-US" altLang="zh-CN" sz="3200" b="1" dirty="0" smtClean="0"/>
              <a:t>Listen and repeat</a:t>
            </a:r>
            <a:endParaRPr lang="zh-CN" altLang="en-US" sz="3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143372" y="1928808"/>
            <a:ext cx="3500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+mj-lt"/>
              </a:rPr>
              <a:t>Tips:</a:t>
            </a:r>
          </a:p>
          <a:p>
            <a:pPr>
              <a:buAutoNum type="arabicPeriod"/>
            </a:pPr>
            <a:r>
              <a:rPr lang="en-US" altLang="zh-CN" sz="2400" dirty="0" smtClean="0">
                <a:latin typeface="+mj-lt"/>
              </a:rPr>
              <a:t> Listen and repeat.</a:t>
            </a:r>
          </a:p>
          <a:p>
            <a:pPr>
              <a:buAutoNum type="arabicPeriod"/>
            </a:pPr>
            <a:r>
              <a:rPr lang="en-US" altLang="zh-CN" sz="2400" dirty="0" smtClean="0">
                <a:latin typeface="+mj-lt"/>
              </a:rPr>
              <a:t> Point with finger.</a:t>
            </a:r>
            <a:endParaRPr lang="zh-CN" altLang="en-US" sz="2400" dirty="0">
              <a:latin typeface="+mj-lt"/>
            </a:endParaRPr>
          </a:p>
        </p:txBody>
      </p:sp>
      <p:pic>
        <p:nvPicPr>
          <p:cNvPr id="27" name="图片 26" descr="微信图片_20180827094410.jpg"/>
          <p:cNvPicPr>
            <a:picLocks noChangeAspect="1"/>
          </p:cNvPicPr>
          <p:nvPr/>
        </p:nvPicPr>
        <p:blipFill>
          <a:blip r:embed="rId4" cstate="print"/>
          <a:srcRect l="3125" t="4166" r="3125" b="5555"/>
          <a:stretch>
            <a:fillRect/>
          </a:stretch>
        </p:blipFill>
        <p:spPr>
          <a:xfrm rot="4259980">
            <a:off x="831209" y="1433373"/>
            <a:ext cx="2839838" cy="2272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642910" y="714362"/>
            <a:ext cx="7786742" cy="3857652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标题 2"/>
          <p:cNvSpPr>
            <a:spLocks noGrp="1"/>
          </p:cNvSpPr>
          <p:nvPr>
            <p:ph type="title"/>
          </p:nvPr>
        </p:nvSpPr>
        <p:spPr>
          <a:xfrm>
            <a:off x="642910" y="0"/>
            <a:ext cx="8136904" cy="857250"/>
          </a:xfrm>
        </p:spPr>
        <p:txBody>
          <a:bodyPr>
            <a:normAutofit/>
          </a:bodyPr>
          <a:lstStyle/>
          <a:p>
            <a:r>
              <a:rPr lang="en-US" altLang="zh-CN" sz="3200" b="1" dirty="0" smtClean="0"/>
              <a:t>Listen and repeat</a:t>
            </a:r>
            <a:endParaRPr lang="zh-CN" altLang="en-US" sz="3200" b="1" dirty="0"/>
          </a:p>
        </p:txBody>
      </p:sp>
      <p:pic>
        <p:nvPicPr>
          <p:cNvPr id="7" name="图片 6" descr="微信图片_20180827094410.jpg"/>
          <p:cNvPicPr>
            <a:picLocks noChangeAspect="1"/>
          </p:cNvPicPr>
          <p:nvPr/>
        </p:nvPicPr>
        <p:blipFill>
          <a:blip r:embed="rId4" cstate="print"/>
          <a:srcRect l="3125" t="4166" r="3125" b="5555"/>
          <a:stretch>
            <a:fillRect/>
          </a:stretch>
        </p:blipFill>
        <p:spPr>
          <a:xfrm rot="4259980">
            <a:off x="831209" y="1433373"/>
            <a:ext cx="2839838" cy="22728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87909" y="714362"/>
            <a:ext cx="4286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+mj-lt"/>
              </a:rPr>
              <a:t>Tips:</a:t>
            </a:r>
          </a:p>
          <a:p>
            <a:r>
              <a:rPr lang="en-US" altLang="zh-CN" sz="2400" dirty="0" smtClean="0">
                <a:latin typeface="+mj-lt"/>
              </a:rPr>
              <a:t>1. Group work.</a:t>
            </a:r>
          </a:p>
          <a:p>
            <a:r>
              <a:rPr lang="en-US" altLang="zh-CN" sz="2400" dirty="0" smtClean="0">
                <a:latin typeface="+mj-lt"/>
              </a:rPr>
              <a:t>2. Repeat with key words.</a:t>
            </a:r>
          </a:p>
          <a:p>
            <a:r>
              <a:rPr lang="en-US" altLang="zh-CN" sz="2400" dirty="0" smtClean="0">
                <a:latin typeface="+mj-lt"/>
              </a:rPr>
              <a:t>3. Do some actions.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87908" y="2211710"/>
            <a:ext cx="50703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+mj-lt"/>
              </a:rPr>
              <a:t>Useful Sentences:</a:t>
            </a:r>
          </a:p>
          <a:p>
            <a:r>
              <a:rPr lang="en-US" sz="2400" dirty="0" smtClean="0">
                <a:latin typeface="+mj-lt"/>
              </a:rPr>
              <a:t>A: </a:t>
            </a:r>
            <a:r>
              <a:rPr lang="en-US" sz="2400" dirty="0" smtClean="0">
                <a:latin typeface="+mj-lt"/>
              </a:rPr>
              <a:t>The … is </a:t>
            </a:r>
            <a:r>
              <a:rPr lang="en-US" sz="2400" dirty="0" smtClean="0">
                <a:latin typeface="+mj-lt"/>
              </a:rPr>
              <a:t>on the leaves, and </a:t>
            </a:r>
            <a:r>
              <a:rPr lang="en-US" sz="2400" dirty="0" smtClean="0">
                <a:latin typeface="+mj-lt"/>
              </a:rPr>
              <a:t>a … </a:t>
            </a:r>
            <a:r>
              <a:rPr lang="en-US" sz="2400" dirty="0" smtClean="0">
                <a:latin typeface="+mj-lt"/>
              </a:rPr>
              <a:t>grows. </a:t>
            </a:r>
            <a:endParaRPr lang="zh-CN" altLang="en-US" sz="2400" dirty="0" smtClean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B: </a:t>
            </a:r>
            <a:r>
              <a:rPr lang="en-US" sz="2400" dirty="0" smtClean="0">
                <a:latin typeface="+mj-lt"/>
              </a:rPr>
              <a:t>The … </a:t>
            </a:r>
            <a:r>
              <a:rPr lang="en-US" sz="2400" dirty="0" smtClean="0">
                <a:latin typeface="+mj-lt"/>
              </a:rPr>
              <a:t>nibbles a leaf.</a:t>
            </a:r>
            <a:endParaRPr lang="zh-CN" altLang="en-US" sz="2400" dirty="0" smtClean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C: </a:t>
            </a:r>
            <a:r>
              <a:rPr lang="en-US" sz="2400" dirty="0" smtClean="0">
                <a:latin typeface="+mj-lt"/>
              </a:rPr>
              <a:t>The … </a:t>
            </a:r>
            <a:r>
              <a:rPr lang="en-US" sz="2400" dirty="0" smtClean="0">
                <a:latin typeface="+mj-lt"/>
              </a:rPr>
              <a:t>flies away with the caterpillar. </a:t>
            </a:r>
            <a:endParaRPr lang="zh-CN" altLang="en-US" sz="2400" dirty="0" smtClean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D: </a:t>
            </a:r>
            <a:r>
              <a:rPr lang="en-US" sz="2400" dirty="0" smtClean="0">
                <a:latin typeface="+mj-lt"/>
              </a:rPr>
              <a:t>The … </a:t>
            </a:r>
            <a:r>
              <a:rPr lang="en-US" sz="2400" dirty="0" smtClean="0">
                <a:latin typeface="+mj-lt"/>
              </a:rPr>
              <a:t>is waiting for the bird.</a:t>
            </a:r>
            <a:endParaRPr lang="en-US" altLang="zh-CN" sz="24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642910" y="714362"/>
            <a:ext cx="7786742" cy="3857652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标题 2"/>
          <p:cNvSpPr>
            <a:spLocks noGrp="1"/>
          </p:cNvSpPr>
          <p:nvPr>
            <p:ph type="title"/>
          </p:nvPr>
        </p:nvSpPr>
        <p:spPr>
          <a:xfrm>
            <a:off x="642910" y="0"/>
            <a:ext cx="8136904" cy="857250"/>
          </a:xfrm>
        </p:spPr>
        <p:txBody>
          <a:bodyPr>
            <a:normAutofit/>
          </a:bodyPr>
          <a:lstStyle/>
          <a:p>
            <a:r>
              <a:rPr lang="en-US" altLang="zh-CN" sz="3200" b="1" dirty="0" smtClean="0"/>
              <a:t>Think and order</a:t>
            </a:r>
            <a:endParaRPr lang="zh-CN" altLang="en-US" sz="3200" b="1" dirty="0"/>
          </a:p>
        </p:txBody>
      </p:sp>
      <p:pic>
        <p:nvPicPr>
          <p:cNvPr id="6" name="图片 5" descr="花.jpg"/>
          <p:cNvPicPr/>
          <p:nvPr/>
        </p:nvPicPr>
        <p:blipFill>
          <a:blip r:embed="rId4" cstate="print"/>
          <a:srcRect r="28506" b="4664"/>
          <a:stretch>
            <a:fillRect/>
          </a:stretch>
        </p:blipFill>
        <p:spPr>
          <a:xfrm>
            <a:off x="4714876" y="928676"/>
            <a:ext cx="1412184" cy="930303"/>
          </a:xfrm>
          <a:prstGeom prst="rect">
            <a:avLst/>
          </a:prstGeom>
        </p:spPr>
      </p:pic>
      <p:pic>
        <p:nvPicPr>
          <p:cNvPr id="7" name="图片 6" descr="青蛙.jpg"/>
          <p:cNvPicPr/>
          <p:nvPr/>
        </p:nvPicPr>
        <p:blipFill>
          <a:blip r:embed="rId5" cstate="print"/>
          <a:srcRect b="11862"/>
          <a:stretch>
            <a:fillRect/>
          </a:stretch>
        </p:blipFill>
        <p:spPr>
          <a:xfrm>
            <a:off x="6357950" y="928676"/>
            <a:ext cx="1324720" cy="946206"/>
          </a:xfrm>
          <a:prstGeom prst="rect">
            <a:avLst/>
          </a:prstGeom>
        </p:spPr>
      </p:pic>
      <p:pic>
        <p:nvPicPr>
          <p:cNvPr id="8" name="图片 7" descr="蝴蝶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57290" y="928676"/>
            <a:ext cx="1181597" cy="890546"/>
          </a:xfrm>
          <a:prstGeom prst="rect">
            <a:avLst/>
          </a:prstGeom>
        </p:spPr>
      </p:pic>
      <p:pic>
        <p:nvPicPr>
          <p:cNvPr id="9" name="图片 8" descr="蛇.jpg"/>
          <p:cNvPicPr/>
          <p:nvPr/>
        </p:nvPicPr>
        <p:blipFill>
          <a:blip r:embed="rId7" cstate="print"/>
          <a:srcRect b="20229"/>
          <a:stretch>
            <a:fillRect/>
          </a:stretch>
        </p:blipFill>
        <p:spPr>
          <a:xfrm>
            <a:off x="3071802" y="928676"/>
            <a:ext cx="1229305" cy="946206"/>
          </a:xfrm>
          <a:prstGeom prst="rect">
            <a:avLst/>
          </a:prstGeo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1857370"/>
            <a:ext cx="8572528" cy="30777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9747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</a:t>
            </a:r>
            <a:r>
              <a:rPr kumimoji="0" lang="zh-CN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① </a:t>
            </a:r>
            <a:r>
              <a:rPr kumimoji="0" lang="en-US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butterfly                            ② snake                           ③ flower                     ④ frog</a:t>
            </a:r>
          </a:p>
        </p:txBody>
      </p:sp>
      <p:grpSp>
        <p:nvGrpSpPr>
          <p:cNvPr id="4098" name="Group 2"/>
          <p:cNvGrpSpPr/>
          <p:nvPr/>
        </p:nvGrpSpPr>
        <p:grpSpPr bwMode="auto">
          <a:xfrm>
            <a:off x="1785918" y="2357436"/>
            <a:ext cx="1573211" cy="2071702"/>
            <a:chOff x="6590" y="3894"/>
            <a:chExt cx="3780" cy="5172"/>
          </a:xfrm>
        </p:grpSpPr>
        <p:sp>
          <p:nvSpPr>
            <p:cNvPr id="4099" name="AutoShape 3"/>
            <p:cNvSpPr>
              <a:spLocks noChangeArrowheads="1"/>
            </p:cNvSpPr>
            <p:nvPr/>
          </p:nvSpPr>
          <p:spPr bwMode="auto">
            <a:xfrm>
              <a:off x="6701" y="3894"/>
              <a:ext cx="3669" cy="5172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50800">
              <a:solidFill>
                <a:srgbClr val="00000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cxnSp>
          <p:nvCxnSpPr>
            <p:cNvPr id="4100" name="AutoShape 4"/>
            <p:cNvCxnSpPr>
              <a:cxnSpLocks noChangeShapeType="1"/>
            </p:cNvCxnSpPr>
            <p:nvPr/>
          </p:nvCxnSpPr>
          <p:spPr bwMode="auto">
            <a:xfrm>
              <a:off x="7100" y="7979"/>
              <a:ext cx="2867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4101" name="AutoShape 5"/>
            <p:cNvCxnSpPr>
              <a:cxnSpLocks noChangeShapeType="1"/>
            </p:cNvCxnSpPr>
            <p:nvPr/>
          </p:nvCxnSpPr>
          <p:spPr bwMode="auto">
            <a:xfrm>
              <a:off x="7551" y="6849"/>
              <a:ext cx="2053" cy="1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</a:ln>
          </p:spPr>
        </p:cxnSp>
        <p:cxnSp>
          <p:nvCxnSpPr>
            <p:cNvPr id="4102" name="AutoShape 6"/>
            <p:cNvCxnSpPr>
              <a:cxnSpLocks noChangeShapeType="1"/>
            </p:cNvCxnSpPr>
            <p:nvPr/>
          </p:nvCxnSpPr>
          <p:spPr bwMode="auto">
            <a:xfrm>
              <a:off x="7914" y="5610"/>
              <a:ext cx="1152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</a:ln>
          </p:spPr>
        </p:cxnSp>
        <p:sp>
          <p:nvSpPr>
            <p:cNvPr id="4103" name="AutoShape 7"/>
            <p:cNvSpPr>
              <a:spLocks noChangeArrowheads="1"/>
            </p:cNvSpPr>
            <p:nvPr/>
          </p:nvSpPr>
          <p:spPr bwMode="auto">
            <a:xfrm rot="-3777705">
              <a:off x="6256" y="7636"/>
              <a:ext cx="1017" cy="350"/>
            </a:xfrm>
            <a:prstGeom prst="curvedDownArrow">
              <a:avLst>
                <a:gd name="adj1" fmla="val 58114"/>
                <a:gd name="adj2" fmla="val 116229"/>
                <a:gd name="adj3" fmla="val 33333"/>
              </a:avLst>
            </a:prstGeom>
            <a:solidFill>
              <a:srgbClr val="4F81BD"/>
            </a:solidFill>
            <a:ln w="9525">
              <a:solidFill>
                <a:srgbClr val="00000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4" name="AutoShape 8"/>
            <p:cNvSpPr>
              <a:spLocks noChangeArrowheads="1"/>
            </p:cNvSpPr>
            <p:nvPr/>
          </p:nvSpPr>
          <p:spPr bwMode="auto">
            <a:xfrm rot="-3777705">
              <a:off x="6684" y="6417"/>
              <a:ext cx="1017" cy="350"/>
            </a:xfrm>
            <a:prstGeom prst="curvedDownArrow">
              <a:avLst>
                <a:gd name="adj1" fmla="val 58114"/>
                <a:gd name="adj2" fmla="val 116229"/>
                <a:gd name="adj3" fmla="val 33333"/>
              </a:avLst>
            </a:prstGeom>
            <a:solidFill>
              <a:srgbClr val="4F81BD"/>
            </a:solidFill>
            <a:ln w="9525">
              <a:solidFill>
                <a:srgbClr val="00000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5" name="AutoShape 9"/>
            <p:cNvSpPr>
              <a:spLocks noChangeArrowheads="1"/>
            </p:cNvSpPr>
            <p:nvPr/>
          </p:nvSpPr>
          <p:spPr bwMode="auto">
            <a:xfrm rot="-3777705">
              <a:off x="7119" y="5254"/>
              <a:ext cx="1017" cy="350"/>
            </a:xfrm>
            <a:prstGeom prst="curvedDownArrow">
              <a:avLst>
                <a:gd name="adj1" fmla="val 58114"/>
                <a:gd name="adj2" fmla="val 116229"/>
                <a:gd name="adj3" fmla="val 33333"/>
              </a:avLst>
            </a:prstGeom>
            <a:solidFill>
              <a:srgbClr val="4F81BD"/>
            </a:solidFill>
            <a:ln w="9525">
              <a:solidFill>
                <a:srgbClr val="00000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2" name="圆角矩形 21"/>
          <p:cNvSpPr/>
          <p:nvPr/>
        </p:nvSpPr>
        <p:spPr>
          <a:xfrm>
            <a:off x="4283968" y="2283718"/>
            <a:ext cx="3643338" cy="2160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2400" b="1" dirty="0" smtClean="0">
              <a:solidFill>
                <a:srgbClr val="FF0000"/>
              </a:solidFill>
              <a:latin typeface="+mj-lt"/>
            </a:endParaRPr>
          </a:p>
          <a:p>
            <a:r>
              <a:rPr lang="en-US" altLang="zh-CN" sz="2400" dirty="0" smtClean="0">
                <a:solidFill>
                  <a:srgbClr val="FF0000"/>
                </a:solidFill>
                <a:latin typeface="+mj-lt"/>
              </a:rPr>
              <a:t>Useful Sentences</a:t>
            </a:r>
            <a:r>
              <a:rPr lang="zh-CN" altLang="en-US" sz="2400" dirty="0" smtClean="0">
                <a:solidFill>
                  <a:srgbClr val="FF0000"/>
                </a:solidFill>
                <a:latin typeface="+mj-lt"/>
              </a:rPr>
              <a:t>：</a:t>
            </a:r>
            <a:endParaRPr lang="en-US" altLang="zh-CN" sz="24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sz="2400" dirty="0" smtClean="0">
                <a:solidFill>
                  <a:schemeClr val="tx1"/>
                </a:solidFill>
                <a:latin typeface="+mj-lt"/>
              </a:rPr>
              <a:t>A: Here is a … .</a:t>
            </a:r>
          </a:p>
          <a:p>
            <a:r>
              <a:rPr lang="en-US" altLang="zh-CN" sz="2400" dirty="0" smtClean="0">
                <a:solidFill>
                  <a:schemeClr val="tx1"/>
                </a:solidFill>
                <a:latin typeface="+mj-lt"/>
              </a:rPr>
              <a:t>B: … is good for … to eat.</a:t>
            </a:r>
          </a:p>
          <a:p>
            <a:r>
              <a:rPr lang="en-US" altLang="zh-CN" sz="2400" dirty="0" smtClean="0">
                <a:solidFill>
                  <a:schemeClr val="tx1"/>
                </a:solidFill>
                <a:latin typeface="+mj-lt"/>
              </a:rPr>
              <a:t>C: … is good for … to eat.</a:t>
            </a:r>
          </a:p>
          <a:p>
            <a:r>
              <a:rPr lang="en-US" altLang="zh-CN" sz="2400" dirty="0" smtClean="0">
                <a:solidFill>
                  <a:schemeClr val="tx1"/>
                </a:solidFill>
                <a:latin typeface="+mj-lt"/>
              </a:rPr>
              <a:t>D: … is good for … to eat.</a:t>
            </a:r>
          </a:p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642910" y="714362"/>
            <a:ext cx="7786742" cy="3857652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标题 2"/>
          <p:cNvSpPr>
            <a:spLocks noGrp="1"/>
          </p:cNvSpPr>
          <p:nvPr>
            <p:ph type="title"/>
          </p:nvPr>
        </p:nvSpPr>
        <p:spPr>
          <a:xfrm>
            <a:off x="642910" y="0"/>
            <a:ext cx="8136904" cy="857250"/>
          </a:xfrm>
        </p:spPr>
        <p:txBody>
          <a:bodyPr>
            <a:normAutofit/>
          </a:bodyPr>
          <a:lstStyle/>
          <a:p>
            <a:r>
              <a:rPr lang="en-US" altLang="zh-CN" sz="3200" b="1" dirty="0" smtClean="0"/>
              <a:t>Find and say</a:t>
            </a:r>
            <a:endParaRPr lang="zh-CN" altLang="en-US" sz="3200" b="1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857238"/>
            <a:ext cx="4000528" cy="324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1214414" y="4143386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We find ___ food chains.</a:t>
            </a:r>
            <a:endParaRPr lang="zh-CN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929190" y="1857370"/>
            <a:ext cx="32147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+mj-lt"/>
              </a:rPr>
              <a:t>Tips:</a:t>
            </a:r>
          </a:p>
          <a:p>
            <a:r>
              <a:rPr lang="en-US" altLang="zh-CN" sz="2400" dirty="0" smtClean="0">
                <a:latin typeface="+mj-lt"/>
              </a:rPr>
              <a:t>1. Group work.</a:t>
            </a:r>
          </a:p>
          <a:p>
            <a:r>
              <a:rPr lang="en-US" altLang="zh-CN" sz="2400" dirty="0" smtClean="0">
                <a:latin typeface="+mj-lt"/>
              </a:rPr>
              <a:t>2. Count food chains.</a:t>
            </a:r>
          </a:p>
          <a:p>
            <a:r>
              <a:rPr lang="en-US" altLang="zh-CN" sz="2400" dirty="0" smtClean="0">
                <a:latin typeface="+mj-lt"/>
              </a:rPr>
              <a:t>3. Choose </a:t>
            </a:r>
            <a:r>
              <a:rPr lang="en-US" altLang="zh-CN" sz="2400" dirty="0" smtClean="0">
                <a:solidFill>
                  <a:srgbClr val="FF0000"/>
                </a:solidFill>
                <a:latin typeface="+mj-lt"/>
              </a:rPr>
              <a:t>one</a:t>
            </a:r>
            <a:r>
              <a:rPr lang="en-US" altLang="zh-CN" sz="2400" dirty="0" smtClean="0">
                <a:latin typeface="+mj-lt"/>
              </a:rPr>
              <a:t> and write it on your worksheet.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图片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 descr="微信图片_20180827094410.jpg"/>
          <p:cNvPicPr>
            <a:picLocks noChangeAspect="1"/>
          </p:cNvPicPr>
          <p:nvPr/>
        </p:nvPicPr>
        <p:blipFill>
          <a:blip r:embed="rId4" cstate="print"/>
          <a:srcRect l="5555" t="2777" r="3704" b="2777"/>
          <a:stretch>
            <a:fillRect/>
          </a:stretch>
        </p:blipFill>
        <p:spPr>
          <a:xfrm>
            <a:off x="2902706" y="0"/>
            <a:ext cx="5072066" cy="5143500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>
            <a:off x="1619672" y="928676"/>
            <a:ext cx="1224136" cy="428628"/>
          </a:xfrm>
          <a:prstGeom prst="wedgeRoundRectCallout">
            <a:avLst>
              <a:gd name="adj1" fmla="val 51120"/>
              <a:gd name="adj2" fmla="val -10110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/>
              <a:t>Level</a:t>
            </a:r>
            <a:endParaRPr lang="zh-CN" altLang="en-US" sz="2800" b="1" dirty="0"/>
          </a:p>
        </p:txBody>
      </p:sp>
      <p:sp>
        <p:nvSpPr>
          <p:cNvPr id="9" name="圆角矩形标注 8"/>
          <p:cNvSpPr/>
          <p:nvPr/>
        </p:nvSpPr>
        <p:spPr>
          <a:xfrm>
            <a:off x="1475656" y="142858"/>
            <a:ext cx="1152128" cy="428610"/>
          </a:xfrm>
          <a:prstGeom prst="wedgeRoundRectCallout">
            <a:avLst>
              <a:gd name="adj1" fmla="val 69656"/>
              <a:gd name="adj2" fmla="val -2134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/>
              <a:t>Series</a:t>
            </a:r>
            <a:endParaRPr lang="zh-CN" altLang="en-US" sz="2800" b="1" dirty="0"/>
          </a:p>
        </p:txBody>
      </p:sp>
      <p:sp>
        <p:nvSpPr>
          <p:cNvPr id="10" name="圆角矩形标注 9"/>
          <p:cNvSpPr/>
          <p:nvPr/>
        </p:nvSpPr>
        <p:spPr>
          <a:xfrm>
            <a:off x="6804248" y="4155926"/>
            <a:ext cx="1553966" cy="432618"/>
          </a:xfrm>
          <a:prstGeom prst="wedgeRoundRectCallout">
            <a:avLst>
              <a:gd name="adj1" fmla="val -75846"/>
              <a:gd name="adj2" fmla="val 2593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/>
              <a:t>Authors</a:t>
            </a:r>
            <a:endParaRPr lang="zh-CN" altLang="en-US" sz="2800" b="1" dirty="0"/>
          </a:p>
        </p:txBody>
      </p:sp>
      <p:sp>
        <p:nvSpPr>
          <p:cNvPr id="11" name="圆角矩形标注 10"/>
          <p:cNvSpPr/>
          <p:nvPr/>
        </p:nvSpPr>
        <p:spPr>
          <a:xfrm>
            <a:off x="7331862" y="1214428"/>
            <a:ext cx="912546" cy="432618"/>
          </a:xfrm>
          <a:prstGeom prst="wedgeRoundRectCallout">
            <a:avLst>
              <a:gd name="adj1" fmla="val -82477"/>
              <a:gd name="adj2" fmla="val -4287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/>
              <a:t>Title</a:t>
            </a:r>
            <a:endParaRPr lang="zh-CN" altLang="en-US" sz="2800" b="1" dirty="0"/>
          </a:p>
        </p:txBody>
      </p:sp>
      <p:sp>
        <p:nvSpPr>
          <p:cNvPr id="12" name="圆角矩形标注 11"/>
          <p:cNvSpPr/>
          <p:nvPr/>
        </p:nvSpPr>
        <p:spPr>
          <a:xfrm>
            <a:off x="2123728" y="4572014"/>
            <a:ext cx="1627114" cy="447438"/>
          </a:xfrm>
          <a:prstGeom prst="wedgeRoundRectCallout">
            <a:avLst>
              <a:gd name="adj1" fmla="val 78623"/>
              <a:gd name="adj2" fmla="val 3641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/>
              <a:t>Publisher</a:t>
            </a:r>
            <a:endParaRPr lang="zh-CN" altLang="en-US" sz="2800" b="1" dirty="0"/>
          </a:p>
        </p:txBody>
      </p:sp>
      <p:sp>
        <p:nvSpPr>
          <p:cNvPr id="13" name="圆角矩形 12"/>
          <p:cNvSpPr/>
          <p:nvPr/>
        </p:nvSpPr>
        <p:spPr>
          <a:xfrm>
            <a:off x="2902706" y="71420"/>
            <a:ext cx="1071570" cy="785818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4331466" y="4286262"/>
            <a:ext cx="2143140" cy="285752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4331466" y="4714890"/>
            <a:ext cx="2143140" cy="35719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3759962" y="785800"/>
            <a:ext cx="928694" cy="50006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云形标注 23"/>
          <p:cNvSpPr/>
          <p:nvPr/>
        </p:nvSpPr>
        <p:spPr>
          <a:xfrm>
            <a:off x="1831136" y="1714494"/>
            <a:ext cx="1728192" cy="936104"/>
          </a:xfrm>
          <a:prstGeom prst="cloudCallout">
            <a:avLst>
              <a:gd name="adj1" fmla="val 57365"/>
              <a:gd name="adj2" fmla="val -10725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/>
              <a:t>What?</a:t>
            </a:r>
            <a:endParaRPr lang="zh-CN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 descr="图片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714348" y="714362"/>
            <a:ext cx="7786742" cy="3857652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标题 2"/>
          <p:cNvSpPr>
            <a:spLocks noGrp="1"/>
          </p:cNvSpPr>
          <p:nvPr>
            <p:ph type="title"/>
          </p:nvPr>
        </p:nvSpPr>
        <p:spPr>
          <a:xfrm>
            <a:off x="642910" y="0"/>
            <a:ext cx="8136904" cy="857250"/>
          </a:xfrm>
        </p:spPr>
        <p:txBody>
          <a:bodyPr>
            <a:normAutofit/>
          </a:bodyPr>
          <a:lstStyle/>
          <a:p>
            <a:r>
              <a:rPr lang="en-US" altLang="zh-CN" sz="4000" b="1" dirty="0" smtClean="0"/>
              <a:t>Find and say</a:t>
            </a:r>
            <a:endParaRPr lang="zh-CN" altLang="en-US" sz="4000" b="1" dirty="0"/>
          </a:p>
        </p:txBody>
      </p:sp>
      <p:pic>
        <p:nvPicPr>
          <p:cNvPr id="7" name="图片 6" descr="eagle.jpg"/>
          <p:cNvPicPr/>
          <p:nvPr/>
        </p:nvPicPr>
        <p:blipFill>
          <a:blip r:embed="rId4" cstate="print"/>
          <a:srcRect l="39436" r="7847" b="16265"/>
          <a:stretch>
            <a:fillRect/>
          </a:stretch>
        </p:blipFill>
        <p:spPr>
          <a:xfrm>
            <a:off x="2505055" y="997448"/>
            <a:ext cx="863544" cy="572494"/>
          </a:xfrm>
          <a:prstGeom prst="rect">
            <a:avLst/>
          </a:prstGeom>
        </p:spPr>
      </p:pic>
      <p:pic>
        <p:nvPicPr>
          <p:cNvPr id="8" name="图片 7" descr="蛇.jpg"/>
          <p:cNvPicPr/>
          <p:nvPr/>
        </p:nvPicPr>
        <p:blipFill>
          <a:blip r:embed="rId5" cstate="print"/>
          <a:srcRect b="20229"/>
          <a:stretch>
            <a:fillRect/>
          </a:stretch>
        </p:blipFill>
        <p:spPr>
          <a:xfrm>
            <a:off x="4362443" y="1140324"/>
            <a:ext cx="823789" cy="636105"/>
          </a:xfrm>
          <a:prstGeom prst="rect">
            <a:avLst/>
          </a:prstGeom>
        </p:spPr>
      </p:pic>
      <p:pic>
        <p:nvPicPr>
          <p:cNvPr id="9" name="图片 8" descr="兔子.jpg"/>
          <p:cNvPicPr/>
          <p:nvPr/>
        </p:nvPicPr>
        <p:blipFill>
          <a:blip r:embed="rId6" cstate="print"/>
          <a:srcRect b="22359"/>
          <a:stretch>
            <a:fillRect/>
          </a:stretch>
        </p:blipFill>
        <p:spPr>
          <a:xfrm>
            <a:off x="861981" y="2283332"/>
            <a:ext cx="807886" cy="604299"/>
          </a:xfrm>
          <a:prstGeom prst="rect">
            <a:avLst/>
          </a:prstGeom>
        </p:spPr>
      </p:pic>
      <p:pic>
        <p:nvPicPr>
          <p:cNvPr id="10" name="图片 9" descr="青蛙.jpg"/>
          <p:cNvPicPr/>
          <p:nvPr/>
        </p:nvPicPr>
        <p:blipFill>
          <a:blip r:embed="rId7" cstate="print"/>
          <a:srcRect b="11862"/>
          <a:stretch>
            <a:fillRect/>
          </a:stretch>
        </p:blipFill>
        <p:spPr>
          <a:xfrm>
            <a:off x="4862509" y="2211894"/>
            <a:ext cx="879447" cy="628153"/>
          </a:xfrm>
          <a:prstGeom prst="rect">
            <a:avLst/>
          </a:prstGeom>
        </p:spPr>
      </p:pic>
      <p:pic>
        <p:nvPicPr>
          <p:cNvPr id="11" name="图片 10" descr="老鼠.jpg"/>
          <p:cNvPicPr/>
          <p:nvPr/>
        </p:nvPicPr>
        <p:blipFill>
          <a:blip r:embed="rId8" cstate="print"/>
          <a:srcRect l="17997" t="8025" r="2210" b="6463"/>
          <a:stretch>
            <a:fillRect/>
          </a:stretch>
        </p:blipFill>
        <p:spPr>
          <a:xfrm>
            <a:off x="2433617" y="2283332"/>
            <a:ext cx="847642" cy="642942"/>
          </a:xfrm>
          <a:prstGeom prst="rect">
            <a:avLst/>
          </a:prstGeom>
        </p:spPr>
      </p:pic>
      <p:pic>
        <p:nvPicPr>
          <p:cNvPr id="12" name="图片 11" descr="蚂蚱.jpg"/>
          <p:cNvPicPr/>
          <p:nvPr/>
        </p:nvPicPr>
        <p:blipFill>
          <a:blip r:embed="rId9" cstate="print"/>
          <a:srcRect b="8133"/>
          <a:stretch>
            <a:fillRect/>
          </a:stretch>
        </p:blipFill>
        <p:spPr>
          <a:xfrm>
            <a:off x="3933815" y="3354902"/>
            <a:ext cx="887730" cy="636104"/>
          </a:xfrm>
          <a:prstGeom prst="rect">
            <a:avLst/>
          </a:prstGeom>
        </p:spPr>
      </p:pic>
      <p:pic>
        <p:nvPicPr>
          <p:cNvPr id="13" name="图片 12" descr="草.jp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433617" y="3569216"/>
            <a:ext cx="807885" cy="596348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1285852" y="1214428"/>
            <a:ext cx="1373423" cy="2854854"/>
            <a:chOff x="2209789" y="1288532"/>
            <a:chExt cx="1373423" cy="2854854"/>
          </a:xfrm>
        </p:grpSpPr>
        <p:sp>
          <p:nvSpPr>
            <p:cNvPr id="17" name="弧形 16"/>
            <p:cNvSpPr/>
            <p:nvPr/>
          </p:nvSpPr>
          <p:spPr>
            <a:xfrm flipH="1">
              <a:off x="2357422" y="2857502"/>
              <a:ext cx="1143008" cy="1285884"/>
            </a:xfrm>
            <a:prstGeom prst="arc">
              <a:avLst>
                <a:gd name="adj1" fmla="val 19870488"/>
                <a:gd name="adj2" fmla="val 6769919"/>
              </a:avLst>
            </a:prstGeom>
            <a:ln w="25400">
              <a:solidFill>
                <a:schemeClr val="bg2">
                  <a:lumMod val="50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弧形 17"/>
            <p:cNvSpPr/>
            <p:nvPr/>
          </p:nvSpPr>
          <p:spPr>
            <a:xfrm rot="5005665" flipH="1">
              <a:off x="2212655" y="1285666"/>
              <a:ext cx="1367692" cy="1373423"/>
            </a:xfrm>
            <a:prstGeom prst="arc">
              <a:avLst>
                <a:gd name="adj1" fmla="val 19800978"/>
                <a:gd name="adj2" fmla="val 6769919"/>
              </a:avLst>
            </a:prstGeom>
            <a:ln w="25400">
              <a:solidFill>
                <a:schemeClr val="bg2">
                  <a:lumMod val="50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2576493" y="1497514"/>
            <a:ext cx="708025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eagle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2433617" y="2854836"/>
            <a:ext cx="857256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mouse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2433617" y="4069282"/>
            <a:ext cx="857256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grass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3790939" y="3926406"/>
            <a:ext cx="1285884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grasshopper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4791071" y="2783398"/>
            <a:ext cx="1285884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frog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4219567" y="1711828"/>
            <a:ext cx="1285884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snake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2857488" y="1785932"/>
            <a:ext cx="6396" cy="1788616"/>
            <a:chOff x="3786132" y="1854704"/>
            <a:chExt cx="6396" cy="1788616"/>
          </a:xfrm>
        </p:grpSpPr>
        <p:cxnSp>
          <p:nvCxnSpPr>
            <p:cNvPr id="43011" name="AutoShape 3"/>
            <p:cNvCxnSpPr>
              <a:cxnSpLocks noChangeShapeType="1"/>
            </p:cNvCxnSpPr>
            <p:nvPr/>
          </p:nvCxnSpPr>
          <p:spPr bwMode="auto">
            <a:xfrm rot="5400000" flipH="1" flipV="1">
              <a:off x="3575016" y="2065820"/>
              <a:ext cx="428628" cy="6396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tailEnd type="triangle" w="med" len="med"/>
            </a:ln>
          </p:spPr>
        </p:cxnSp>
        <p:cxnSp>
          <p:nvCxnSpPr>
            <p:cNvPr id="28" name="AutoShape 3"/>
            <p:cNvCxnSpPr>
              <a:cxnSpLocks noChangeShapeType="1"/>
            </p:cNvCxnSpPr>
            <p:nvPr/>
          </p:nvCxnSpPr>
          <p:spPr bwMode="auto">
            <a:xfrm rot="5400000" flipH="1" flipV="1">
              <a:off x="3571870" y="3429006"/>
              <a:ext cx="428627" cy="1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tailEnd type="triangle" w="med" len="med"/>
            </a:ln>
          </p:spPr>
        </p:cxnSp>
      </p:grpSp>
      <p:grpSp>
        <p:nvGrpSpPr>
          <p:cNvPr id="41" name="组合 40"/>
          <p:cNvGrpSpPr/>
          <p:nvPr/>
        </p:nvGrpSpPr>
        <p:grpSpPr>
          <a:xfrm>
            <a:off x="3219435" y="1100508"/>
            <a:ext cx="2758637" cy="2902096"/>
            <a:chOff x="4143372" y="1174612"/>
            <a:chExt cx="2758637" cy="2902096"/>
          </a:xfrm>
        </p:grpSpPr>
        <p:sp>
          <p:nvSpPr>
            <p:cNvPr id="43012" name="Arc 4"/>
            <p:cNvSpPr/>
            <p:nvPr/>
          </p:nvSpPr>
          <p:spPr bwMode="auto">
            <a:xfrm flipV="1">
              <a:off x="5857884" y="3000378"/>
              <a:ext cx="827087" cy="75247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8370"/>
                <a:gd name="T2" fmla="*/ 20512 w 21600"/>
                <a:gd name="T3" fmla="*/ 28370 h 28370"/>
                <a:gd name="T4" fmla="*/ 0 w 21600"/>
                <a:gd name="T5" fmla="*/ 21600 h 28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837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3900"/>
                    <a:pt x="21232" y="26185"/>
                    <a:pt x="20511" y="28369"/>
                  </a:cubicBezTo>
                </a:path>
                <a:path w="21600" h="2837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3900"/>
                    <a:pt x="21232" y="26185"/>
                    <a:pt x="20511" y="2836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tailEnd type="triangl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013" name="Arc 5"/>
            <p:cNvSpPr/>
            <p:nvPr/>
          </p:nvSpPr>
          <p:spPr bwMode="auto">
            <a:xfrm rot="17910010" flipV="1">
              <a:off x="5961430" y="1517146"/>
              <a:ext cx="929776" cy="951382"/>
            </a:xfrm>
            <a:custGeom>
              <a:avLst/>
              <a:gdLst>
                <a:gd name="G0" fmla="+- 0 0 0"/>
                <a:gd name="G1" fmla="+- 20461 0 0"/>
                <a:gd name="G2" fmla="+- 21600 0 0"/>
                <a:gd name="T0" fmla="*/ 6921 w 21600"/>
                <a:gd name="T1" fmla="*/ 0 h 27306"/>
                <a:gd name="T2" fmla="*/ 20487 w 21600"/>
                <a:gd name="T3" fmla="*/ 27306 h 27306"/>
                <a:gd name="T4" fmla="*/ 0 w 21600"/>
                <a:gd name="T5" fmla="*/ 20461 h 27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7306" fill="none" extrusionOk="0">
                  <a:moveTo>
                    <a:pt x="6921" y="-1"/>
                  </a:moveTo>
                  <a:cubicBezTo>
                    <a:pt x="15694" y="2967"/>
                    <a:pt x="21600" y="11198"/>
                    <a:pt x="21600" y="20461"/>
                  </a:cubicBezTo>
                  <a:cubicBezTo>
                    <a:pt x="21600" y="22787"/>
                    <a:pt x="21224" y="25099"/>
                    <a:pt x="20486" y="27305"/>
                  </a:cubicBezTo>
                </a:path>
                <a:path w="21600" h="27306" stroke="0" extrusionOk="0">
                  <a:moveTo>
                    <a:pt x="6921" y="-1"/>
                  </a:moveTo>
                  <a:cubicBezTo>
                    <a:pt x="15694" y="2967"/>
                    <a:pt x="21600" y="11198"/>
                    <a:pt x="21600" y="20461"/>
                  </a:cubicBezTo>
                  <a:cubicBezTo>
                    <a:pt x="21600" y="22787"/>
                    <a:pt x="21224" y="25099"/>
                    <a:pt x="20486" y="27305"/>
                  </a:cubicBezTo>
                  <a:lnTo>
                    <a:pt x="0" y="20461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tailEnd type="triangl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014" name="Arc 6"/>
            <p:cNvSpPr/>
            <p:nvPr/>
          </p:nvSpPr>
          <p:spPr bwMode="auto">
            <a:xfrm rot="15936952" flipV="1">
              <a:off x="4497627" y="983898"/>
              <a:ext cx="577373" cy="958801"/>
            </a:xfrm>
            <a:custGeom>
              <a:avLst/>
              <a:gdLst>
                <a:gd name="G0" fmla="+- 0 0 0"/>
                <a:gd name="G1" fmla="+- 20461 0 0"/>
                <a:gd name="G2" fmla="+- 21600 0 0"/>
                <a:gd name="T0" fmla="*/ 6921 w 21600"/>
                <a:gd name="T1" fmla="*/ 0 h 27306"/>
                <a:gd name="T2" fmla="*/ 20487 w 21600"/>
                <a:gd name="T3" fmla="*/ 27306 h 27306"/>
                <a:gd name="T4" fmla="*/ 0 w 21600"/>
                <a:gd name="T5" fmla="*/ 20461 h 27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7306" fill="none" extrusionOk="0">
                  <a:moveTo>
                    <a:pt x="6921" y="-1"/>
                  </a:moveTo>
                  <a:cubicBezTo>
                    <a:pt x="15694" y="2967"/>
                    <a:pt x="21600" y="11198"/>
                    <a:pt x="21600" y="20461"/>
                  </a:cubicBezTo>
                  <a:cubicBezTo>
                    <a:pt x="21600" y="22787"/>
                    <a:pt x="21224" y="25099"/>
                    <a:pt x="20486" y="27305"/>
                  </a:cubicBezTo>
                </a:path>
                <a:path w="21600" h="27306" stroke="0" extrusionOk="0">
                  <a:moveTo>
                    <a:pt x="6921" y="-1"/>
                  </a:moveTo>
                  <a:cubicBezTo>
                    <a:pt x="15694" y="2967"/>
                    <a:pt x="21600" y="11198"/>
                    <a:pt x="21600" y="20461"/>
                  </a:cubicBezTo>
                  <a:cubicBezTo>
                    <a:pt x="21600" y="22787"/>
                    <a:pt x="21224" y="25099"/>
                    <a:pt x="20486" y="27305"/>
                  </a:cubicBezTo>
                  <a:lnTo>
                    <a:pt x="0" y="20461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tailEnd type="triangl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015" name="Arc 7"/>
            <p:cNvSpPr/>
            <p:nvPr/>
          </p:nvSpPr>
          <p:spPr bwMode="auto">
            <a:xfrm flipV="1">
              <a:off x="4143372" y="3857634"/>
              <a:ext cx="642942" cy="21907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4004"/>
                <a:gd name="T2" fmla="*/ 21466 w 21600"/>
                <a:gd name="T3" fmla="*/ 24004 h 24004"/>
                <a:gd name="T4" fmla="*/ 0 w 21600"/>
                <a:gd name="T5" fmla="*/ 21600 h 24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4004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403"/>
                    <a:pt x="21555" y="23205"/>
                    <a:pt x="21465" y="24003"/>
                  </a:cubicBezTo>
                </a:path>
                <a:path w="21600" h="24004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403"/>
                    <a:pt x="21555" y="23205"/>
                    <a:pt x="21465" y="2400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tailEnd type="triangl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861981" y="2854836"/>
            <a:ext cx="857256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rabbit</a:t>
            </a:r>
            <a:endParaRPr kumimoji="0" lang="zh-CN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3076559" y="1247564"/>
            <a:ext cx="1357322" cy="2321651"/>
            <a:chOff x="4000496" y="1321668"/>
            <a:chExt cx="1357322" cy="2321651"/>
          </a:xfrm>
        </p:grpSpPr>
        <p:cxnSp>
          <p:nvCxnSpPr>
            <p:cNvPr id="43016" name="AutoShape 8"/>
            <p:cNvCxnSpPr>
              <a:cxnSpLocks noChangeShapeType="1"/>
            </p:cNvCxnSpPr>
            <p:nvPr/>
          </p:nvCxnSpPr>
          <p:spPr bwMode="auto">
            <a:xfrm flipV="1">
              <a:off x="4286248" y="1928808"/>
              <a:ext cx="1071570" cy="822326"/>
            </a:xfrm>
            <a:prstGeom prst="straightConnector1">
              <a:avLst/>
            </a:prstGeom>
            <a:noFill/>
            <a:ln w="25400">
              <a:solidFill>
                <a:schemeClr val="accent4"/>
              </a:solidFill>
              <a:round/>
              <a:tailEnd type="triangle" w="med" len="med"/>
            </a:ln>
          </p:spPr>
        </p:cxnSp>
        <p:cxnSp>
          <p:nvCxnSpPr>
            <p:cNvPr id="42" name="AutoShape 3"/>
            <p:cNvCxnSpPr>
              <a:cxnSpLocks noChangeShapeType="1"/>
            </p:cNvCxnSpPr>
            <p:nvPr/>
          </p:nvCxnSpPr>
          <p:spPr bwMode="auto">
            <a:xfrm rot="5400000" flipH="1" flipV="1">
              <a:off x="3786183" y="3429005"/>
              <a:ext cx="428627" cy="1"/>
            </a:xfrm>
            <a:prstGeom prst="straightConnector1">
              <a:avLst/>
            </a:prstGeom>
            <a:noFill/>
            <a:ln w="25400">
              <a:solidFill>
                <a:schemeClr val="accent4"/>
              </a:solidFill>
              <a:round/>
              <a:tailEnd type="triangle" w="med" len="med"/>
            </a:ln>
          </p:spPr>
        </p:cxnSp>
        <p:sp>
          <p:nvSpPr>
            <p:cNvPr id="43" name="Arc 6"/>
            <p:cNvSpPr/>
            <p:nvPr/>
          </p:nvSpPr>
          <p:spPr bwMode="auto">
            <a:xfrm rot="15936952" flipV="1">
              <a:off x="4497628" y="1130954"/>
              <a:ext cx="577373" cy="958801"/>
            </a:xfrm>
            <a:custGeom>
              <a:avLst/>
              <a:gdLst>
                <a:gd name="G0" fmla="+- 0 0 0"/>
                <a:gd name="G1" fmla="+- 20461 0 0"/>
                <a:gd name="G2" fmla="+- 21600 0 0"/>
                <a:gd name="T0" fmla="*/ 6921 w 21600"/>
                <a:gd name="T1" fmla="*/ 0 h 27306"/>
                <a:gd name="T2" fmla="*/ 20487 w 21600"/>
                <a:gd name="T3" fmla="*/ 27306 h 27306"/>
                <a:gd name="T4" fmla="*/ 0 w 21600"/>
                <a:gd name="T5" fmla="*/ 20461 h 27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7306" fill="none" extrusionOk="0">
                  <a:moveTo>
                    <a:pt x="6921" y="-1"/>
                  </a:moveTo>
                  <a:cubicBezTo>
                    <a:pt x="15694" y="2967"/>
                    <a:pt x="21600" y="11198"/>
                    <a:pt x="21600" y="20461"/>
                  </a:cubicBezTo>
                  <a:cubicBezTo>
                    <a:pt x="21600" y="22787"/>
                    <a:pt x="21224" y="25099"/>
                    <a:pt x="20486" y="27305"/>
                  </a:cubicBezTo>
                </a:path>
                <a:path w="21600" h="27306" stroke="0" extrusionOk="0">
                  <a:moveTo>
                    <a:pt x="6921" y="-1"/>
                  </a:moveTo>
                  <a:cubicBezTo>
                    <a:pt x="15694" y="2967"/>
                    <a:pt x="21600" y="11198"/>
                    <a:pt x="21600" y="20461"/>
                  </a:cubicBezTo>
                  <a:cubicBezTo>
                    <a:pt x="21600" y="22787"/>
                    <a:pt x="21224" y="25099"/>
                    <a:pt x="20486" y="27305"/>
                  </a:cubicBezTo>
                  <a:lnTo>
                    <a:pt x="0" y="20461"/>
                  </a:lnTo>
                  <a:close/>
                </a:path>
              </a:pathLst>
            </a:custGeom>
            <a:noFill/>
            <a:ln w="25400">
              <a:solidFill>
                <a:schemeClr val="accent4"/>
              </a:solidFill>
              <a:round/>
              <a:tailEnd type="triangle" w="med" len="med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5857884" y="2067694"/>
            <a:ext cx="2657456" cy="1296144"/>
            <a:chOff x="5857884" y="2000246"/>
            <a:chExt cx="2657456" cy="1571636"/>
          </a:xfrm>
        </p:grpSpPr>
        <p:grpSp>
          <p:nvGrpSpPr>
            <p:cNvPr id="45" name="组合 44"/>
            <p:cNvGrpSpPr/>
            <p:nvPr/>
          </p:nvGrpSpPr>
          <p:grpSpPr>
            <a:xfrm>
              <a:off x="5857884" y="2000246"/>
              <a:ext cx="2571768" cy="1571636"/>
              <a:chOff x="-521697" y="168217"/>
              <a:chExt cx="6479078" cy="1039850"/>
            </a:xfrm>
          </p:grpSpPr>
          <p:sp>
            <p:nvSpPr>
              <p:cNvPr id="46" name="圆角矩形 45"/>
              <p:cNvSpPr/>
              <p:nvPr/>
            </p:nvSpPr>
            <p:spPr>
              <a:xfrm>
                <a:off x="427143" y="225140"/>
                <a:ext cx="5530238" cy="982927"/>
              </a:xfrm>
              <a:prstGeom prst="roundRec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kumimoji="0" lang="en-US" altLang="zh-CN" sz="23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等线" panose="02010600030101010101" charset="-122"/>
                  <a:cs typeface="Calibri" panose="020F0502020204030204" pitchFamily="34" charset="0"/>
                </a:endParaRPr>
              </a:p>
              <a:p>
                <a:pPr algn="ctr"/>
                <a:endParaRPr kumimoji="0" lang="en-US" altLang="zh-CN" sz="23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等线" panose="02010600030101010101" charset="-122"/>
                  <a:cs typeface="Calibri" panose="020F0502020204030204" pitchFamily="34" charset="0"/>
                </a:endParaRPr>
              </a:p>
              <a:p>
                <a:pPr algn="ctr"/>
                <a:r>
                  <a:rPr lang="en-US" altLang="zh-CN" sz="2300" b="1" kern="0" dirty="0" smtClean="0">
                    <a:solidFill>
                      <a:sysClr val="windowText" lastClr="000000"/>
                    </a:solidFill>
                    <a:latin typeface="Comic Sans MS" panose="030F0702030302020204" pitchFamily="66" charset="0"/>
                    <a:ea typeface="等线" panose="02010600030101010101" charset="-122"/>
                    <a:cs typeface="Calibri" panose="020F0502020204030204" pitchFamily="34" charset="0"/>
                  </a:rPr>
                  <a:t> </a:t>
                </a:r>
              </a:p>
              <a:p>
                <a:pPr algn="ctr"/>
                <a:endParaRPr kumimoji="0" lang="zh-CN" altLang="en-US" sz="23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等线" panose="02010600030101010101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图片 46" descr="c660da8a7d7eec717822bc9920a0dd20.png"/>
              <p:cNvPicPr>
                <a:picLocks noChangeAspect="1"/>
              </p:cNvPicPr>
              <p:nvPr/>
            </p:nvPicPr>
            <p:blipFill>
              <a:blip r:embed="rId11" cstate="print"/>
              <a:srcRect l="14594" t="10415" r="14581" b="6261"/>
              <a:stretch>
                <a:fillRect/>
              </a:stretch>
            </p:blipFill>
            <p:spPr>
              <a:xfrm>
                <a:off x="-521697" y="168217"/>
                <a:ext cx="1518141" cy="1024600"/>
              </a:xfrm>
              <a:prstGeom prst="rect">
                <a:avLst/>
              </a:prstGeom>
            </p:spPr>
          </p:pic>
        </p:grpSp>
        <p:sp>
          <p:nvSpPr>
            <p:cNvPr id="48" name="TextBox 47"/>
            <p:cNvSpPr txBox="1"/>
            <p:nvPr/>
          </p:nvSpPr>
          <p:spPr>
            <a:xfrm>
              <a:off x="6372200" y="2165681"/>
              <a:ext cx="21431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b="1" dirty="0" smtClean="0">
                  <a:latin typeface="+mj-lt"/>
                </a:rPr>
                <a:t>If there is </a:t>
              </a:r>
              <a:r>
                <a:rPr lang="en-US" altLang="zh-CN" sz="2200" b="1" dirty="0" smtClean="0">
                  <a:solidFill>
                    <a:srgbClr val="FF0000"/>
                  </a:solidFill>
                  <a:latin typeface="+mj-lt"/>
                </a:rPr>
                <a:t>no grass</a:t>
              </a:r>
              <a:r>
                <a:rPr lang="en-US" altLang="zh-CN" sz="2200" b="1" dirty="0" smtClean="0">
                  <a:latin typeface="+mj-lt"/>
                </a:rPr>
                <a:t>, what would happen?</a:t>
              </a:r>
            </a:p>
          </p:txBody>
        </p:sp>
      </p:grpSp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57422" y="3571882"/>
            <a:ext cx="1021563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2" name="组合 51"/>
          <p:cNvGrpSpPr/>
          <p:nvPr/>
        </p:nvGrpSpPr>
        <p:grpSpPr>
          <a:xfrm>
            <a:off x="5868144" y="2067694"/>
            <a:ext cx="2643206" cy="1296144"/>
            <a:chOff x="5857884" y="2000246"/>
            <a:chExt cx="2643206" cy="1571636"/>
          </a:xfrm>
        </p:grpSpPr>
        <p:grpSp>
          <p:nvGrpSpPr>
            <p:cNvPr id="53" name="组合 44"/>
            <p:cNvGrpSpPr/>
            <p:nvPr/>
          </p:nvGrpSpPr>
          <p:grpSpPr>
            <a:xfrm>
              <a:off x="5857884" y="2000246"/>
              <a:ext cx="2571768" cy="1571636"/>
              <a:chOff x="-521697" y="168217"/>
              <a:chExt cx="6479078" cy="1039850"/>
            </a:xfrm>
          </p:grpSpPr>
          <p:sp>
            <p:nvSpPr>
              <p:cNvPr id="55" name="圆角矩形 54"/>
              <p:cNvSpPr/>
              <p:nvPr/>
            </p:nvSpPr>
            <p:spPr>
              <a:xfrm>
                <a:off x="427143" y="225140"/>
                <a:ext cx="5530238" cy="982927"/>
              </a:xfrm>
              <a:prstGeom prst="roundRec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kumimoji="0" lang="en-US" altLang="zh-CN" sz="23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等线" panose="02010600030101010101" charset="-122"/>
                  <a:cs typeface="Calibri" panose="020F0502020204030204" pitchFamily="34" charset="0"/>
                </a:endParaRPr>
              </a:p>
              <a:p>
                <a:pPr algn="ctr"/>
                <a:endParaRPr kumimoji="0" lang="en-US" altLang="zh-CN" sz="23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等线" panose="02010600030101010101" charset="-122"/>
                  <a:cs typeface="Calibri" panose="020F0502020204030204" pitchFamily="34" charset="0"/>
                </a:endParaRPr>
              </a:p>
              <a:p>
                <a:pPr algn="ctr"/>
                <a:r>
                  <a:rPr lang="en-US" altLang="zh-CN" sz="2300" b="1" kern="0" dirty="0" smtClean="0">
                    <a:solidFill>
                      <a:sysClr val="windowText" lastClr="000000"/>
                    </a:solidFill>
                    <a:latin typeface="Comic Sans MS" panose="030F0702030302020204" pitchFamily="66" charset="0"/>
                    <a:ea typeface="等线" panose="02010600030101010101" charset="-122"/>
                    <a:cs typeface="Calibri" panose="020F0502020204030204" pitchFamily="34" charset="0"/>
                  </a:rPr>
                  <a:t> </a:t>
                </a:r>
              </a:p>
              <a:p>
                <a:pPr algn="ctr"/>
                <a:endParaRPr kumimoji="0" lang="zh-CN" altLang="en-US" sz="23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等线" panose="02010600030101010101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56" name="图片 55" descr="c660da8a7d7eec717822bc9920a0dd20.png"/>
              <p:cNvPicPr>
                <a:picLocks noChangeAspect="1"/>
              </p:cNvPicPr>
              <p:nvPr/>
            </p:nvPicPr>
            <p:blipFill>
              <a:blip r:embed="rId11" cstate="print"/>
              <a:srcRect l="14594" t="10415" r="14581" b="6261"/>
              <a:stretch>
                <a:fillRect/>
              </a:stretch>
            </p:blipFill>
            <p:spPr>
              <a:xfrm>
                <a:off x="-521697" y="168217"/>
                <a:ext cx="1518141" cy="1024600"/>
              </a:xfrm>
              <a:prstGeom prst="rect">
                <a:avLst/>
              </a:prstGeom>
            </p:spPr>
          </p:pic>
        </p:grpSp>
        <p:sp>
          <p:nvSpPr>
            <p:cNvPr id="54" name="TextBox 53"/>
            <p:cNvSpPr txBox="1"/>
            <p:nvPr/>
          </p:nvSpPr>
          <p:spPr>
            <a:xfrm>
              <a:off x="6357950" y="2143122"/>
              <a:ext cx="21431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b="1" dirty="0" smtClean="0">
                  <a:latin typeface="+mj-lt"/>
                </a:rPr>
                <a:t>If there is </a:t>
              </a:r>
              <a:r>
                <a:rPr lang="en-US" altLang="zh-CN" sz="2200" b="1" dirty="0" smtClean="0">
                  <a:solidFill>
                    <a:srgbClr val="FF0000"/>
                  </a:solidFill>
                  <a:latin typeface="+mj-lt"/>
                </a:rPr>
                <a:t>much grass</a:t>
              </a:r>
              <a:r>
                <a:rPr lang="en-US" altLang="zh-CN" sz="2200" b="1" dirty="0" smtClean="0">
                  <a:latin typeface="+mj-lt"/>
                </a:rPr>
                <a:t>, what would happen?</a:t>
              </a:r>
            </a:p>
          </p:txBody>
        </p:sp>
      </p:grpSp>
      <p:sp>
        <p:nvSpPr>
          <p:cNvPr id="65" name="圆角矩形 64"/>
          <p:cNvSpPr/>
          <p:nvPr/>
        </p:nvSpPr>
        <p:spPr>
          <a:xfrm>
            <a:off x="6156176" y="2283718"/>
            <a:ext cx="2304256" cy="936104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2300" b="1" kern="0" dirty="0" smtClean="0">
                <a:solidFill>
                  <a:sysClr val="windowText" lastClr="000000"/>
                </a:solidFill>
                <a:latin typeface="Comic Sans MS" panose="030F0702030302020204" pitchFamily="66" charset="0"/>
                <a:ea typeface="等线" panose="02010600030101010101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等线" panose="02010600030101010101" charset="-122"/>
                <a:cs typeface="Calibri" panose="020F0502020204030204" pitchFamily="34" charset="0"/>
              </a:rPr>
              <a:t>balance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等线" panose="02010600030101010101" charset="-122"/>
              <a:cs typeface="Calibri" panose="020F0502020204030204" pitchFamily="34" charset="0"/>
            </a:endParaRPr>
          </a:p>
        </p:txBody>
      </p:sp>
      <p:pic>
        <p:nvPicPr>
          <p:cNvPr id="67" name="图片 66" descr="草.jp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428860" y="3571882"/>
            <a:ext cx="807885" cy="596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642910" y="714362"/>
            <a:ext cx="7786742" cy="3857652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标题 2"/>
          <p:cNvSpPr>
            <a:spLocks noGrp="1"/>
          </p:cNvSpPr>
          <p:nvPr>
            <p:ph type="title"/>
          </p:nvPr>
        </p:nvSpPr>
        <p:spPr>
          <a:xfrm>
            <a:off x="642910" y="0"/>
            <a:ext cx="8136904" cy="857250"/>
          </a:xfrm>
        </p:spPr>
        <p:txBody>
          <a:bodyPr>
            <a:normAutofit/>
          </a:bodyPr>
          <a:lstStyle/>
          <a:p>
            <a:r>
              <a:rPr lang="en-US" altLang="zh-CN" sz="3200" b="1" dirty="0" smtClean="0"/>
              <a:t>Homework</a:t>
            </a:r>
            <a:endParaRPr lang="zh-CN" alt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71600" y="869039"/>
            <a:ext cx="70567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+mj-lt"/>
              </a:rPr>
              <a:t>1. Listen and read the book.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+mj-lt"/>
              </a:rPr>
              <a:t>2. Think of an item of food and draw the steps to show how you are able to have the food. (Such as the milk, the egg, the fish, …)</a:t>
            </a:r>
            <a:endParaRPr lang="zh-CN" altLang="en-US" sz="2400" dirty="0" smtClean="0">
              <a:latin typeface="+mj-lt"/>
            </a:endParaRPr>
          </a:p>
          <a:p>
            <a:endParaRPr lang="zh-CN" altLang="en-US" dirty="0">
              <a:latin typeface="Comic Sans MS" panose="030F0702030302020204" pitchFamily="66" charset="0"/>
            </a:endParaRPr>
          </a:p>
        </p:txBody>
      </p:sp>
      <p:pic>
        <p:nvPicPr>
          <p:cNvPr id="6" name="图片 5" descr="1.jpg"/>
          <p:cNvPicPr>
            <a:picLocks noChangeAspect="1"/>
          </p:cNvPicPr>
          <p:nvPr/>
        </p:nvPicPr>
        <p:blipFill>
          <a:blip r:embed="rId4" cstate="print"/>
          <a:srcRect l="4200" t="15400" r="22302" b="34201"/>
          <a:stretch>
            <a:fillRect/>
          </a:stretch>
        </p:blipFill>
        <p:spPr>
          <a:xfrm>
            <a:off x="3851920" y="2931790"/>
            <a:ext cx="3312368" cy="133317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微信图片_201808270944101.jpg"/>
          <p:cNvPicPr>
            <a:picLocks noChangeAspect="1"/>
          </p:cNvPicPr>
          <p:nvPr/>
        </p:nvPicPr>
        <p:blipFill>
          <a:blip r:embed="rId3" cstate="print"/>
          <a:srcRect l="2751" t="3774" r="943" b="3774"/>
          <a:stretch>
            <a:fillRect/>
          </a:stretch>
        </p:blipFill>
        <p:spPr>
          <a:xfrm rot="5400000">
            <a:off x="-178595" y="178589"/>
            <a:ext cx="5143506" cy="478631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500166" y="4500576"/>
            <a:ext cx="857256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2285984" y="1000114"/>
            <a:ext cx="1071570" cy="4286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2285984" y="1000114"/>
            <a:ext cx="1061880" cy="4286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tx1"/>
                </a:solidFill>
                <a:latin typeface="+mj-lt"/>
              </a:rPr>
              <a:t>lea</a:t>
            </a:r>
            <a:r>
              <a:rPr lang="en-US" altLang="zh-CN" sz="2000" b="1" dirty="0" smtClean="0">
                <a:solidFill>
                  <a:srgbClr val="FF0000"/>
                </a:solidFill>
                <a:latin typeface="+mj-lt"/>
              </a:rPr>
              <a:t>ves</a:t>
            </a:r>
            <a:endParaRPr lang="zh-CN" altLang="en-US" sz="20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285852" y="2786064"/>
            <a:ext cx="1557956" cy="642942"/>
            <a:chOff x="1214414" y="2928940"/>
            <a:chExt cx="1557956" cy="642942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1214414" y="2928940"/>
              <a:ext cx="785818" cy="35719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圆角矩形 17"/>
            <p:cNvSpPr/>
            <p:nvPr/>
          </p:nvSpPr>
          <p:spPr>
            <a:xfrm>
              <a:off x="2000232" y="3143254"/>
              <a:ext cx="772138" cy="4286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chemeClr val="tx1"/>
                  </a:solidFill>
                  <a:latin typeface="+mj-lt"/>
                </a:rPr>
                <a:t>lea</a:t>
              </a:r>
              <a:r>
                <a:rPr lang="en-US" altLang="zh-CN" sz="2000" b="1" dirty="0" smtClean="0">
                  <a:solidFill>
                    <a:srgbClr val="FF0000"/>
                  </a:solidFill>
                  <a:latin typeface="+mj-lt"/>
                </a:rPr>
                <a:t>f</a:t>
              </a:r>
              <a:endParaRPr lang="zh-CN" alt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572000" y="0"/>
            <a:ext cx="4572000" cy="642924"/>
            <a:chOff x="143996" y="187695"/>
            <a:chExt cx="5976174" cy="884634"/>
          </a:xfrm>
        </p:grpSpPr>
        <p:sp>
          <p:nvSpPr>
            <p:cNvPr id="26" name="圆角矩形 25"/>
            <p:cNvSpPr/>
            <p:nvPr/>
          </p:nvSpPr>
          <p:spPr>
            <a:xfrm>
              <a:off x="589933" y="187696"/>
              <a:ext cx="5530237" cy="86409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kumimoji="0" lang="en-US" altLang="zh-C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ea typeface="等线" panose="02010600030101010101" charset="-122"/>
                  <a:cs typeface="Calibri" panose="020F0502020204030204" pitchFamily="34" charset="0"/>
                </a:rPr>
                <a:t>Q</a:t>
              </a:r>
              <a:r>
                <a:rPr lang="en-US" altLang="zh-CN" sz="2400" b="1" kern="0" dirty="0" smtClean="0">
                  <a:solidFill>
                    <a:sysClr val="windowText" lastClr="000000"/>
                  </a:solidFill>
                  <a:latin typeface="+mj-lt"/>
                  <a:ea typeface="等线" panose="02010600030101010101" charset="-122"/>
                  <a:cs typeface="Calibri" panose="020F0502020204030204" pitchFamily="34" charset="0"/>
                </a:rPr>
                <a:t>: </a:t>
              </a:r>
              <a:r>
                <a:rPr lang="en-US" altLang="zh-CN" sz="2300" b="1" kern="0" dirty="0" smtClean="0">
                  <a:solidFill>
                    <a:sysClr val="windowText" lastClr="000000"/>
                  </a:solidFill>
                  <a:latin typeface="+mj-lt"/>
                  <a:ea typeface="等线" panose="02010600030101010101" charset="-122"/>
                  <a:cs typeface="Calibri" panose="020F0502020204030204" pitchFamily="34" charset="0"/>
                </a:rPr>
                <a:t>What can you see on the leaves?</a:t>
              </a:r>
              <a:endParaRPr kumimoji="0" lang="zh-CN" altLang="en-US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等线" panose="02010600030101010101" charset="-122"/>
                <a:cs typeface="Calibri" panose="020F0502020204030204" pitchFamily="34" charset="0"/>
              </a:endParaRPr>
            </a:p>
          </p:txBody>
        </p:sp>
        <p:pic>
          <p:nvPicPr>
            <p:cNvPr id="27" name="图片 26" descr="c660da8a7d7eec717822bc9920a0dd20.png"/>
            <p:cNvPicPr>
              <a:picLocks noChangeAspect="1"/>
            </p:cNvPicPr>
            <p:nvPr/>
          </p:nvPicPr>
          <p:blipFill>
            <a:blip r:embed="rId4" cstate="print"/>
            <a:srcRect l="14594" t="10415" r="14581" b="6261"/>
            <a:stretch>
              <a:fillRect/>
            </a:stretch>
          </p:blipFill>
          <p:spPr>
            <a:xfrm>
              <a:off x="143996" y="187695"/>
              <a:ext cx="751940" cy="884634"/>
            </a:xfrm>
            <a:prstGeom prst="rect">
              <a:avLst/>
            </a:prstGeom>
          </p:spPr>
        </p:pic>
      </p:grpSp>
      <p:pic>
        <p:nvPicPr>
          <p:cNvPr id="30" name="图片 29" descr="b26779420d7d44f732bd43bec0c5dcbd.png"/>
          <p:cNvPicPr>
            <a:picLocks noChangeAspect="1"/>
          </p:cNvPicPr>
          <p:nvPr/>
        </p:nvPicPr>
        <p:blipFill>
          <a:blip r:embed="rId5" cstate="print"/>
          <a:srcRect l="10126" t="15278" r="11859" b="25000"/>
          <a:stretch>
            <a:fillRect/>
          </a:stretch>
        </p:blipFill>
        <p:spPr>
          <a:xfrm>
            <a:off x="3358153" y="293"/>
            <a:ext cx="1214446" cy="1160471"/>
          </a:xfrm>
          <a:prstGeom prst="rect">
            <a:avLst/>
          </a:prstGeom>
        </p:spPr>
      </p:pic>
      <p:pic>
        <p:nvPicPr>
          <p:cNvPr id="40" name="图片 39" descr="微信图片_20180827094411.jpg"/>
          <p:cNvPicPr>
            <a:picLocks noChangeAspect="1"/>
          </p:cNvPicPr>
          <p:nvPr/>
        </p:nvPicPr>
        <p:blipFill>
          <a:blip r:embed="rId6" cstate="print"/>
          <a:srcRect l="1042" t="30555" r="1570" b="5556"/>
          <a:stretch>
            <a:fillRect/>
          </a:stretch>
        </p:blipFill>
        <p:spPr>
          <a:xfrm rot="5400000">
            <a:off x="4714869" y="714369"/>
            <a:ext cx="4500576" cy="4357686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4786314" y="1285866"/>
            <a:ext cx="4357686" cy="2643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7072330" y="4500576"/>
            <a:ext cx="100013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>
            <a:off x="1500166" y="4500576"/>
            <a:ext cx="857256" cy="357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tx1"/>
                </a:solidFill>
                <a:latin typeface="+mj-lt"/>
              </a:rPr>
              <a:t>lea</a:t>
            </a:r>
            <a:r>
              <a:rPr lang="en-US" altLang="zh-CN" sz="2000" b="1" dirty="0" smtClean="0">
                <a:solidFill>
                  <a:srgbClr val="FF0000"/>
                </a:solidFill>
                <a:latin typeface="+mj-lt"/>
              </a:rPr>
              <a:t>ves</a:t>
            </a:r>
            <a:endParaRPr lang="zh-CN" alt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7072330" y="4429138"/>
            <a:ext cx="1000132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latin typeface="+mj-lt"/>
              </a:rPr>
              <a:t>grow</a:t>
            </a:r>
            <a:r>
              <a:rPr lang="en-US" altLang="zh-CN" sz="2000" b="1" dirty="0" smtClean="0">
                <a:solidFill>
                  <a:schemeClr val="tx1"/>
                </a:solidFill>
                <a:latin typeface="+mj-lt"/>
              </a:rPr>
              <a:t>s</a:t>
            </a:r>
            <a:endParaRPr lang="zh-CN" altLang="en-US" sz="200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4572000" y="0"/>
            <a:ext cx="4572000" cy="642942"/>
            <a:chOff x="143996" y="187695"/>
            <a:chExt cx="5976174" cy="884634"/>
          </a:xfrm>
        </p:grpSpPr>
        <p:sp>
          <p:nvSpPr>
            <p:cNvPr id="32" name="圆角矩形 31"/>
            <p:cNvSpPr/>
            <p:nvPr/>
          </p:nvSpPr>
          <p:spPr>
            <a:xfrm>
              <a:off x="589932" y="187696"/>
              <a:ext cx="5530238" cy="86409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kumimoji="0" lang="en-US" altLang="zh-C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ea typeface="等线" panose="02010600030101010101" charset="-122"/>
                  <a:cs typeface="Calibri" panose="020F0502020204030204" pitchFamily="34" charset="0"/>
                </a:rPr>
                <a:t>Q</a:t>
              </a:r>
              <a:r>
                <a:rPr lang="en-US" altLang="zh-CN" sz="2400" b="1" kern="0" dirty="0" smtClean="0">
                  <a:solidFill>
                    <a:sysClr val="windowText" lastClr="000000"/>
                  </a:solidFill>
                  <a:latin typeface="+mj-lt"/>
                  <a:ea typeface="等线" panose="02010600030101010101" charset="-122"/>
                  <a:cs typeface="Calibri" panose="020F0502020204030204" pitchFamily="34" charset="0"/>
                </a:rPr>
                <a:t>: </a:t>
              </a:r>
              <a:r>
                <a:rPr lang="en-US" sz="2400" b="1" dirty="0" smtClean="0">
                  <a:latin typeface="+mj-lt"/>
                </a:rPr>
                <a:t>What would happen after a few days</a:t>
              </a:r>
              <a:r>
                <a:rPr lang="en-US" altLang="zh-CN" sz="2400" b="1" kern="0" dirty="0" smtClean="0">
                  <a:solidFill>
                    <a:sysClr val="windowText" lastClr="000000"/>
                  </a:solidFill>
                  <a:latin typeface="+mj-lt"/>
                  <a:ea typeface="等线" panose="02010600030101010101" charset="-122"/>
                  <a:cs typeface="Calibri" panose="020F0502020204030204" pitchFamily="34" charset="0"/>
                </a:rPr>
                <a:t>?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等线" panose="02010600030101010101" charset="-122"/>
                <a:cs typeface="Calibri" panose="020F0502020204030204" pitchFamily="34" charset="0"/>
              </a:endParaRPr>
            </a:p>
          </p:txBody>
        </p:sp>
        <p:pic>
          <p:nvPicPr>
            <p:cNvPr id="33" name="图片 32" descr="c660da8a7d7eec717822bc9920a0dd20.png"/>
            <p:cNvPicPr>
              <a:picLocks noChangeAspect="1"/>
            </p:cNvPicPr>
            <p:nvPr/>
          </p:nvPicPr>
          <p:blipFill>
            <a:blip r:embed="rId4" cstate="print"/>
            <a:srcRect l="14594" t="10415" r="14581" b="6261"/>
            <a:stretch>
              <a:fillRect/>
            </a:stretch>
          </p:blipFill>
          <p:spPr>
            <a:xfrm>
              <a:off x="143996" y="187695"/>
              <a:ext cx="751940" cy="88463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1235 C 0.00625 0.00247 0.01111 -0.00587 0.01597 -0.01729 C 0.01788 -0.03119 0.01962 -0.03304 0.02865 -0.02964 C 0.03316 -0.01822 0.03906 -0.01112 0.04583 -0.00216 C 0.04931 0.01389 0.04462 -0.00433 0.05226 0.01235 C 0.05469 0.01759 0.05625 0.02439 0.05833 0.02994 C 0.06163 0.0497 0.06163 0.06391 0.05833 0.08397 C 0.06129 0.09756 0.06476 0.092 0.07257 0.09601 C 0.07969 0.0954 0.08663 0.09571 0.09323 0.09354 C 0.10052 0.09138 0.09601 0.0883 0.09948 0.0815 C 0.10278 0.07564 0.10694 0.07224 0.11024 0.06699 C 0.11406 0.05094 0.11823 0.03612 0.12639 0.0247 C 0.13264 0.02809 0.13351 0.03612 0.13715 0.04476 C 0.14045 0.06329 0.14236 0.08058 0.14531 0.09879 C 0.14601 0.12473 0.14445 0.14171 0.15139 0.16301 C 0.15365 0.18771 0.16024 0.21086 0.17639 0.21766 C 0.18524 0.21673 0.20365 0.21488 0.20365 0.2155 " pathEditMode="relative" rAng="0" ptsTypes="ffffffffffffffffA">
                                      <p:cBhvr>
                                        <p:cTn id="3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0" y="8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42" grpId="0" animBg="1"/>
      <p:bldP spid="42" grpId="1" animBg="1"/>
      <p:bldP spid="43" grpId="1" animBg="1"/>
      <p:bldP spid="45" grpId="0" animBg="1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929190" y="0"/>
            <a:ext cx="4214810" cy="185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286776" y="4286262"/>
            <a:ext cx="857224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6357950" y="2143122"/>
            <a:ext cx="928694" cy="3571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9" name="图片 28" descr="1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0"/>
            <a:ext cx="4716016" cy="5143500"/>
          </a:xfrm>
          <a:prstGeom prst="rect">
            <a:avLst/>
          </a:prstGeom>
        </p:spPr>
      </p:pic>
      <p:pic>
        <p:nvPicPr>
          <p:cNvPr id="30" name="图片 29" descr="1_副本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2427734"/>
            <a:ext cx="3312368" cy="609685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4644007" y="1203598"/>
            <a:ext cx="1440160" cy="1152128"/>
            <a:chOff x="5004048" y="1203598"/>
            <a:chExt cx="1112851" cy="1152128"/>
          </a:xfrm>
        </p:grpSpPr>
        <p:cxnSp>
          <p:nvCxnSpPr>
            <p:cNvPr id="35" name="直接连接符 34"/>
            <p:cNvCxnSpPr/>
            <p:nvPr/>
          </p:nvCxnSpPr>
          <p:spPr>
            <a:xfrm flipH="1">
              <a:off x="5004048" y="1635646"/>
              <a:ext cx="648072" cy="72008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圆角矩形 36"/>
            <p:cNvSpPr/>
            <p:nvPr/>
          </p:nvSpPr>
          <p:spPr>
            <a:xfrm>
              <a:off x="5436096" y="1203598"/>
              <a:ext cx="680803" cy="4286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rgbClr val="FF0000"/>
                  </a:solidFill>
                  <a:latin typeface="+mj-lt"/>
                </a:rPr>
                <a:t>hole</a:t>
              </a:r>
              <a:endParaRPr lang="zh-CN" alt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245"/>
            <a:ext cx="4499992" cy="5144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" name="组合 40"/>
          <p:cNvGrpSpPr/>
          <p:nvPr/>
        </p:nvGrpSpPr>
        <p:grpSpPr>
          <a:xfrm>
            <a:off x="0" y="0"/>
            <a:ext cx="4429092" cy="642942"/>
            <a:chOff x="50618" y="187695"/>
            <a:chExt cx="6069552" cy="884634"/>
          </a:xfrm>
        </p:grpSpPr>
        <p:sp>
          <p:nvSpPr>
            <p:cNvPr id="42" name="圆角矩形 41"/>
            <p:cNvSpPr/>
            <p:nvPr/>
          </p:nvSpPr>
          <p:spPr>
            <a:xfrm>
              <a:off x="589932" y="187696"/>
              <a:ext cx="5530238" cy="86409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kumimoji="0" lang="en-US" altLang="zh-CN" sz="23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ea typeface="等线" panose="02010600030101010101" charset="-122"/>
                  <a:cs typeface="Calibri" panose="020F0502020204030204" pitchFamily="34" charset="0"/>
                </a:rPr>
                <a:t>Q</a:t>
              </a:r>
              <a:r>
                <a:rPr lang="en-US" altLang="zh-CN" sz="2300" b="1" kern="0" dirty="0" smtClean="0">
                  <a:solidFill>
                    <a:sysClr val="windowText" lastClr="000000"/>
                  </a:solidFill>
                  <a:latin typeface="+mj-lt"/>
                  <a:ea typeface="等线" panose="02010600030101010101" charset="-122"/>
                  <a:cs typeface="Calibri" panose="020F0502020204030204" pitchFamily="34" charset="0"/>
                </a:rPr>
                <a:t>: Who makes them?</a:t>
              </a:r>
              <a:endParaRPr kumimoji="0" lang="zh-CN" altLang="en-US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等线" panose="02010600030101010101" charset="-122"/>
                <a:cs typeface="Calibri" panose="020F0502020204030204" pitchFamily="34" charset="0"/>
              </a:endParaRPr>
            </a:p>
          </p:txBody>
        </p:sp>
        <p:pic>
          <p:nvPicPr>
            <p:cNvPr id="43" name="图片 42" descr="c660da8a7d7eec717822bc9920a0dd20.png"/>
            <p:cNvPicPr>
              <a:picLocks noChangeAspect="1"/>
            </p:cNvPicPr>
            <p:nvPr/>
          </p:nvPicPr>
          <p:blipFill>
            <a:blip r:embed="rId5" cstate="print"/>
            <a:srcRect l="14594" t="10415" r="14581" b="6261"/>
            <a:stretch>
              <a:fillRect/>
            </a:stretch>
          </p:blipFill>
          <p:spPr>
            <a:xfrm>
              <a:off x="50618" y="187695"/>
              <a:ext cx="751940" cy="884634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>
            <a:off x="0" y="0"/>
            <a:ext cx="4429092" cy="642942"/>
            <a:chOff x="50618" y="187695"/>
            <a:chExt cx="6069552" cy="884634"/>
          </a:xfrm>
        </p:grpSpPr>
        <p:sp>
          <p:nvSpPr>
            <p:cNvPr id="33" name="圆角矩形 32"/>
            <p:cNvSpPr/>
            <p:nvPr/>
          </p:nvSpPr>
          <p:spPr>
            <a:xfrm>
              <a:off x="589932" y="187696"/>
              <a:ext cx="5530238" cy="86409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kumimoji="0" lang="en-US" altLang="zh-CN" sz="23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ea typeface="等线" panose="02010600030101010101" charset="-122"/>
                  <a:cs typeface="Calibri" panose="020F0502020204030204" pitchFamily="34" charset="0"/>
                </a:rPr>
                <a:t>Q</a:t>
              </a:r>
              <a:r>
                <a:rPr lang="en-US" altLang="zh-CN" sz="2300" b="1" kern="0" dirty="0" smtClean="0">
                  <a:solidFill>
                    <a:sysClr val="windowText" lastClr="000000"/>
                  </a:solidFill>
                  <a:latin typeface="+mj-lt"/>
                  <a:ea typeface="等线" panose="02010600030101010101" charset="-122"/>
                  <a:cs typeface="Calibri" panose="020F0502020204030204" pitchFamily="34" charset="0"/>
                </a:rPr>
                <a:t>: What can you see in the leaf?</a:t>
              </a:r>
              <a:endParaRPr kumimoji="0" lang="zh-CN" altLang="en-US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等线" panose="02010600030101010101" charset="-122"/>
                <a:cs typeface="Calibri" panose="020F0502020204030204" pitchFamily="34" charset="0"/>
              </a:endParaRPr>
            </a:p>
          </p:txBody>
        </p:sp>
        <p:pic>
          <p:nvPicPr>
            <p:cNvPr id="34" name="图片 33" descr="c660da8a7d7eec717822bc9920a0dd20.png"/>
            <p:cNvPicPr>
              <a:picLocks noChangeAspect="1"/>
            </p:cNvPicPr>
            <p:nvPr/>
          </p:nvPicPr>
          <p:blipFill>
            <a:blip r:embed="rId5" cstate="print"/>
            <a:srcRect l="14594" t="10415" r="14581" b="6261"/>
            <a:stretch>
              <a:fillRect/>
            </a:stretch>
          </p:blipFill>
          <p:spPr>
            <a:xfrm>
              <a:off x="50618" y="187695"/>
              <a:ext cx="751940" cy="884634"/>
            </a:xfrm>
            <a:prstGeom prst="rect">
              <a:avLst/>
            </a:prstGeom>
          </p:spPr>
        </p:pic>
      </p:grpSp>
      <p:grpSp>
        <p:nvGrpSpPr>
          <p:cNvPr id="48" name="组合 47"/>
          <p:cNvGrpSpPr/>
          <p:nvPr/>
        </p:nvGrpSpPr>
        <p:grpSpPr>
          <a:xfrm>
            <a:off x="2627784" y="1635646"/>
            <a:ext cx="1512168" cy="936104"/>
            <a:chOff x="2627784" y="1635646"/>
            <a:chExt cx="1512168" cy="936104"/>
          </a:xfrm>
        </p:grpSpPr>
        <p:sp>
          <p:nvSpPr>
            <p:cNvPr id="45" name="圆角矩形 44"/>
            <p:cNvSpPr/>
            <p:nvPr/>
          </p:nvSpPr>
          <p:spPr>
            <a:xfrm>
              <a:off x="2699792" y="1635646"/>
              <a:ext cx="1440160" cy="3571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rgbClr val="FF0000"/>
                  </a:solidFill>
                  <a:latin typeface="+mj-lt"/>
                </a:rPr>
                <a:t>caterpillar</a:t>
              </a:r>
              <a:endParaRPr lang="zh-CN" alt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46" name="直接连接符 45"/>
            <p:cNvCxnSpPr/>
            <p:nvPr/>
          </p:nvCxnSpPr>
          <p:spPr>
            <a:xfrm flipH="1">
              <a:off x="2627784" y="1995686"/>
              <a:ext cx="694666" cy="576064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图片 48" descr="微信图片_20180827140532.jpg"/>
          <p:cNvPicPr>
            <a:picLocks noChangeAspect="1"/>
          </p:cNvPicPr>
          <p:nvPr/>
        </p:nvPicPr>
        <p:blipFill>
          <a:blip r:embed="rId6" cstate="print"/>
          <a:srcRect l="3125" r="208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0" name="矩形 49"/>
          <p:cNvSpPr/>
          <p:nvPr/>
        </p:nvSpPr>
        <p:spPr>
          <a:xfrm>
            <a:off x="1571604" y="4643452"/>
            <a:ext cx="1643074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tx1"/>
                </a:solidFill>
                <a:latin typeface="+mj-lt"/>
              </a:rPr>
              <a:t>is good for</a:t>
            </a:r>
            <a:endParaRPr lang="zh-CN" altLang="en-US" sz="200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0"/>
            <a:ext cx="4643438" cy="785800"/>
            <a:chOff x="50618" y="187695"/>
            <a:chExt cx="6069552" cy="1081194"/>
          </a:xfrm>
        </p:grpSpPr>
        <p:sp>
          <p:nvSpPr>
            <p:cNvPr id="25" name="圆角矩形 24"/>
            <p:cNvSpPr/>
            <p:nvPr/>
          </p:nvSpPr>
          <p:spPr>
            <a:xfrm>
              <a:off x="589932" y="187696"/>
              <a:ext cx="5530238" cy="982901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kumimoji="0" lang="en-US" altLang="zh-C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ea typeface="等线" panose="02010600030101010101" charset="-122"/>
                  <a:cs typeface="Calibri" panose="020F0502020204030204" pitchFamily="34" charset="0"/>
                </a:rPr>
                <a:t>Q</a:t>
              </a:r>
              <a:r>
                <a:rPr lang="en-US" altLang="zh-CN" sz="2400" b="1" kern="0" dirty="0" smtClean="0">
                  <a:solidFill>
                    <a:sysClr val="windowText" lastClr="000000"/>
                  </a:solidFill>
                  <a:latin typeface="+mj-lt"/>
                  <a:ea typeface="等线" panose="02010600030101010101" charset="-122"/>
                  <a:cs typeface="Calibri" panose="020F0502020204030204" pitchFamily="34" charset="0"/>
                </a:rPr>
                <a:t>: Why does the caterpillar make holes in the leaf?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等线" panose="02010600030101010101" charset="-122"/>
                <a:cs typeface="Calibri" panose="020F0502020204030204" pitchFamily="34" charset="0"/>
              </a:endParaRPr>
            </a:p>
          </p:txBody>
        </p:sp>
        <p:pic>
          <p:nvPicPr>
            <p:cNvPr id="26" name="图片 25" descr="c660da8a7d7eec717822bc9920a0dd20.png"/>
            <p:cNvPicPr>
              <a:picLocks noChangeAspect="1"/>
            </p:cNvPicPr>
            <p:nvPr/>
          </p:nvPicPr>
          <p:blipFill>
            <a:blip r:embed="rId5" cstate="print"/>
            <a:srcRect l="14594" t="10415" r="14581" b="6261"/>
            <a:stretch>
              <a:fillRect/>
            </a:stretch>
          </p:blipFill>
          <p:spPr>
            <a:xfrm>
              <a:off x="50618" y="187695"/>
              <a:ext cx="751940" cy="108119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24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059778" cy="5143500"/>
          </a:xfrm>
          <a:prstGeom prst="rect">
            <a:avLst/>
          </a:prstGeom>
        </p:spPr>
      </p:pic>
      <p:pic>
        <p:nvPicPr>
          <p:cNvPr id="2" name="毛毛虫吃树叶截取-1.wmv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331640" y="915566"/>
            <a:ext cx="6572296" cy="4083918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635896" y="123478"/>
            <a:ext cx="1872208" cy="62753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+mj-lt"/>
              </a:rPr>
              <a:t>nibble</a:t>
            </a:r>
            <a:endParaRPr lang="zh-CN" altLang="en-US" sz="32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IMG_5051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3306" y="2643188"/>
            <a:ext cx="5143536" cy="2357454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0" y="0"/>
            <a:ext cx="9144000" cy="5143491"/>
            <a:chOff x="1" y="0"/>
            <a:chExt cx="9144000" cy="5143491"/>
          </a:xfrm>
        </p:grpSpPr>
        <p:pic>
          <p:nvPicPr>
            <p:cNvPr id="3" name="图片 2" descr="IMG_5051.JPG"/>
            <p:cNvPicPr>
              <a:picLocks noChangeAspect="1"/>
            </p:cNvPicPr>
            <p:nvPr/>
          </p:nvPicPr>
          <p:blipFill>
            <a:blip r:embed="rId3" cstate="print"/>
            <a:srcRect b="4166"/>
            <a:stretch>
              <a:fillRect/>
            </a:stretch>
          </p:blipFill>
          <p:spPr>
            <a:xfrm rot="16200000">
              <a:off x="2000255" y="-2000254"/>
              <a:ext cx="5143491" cy="9144000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3143240" y="142858"/>
              <a:ext cx="996713" cy="285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 smtClean="0">
                  <a:solidFill>
                    <a:srgbClr val="FF0000"/>
                  </a:solidFill>
                  <a:latin typeface="+mj-lt"/>
                </a:rPr>
                <a:t>crawl</a:t>
              </a:r>
              <a:r>
                <a:rPr lang="en-US" altLang="zh-CN" sz="2000" b="1" dirty="0" smtClean="0">
                  <a:solidFill>
                    <a:schemeClr val="tx1"/>
                  </a:solidFill>
                  <a:latin typeface="+mj-lt"/>
                </a:rPr>
                <a:t>s</a:t>
              </a:r>
              <a:endParaRPr lang="zh-CN" altLang="en-US" sz="20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0" y="289"/>
            <a:ext cx="4881874" cy="785511"/>
            <a:chOff x="50618" y="-13402"/>
            <a:chExt cx="6100244" cy="1282291"/>
          </a:xfrm>
        </p:grpSpPr>
        <p:pic>
          <p:nvPicPr>
            <p:cNvPr id="7" name="图片 6" descr="c660da8a7d7eec717822bc9920a0dd20.png"/>
            <p:cNvPicPr>
              <a:picLocks noChangeAspect="1"/>
            </p:cNvPicPr>
            <p:nvPr/>
          </p:nvPicPr>
          <p:blipFill>
            <a:blip r:embed="rId4" cstate="print"/>
            <a:srcRect l="14594" t="10415" r="14581" b="6261"/>
            <a:stretch>
              <a:fillRect/>
            </a:stretch>
          </p:blipFill>
          <p:spPr>
            <a:xfrm>
              <a:off x="50618" y="187695"/>
              <a:ext cx="751940" cy="1081194"/>
            </a:xfrm>
            <a:prstGeom prst="rect">
              <a:avLst/>
            </a:prstGeom>
          </p:spPr>
        </p:pic>
        <p:sp>
          <p:nvSpPr>
            <p:cNvPr id="6" name="圆角矩形 5"/>
            <p:cNvSpPr/>
            <p:nvPr/>
          </p:nvSpPr>
          <p:spPr>
            <a:xfrm>
              <a:off x="527246" y="-13402"/>
              <a:ext cx="5623616" cy="982901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kumimoji="0" lang="en-US" altLang="zh-C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ea typeface="等线" panose="02010600030101010101" charset="-122"/>
                  <a:cs typeface="Calibri" panose="020F0502020204030204" pitchFamily="34" charset="0"/>
                </a:rPr>
                <a:t>Q</a:t>
              </a:r>
              <a:r>
                <a:rPr lang="en-US" altLang="zh-CN" sz="2400" b="1" kern="0" dirty="0" smtClean="0">
                  <a:solidFill>
                    <a:sysClr val="windowText" lastClr="000000"/>
                  </a:solidFill>
                  <a:latin typeface="+mj-lt"/>
                  <a:ea typeface="等线" panose="02010600030101010101" charset="-122"/>
                  <a:cs typeface="Calibri" panose="020F0502020204030204" pitchFamily="34" charset="0"/>
                </a:rPr>
                <a:t>: Where is the caterpillar going?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等线" panose="02010600030101010101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1" name="图片 10" descr="毛毛虫爬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44219" y="267022"/>
            <a:ext cx="3571900" cy="1847234"/>
          </a:xfrm>
          <a:prstGeom prst="wedgeRoundRectCallout">
            <a:avLst>
              <a:gd name="adj1" fmla="val -62991"/>
              <a:gd name="adj2" fmla="val -36134"/>
              <a:gd name="adj3" fmla="val 16667"/>
            </a:avLst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片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755576" y="843558"/>
            <a:ext cx="7488832" cy="3857652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乌龟.jpg"/>
          <p:cNvPicPr>
            <a:picLocks noChangeAspect="1"/>
          </p:cNvPicPr>
          <p:nvPr/>
        </p:nvPicPr>
        <p:blipFill>
          <a:blip r:embed="rId4" cstate="print"/>
          <a:srcRect l="17209"/>
          <a:stretch>
            <a:fillRect/>
          </a:stretch>
        </p:blipFill>
        <p:spPr>
          <a:xfrm>
            <a:off x="4788024" y="915566"/>
            <a:ext cx="2424902" cy="1305915"/>
          </a:xfrm>
          <a:prstGeom prst="rect">
            <a:avLst/>
          </a:prstGeom>
        </p:spPr>
      </p:pic>
      <p:pic>
        <p:nvPicPr>
          <p:cNvPr id="23" name="图片 22" descr="an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987574"/>
            <a:ext cx="2214578" cy="1214446"/>
          </a:xfrm>
          <a:prstGeom prst="rect">
            <a:avLst/>
          </a:prstGeom>
        </p:spPr>
      </p:pic>
      <p:pic>
        <p:nvPicPr>
          <p:cNvPr id="24" name="图片 23" descr="crab.jpg"/>
          <p:cNvPicPr>
            <a:picLocks noChangeAspect="1"/>
          </p:cNvPicPr>
          <p:nvPr/>
        </p:nvPicPr>
        <p:blipFill>
          <a:blip r:embed="rId6" cstate="print"/>
          <a:srcRect b="5556"/>
          <a:stretch>
            <a:fillRect/>
          </a:stretch>
        </p:blipFill>
        <p:spPr>
          <a:xfrm>
            <a:off x="1259632" y="2787774"/>
            <a:ext cx="2357454" cy="1357892"/>
          </a:xfrm>
          <a:prstGeom prst="rect">
            <a:avLst/>
          </a:prstGeom>
        </p:spPr>
      </p:pic>
      <p:pic>
        <p:nvPicPr>
          <p:cNvPr id="27" name="图片 26" descr="she.jpg"/>
          <p:cNvPicPr>
            <a:picLocks noChangeAspect="1"/>
          </p:cNvPicPr>
          <p:nvPr/>
        </p:nvPicPr>
        <p:blipFill>
          <a:blip r:embed="rId7" cstate="print"/>
          <a:srcRect b="7347"/>
          <a:stretch>
            <a:fillRect/>
          </a:stretch>
        </p:blipFill>
        <p:spPr>
          <a:xfrm>
            <a:off x="4788024" y="2787774"/>
            <a:ext cx="2571768" cy="135732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571604" y="2071684"/>
            <a:ext cx="185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+mj-lt"/>
              </a:rPr>
              <a:t>ant</a:t>
            </a:r>
            <a:endParaRPr lang="zh-CN" altLang="en-US" sz="2800" b="1" dirty="0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20072" y="1995686"/>
            <a:ext cx="185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+mj-lt"/>
              </a:rPr>
              <a:t>turtle</a:t>
            </a:r>
            <a:endParaRPr lang="zh-CN" altLang="en-US" sz="2800" b="1" dirty="0"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00892" y="2214560"/>
            <a:ext cx="185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>
                <a:latin typeface="Comic Sans MS" panose="030F0702030302020204" pitchFamily="66" charset="0"/>
              </a:rPr>
              <a:t>…</a:t>
            </a:r>
            <a:endParaRPr lang="zh-CN" alt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3491880" y="123478"/>
            <a:ext cx="1944216" cy="62753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+mj-lt"/>
              </a:rPr>
              <a:t>crawl</a:t>
            </a:r>
            <a:endParaRPr lang="zh-CN" alt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28728" y="4071948"/>
            <a:ext cx="185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+mj-lt"/>
              </a:rPr>
              <a:t>crab</a:t>
            </a:r>
            <a:endParaRPr lang="zh-CN" altLang="en-US" sz="2800" b="1" dirty="0"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43504" y="4071948"/>
            <a:ext cx="185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+mj-lt"/>
              </a:rPr>
              <a:t>snake</a:t>
            </a:r>
            <a:endParaRPr lang="zh-CN" altLang="en-US" sz="2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IMG_5051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3306" y="2643188"/>
            <a:ext cx="5143536" cy="2357454"/>
          </a:xfrm>
          <a:prstGeom prst="rect">
            <a:avLst/>
          </a:prstGeom>
        </p:spPr>
      </p:pic>
      <p:pic>
        <p:nvPicPr>
          <p:cNvPr id="3" name="图片 2" descr="IMG_5051.JPG"/>
          <p:cNvPicPr>
            <a:picLocks noChangeAspect="1"/>
          </p:cNvPicPr>
          <p:nvPr/>
        </p:nvPicPr>
        <p:blipFill>
          <a:blip r:embed="rId3" cstate="print"/>
          <a:srcRect b="4166"/>
          <a:stretch>
            <a:fillRect/>
          </a:stretch>
        </p:blipFill>
        <p:spPr>
          <a:xfrm rot="16200000">
            <a:off x="2000254" y="-2000254"/>
            <a:ext cx="5143491" cy="914400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510743" y="123478"/>
            <a:ext cx="4500594" cy="662322"/>
            <a:chOff x="237333" y="187695"/>
            <a:chExt cx="5882837" cy="1081194"/>
          </a:xfrm>
        </p:grpSpPr>
        <p:sp>
          <p:nvSpPr>
            <p:cNvPr id="13" name="圆角矩形 12"/>
            <p:cNvSpPr/>
            <p:nvPr/>
          </p:nvSpPr>
          <p:spPr>
            <a:xfrm>
              <a:off x="589932" y="187696"/>
              <a:ext cx="5530238" cy="982901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kumimoji="0" lang="en-US" altLang="zh-CN" sz="2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等线" panose="02010600030101010101" charset="-122"/>
                <a:cs typeface="Calibri" panose="020F0502020204030204" pitchFamily="34" charset="0"/>
              </a:endParaRPr>
            </a:p>
            <a:p>
              <a:pPr algn="ctr"/>
              <a:r>
                <a:rPr kumimoji="0" lang="en-US" altLang="zh-C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ea typeface="等线" panose="02010600030101010101" charset="-122"/>
                  <a:cs typeface="Calibri" panose="020F0502020204030204" pitchFamily="34" charset="0"/>
                </a:rPr>
                <a:t>Q</a:t>
              </a:r>
              <a:r>
                <a:rPr lang="en-US" altLang="zh-CN" sz="2400" b="1" kern="0" dirty="0" smtClean="0">
                  <a:solidFill>
                    <a:sysClr val="windowText" lastClr="000000"/>
                  </a:solidFill>
                  <a:latin typeface="+mj-lt"/>
                  <a:ea typeface="等线" panose="02010600030101010101" charset="-122"/>
                  <a:cs typeface="Calibri" panose="020F0502020204030204" pitchFamily="34" charset="0"/>
                </a:rPr>
                <a:t>: Do you think it is safe here?</a:t>
              </a:r>
            </a:p>
            <a:p>
              <a:pPr algn="ctr"/>
              <a:endParaRPr kumimoji="0" lang="zh-CN" altLang="en-US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等线" panose="02010600030101010101" charset="-122"/>
                <a:cs typeface="Calibri" panose="020F0502020204030204" pitchFamily="34" charset="0"/>
              </a:endParaRPr>
            </a:p>
          </p:txBody>
        </p:sp>
        <p:pic>
          <p:nvPicPr>
            <p:cNvPr id="14" name="图片 13" descr="c660da8a7d7eec717822bc9920a0dd20.png"/>
            <p:cNvPicPr>
              <a:picLocks noChangeAspect="1"/>
            </p:cNvPicPr>
            <p:nvPr/>
          </p:nvPicPr>
          <p:blipFill>
            <a:blip r:embed="rId4" cstate="print"/>
            <a:srcRect l="14594" t="10415" r="14581" b="6261"/>
            <a:stretch>
              <a:fillRect/>
            </a:stretch>
          </p:blipFill>
          <p:spPr>
            <a:xfrm>
              <a:off x="237333" y="187695"/>
              <a:ext cx="751940" cy="108119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微信图片_2018082709441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椭圆 13"/>
          <p:cNvSpPr/>
          <p:nvPr/>
        </p:nvSpPr>
        <p:spPr>
          <a:xfrm>
            <a:off x="4357686" y="857238"/>
            <a:ext cx="857256" cy="12144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smtClean="0">
                <a:solidFill>
                  <a:srgbClr val="FF0000"/>
                </a:solidFill>
                <a:latin typeface="+mj-lt"/>
              </a:rPr>
              <a:t>?</a:t>
            </a:r>
            <a:endParaRPr lang="zh-CN" alt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57224" y="3571882"/>
            <a:ext cx="1000132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鸟叫.wav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304800" y="4429138"/>
            <a:ext cx="304800" cy="30480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857224" y="4429138"/>
            <a:ext cx="3071834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142844" y="0"/>
            <a:ext cx="4573172" cy="785800"/>
            <a:chOff x="237333" y="187695"/>
            <a:chExt cx="5977705" cy="1081194"/>
          </a:xfrm>
        </p:grpSpPr>
        <p:sp>
          <p:nvSpPr>
            <p:cNvPr id="23" name="圆角矩形 22"/>
            <p:cNvSpPr/>
            <p:nvPr/>
          </p:nvSpPr>
          <p:spPr>
            <a:xfrm>
              <a:off x="589932" y="187696"/>
              <a:ext cx="5625106" cy="982901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kumimoji="0" lang="en-US" altLang="zh-CN" sz="2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等线" panose="02010600030101010101" charset="-122"/>
                <a:cs typeface="Calibri" panose="020F0502020204030204" pitchFamily="34" charset="0"/>
              </a:endParaRPr>
            </a:p>
            <a:p>
              <a:pPr algn="ctr"/>
              <a:r>
                <a:rPr kumimoji="0" lang="en-US" altLang="zh-C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  <a:ea typeface="等线" panose="02010600030101010101" charset="-122"/>
                  <a:cs typeface="Calibri" panose="020F0502020204030204" pitchFamily="34" charset="0"/>
                </a:rPr>
                <a:t>Q</a:t>
              </a:r>
              <a:r>
                <a:rPr lang="en-US" altLang="zh-CN" sz="2400" b="1" kern="0" dirty="0" smtClean="0">
                  <a:solidFill>
                    <a:sysClr val="windowText" lastClr="000000"/>
                  </a:solidFill>
                  <a:latin typeface="+mj-lt"/>
                  <a:ea typeface="等线" panose="02010600030101010101" charset="-122"/>
                  <a:cs typeface="Calibri" panose="020F0502020204030204" pitchFamily="34" charset="0"/>
                </a:rPr>
                <a:t>: What do you think it might do? Why?</a:t>
              </a:r>
            </a:p>
            <a:p>
              <a:pPr algn="ctr"/>
              <a:endParaRPr kumimoji="0" lang="zh-CN" altLang="en-US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等线" panose="02010600030101010101" charset="-122"/>
                <a:cs typeface="Calibri" panose="020F0502020204030204" pitchFamily="34" charset="0"/>
              </a:endParaRPr>
            </a:p>
          </p:txBody>
        </p:sp>
        <p:pic>
          <p:nvPicPr>
            <p:cNvPr id="24" name="图片 23" descr="c660da8a7d7eec717822bc9920a0dd20.png"/>
            <p:cNvPicPr>
              <a:picLocks noChangeAspect="1"/>
            </p:cNvPicPr>
            <p:nvPr/>
          </p:nvPicPr>
          <p:blipFill>
            <a:blip r:embed="rId6" cstate="print"/>
            <a:srcRect l="14594" t="10415" r="14581" b="6261"/>
            <a:stretch>
              <a:fillRect/>
            </a:stretch>
          </p:blipFill>
          <p:spPr>
            <a:xfrm>
              <a:off x="237333" y="187695"/>
              <a:ext cx="751940" cy="108119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1" animBg="1"/>
      <p:bldP spid="15" grpId="1" animBg="1"/>
      <p:bldP spid="20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491</Words>
  <Application>WPS 演示</Application>
  <PresentationFormat>全屏显示(16:9)</PresentationFormat>
  <Paragraphs>135</Paragraphs>
  <Slides>21</Slides>
  <Notes>12</Notes>
  <HiddenSlides>0</HiddenSlides>
  <MMClips>3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2" baseType="lpstr">
      <vt:lpstr>Office 主题</vt:lpstr>
      <vt:lpstr>Let’s read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Listen and repeat</vt:lpstr>
      <vt:lpstr>Listen and repeat</vt:lpstr>
      <vt:lpstr>Think and order</vt:lpstr>
      <vt:lpstr>Find and say</vt:lpstr>
      <vt:lpstr>Find and say</vt:lpstr>
      <vt:lpstr>Homework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read~</dc:title>
  <dc:creator>杨青青</dc:creator>
  <cp:lastModifiedBy>FLTRP</cp:lastModifiedBy>
  <cp:revision>128</cp:revision>
  <dcterms:created xsi:type="dcterms:W3CDTF">2018-08-27T02:39:00Z</dcterms:created>
  <dcterms:modified xsi:type="dcterms:W3CDTF">2018-11-26T06:22:41Z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