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13" r:id="rId12"/>
    <p:sldId id="305" r:id="rId13"/>
    <p:sldId id="307" r:id="rId14"/>
    <p:sldId id="310" r:id="rId15"/>
    <p:sldId id="312" r:id="rId16"/>
  </p:sldIdLst>
  <p:sldSz cx="9144000" cy="5143500" type="screen16x9"/>
  <p:notesSz cx="9144000" cy="6858000"/>
  <p:defaultTextStyle>
    <a:defPPr>
      <a:defRPr lang="zh-CN"/>
    </a:defPPr>
    <a:lvl1pPr marL="0" algn="l" defTabSz="2343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17162" algn="l" defTabSz="2343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234324" algn="l" defTabSz="2343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351486" algn="l" defTabSz="2343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468648" algn="l" defTabSz="2343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585810" algn="l" defTabSz="2343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702972" algn="l" defTabSz="2343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820133" algn="l" defTabSz="2343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937295" algn="l" defTabSz="234324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86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D28A1-6038-4F7D-9617-4DC1A1728A6A}" type="datetimeFigureOut">
              <a:rPr lang="zh-CN" altLang="en-US" smtClean="0"/>
              <a:t>2018-11-26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156D1-72ED-4B1D-9CD0-4F7BCF5329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ACC3-9897-4276-ADF9-F34131E017F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2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8"/>
            <a:ext cx="7772400" cy="1021556"/>
          </a:xfrm>
        </p:spPr>
        <p:txBody>
          <a:bodyPr anchor="t"/>
          <a:lstStyle>
            <a:lvl1pPr algn="l">
              <a:defRPr sz="1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1"/>
          </a:xfrm>
        </p:spPr>
        <p:txBody>
          <a:bodyPr anchor="b"/>
          <a:lstStyle>
            <a:lvl1pPr marL="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1pPr>
            <a:lvl2pPr marL="117162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2pPr>
            <a:lvl3pPr marL="234324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3pPr>
            <a:lvl4pPr marL="351486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4pPr>
            <a:lvl5pPr marL="468648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5pPr>
            <a:lvl6pPr marL="585810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6pPr>
            <a:lvl7pPr marL="702972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7pPr>
            <a:lvl8pPr marL="820133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8pPr>
            <a:lvl9pPr marL="937295" indent="0">
              <a:buNone/>
              <a:defRPr sz="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200153"/>
            <a:ext cx="4038600" cy="3394472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700"/>
            </a:lvl1pPr>
            <a:lvl2pPr>
              <a:defRPr sz="600"/>
            </a:lvl2pPr>
            <a:lvl3pPr>
              <a:defRPr sz="5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7162" indent="0">
              <a:buNone/>
              <a:defRPr sz="500" b="1"/>
            </a:lvl2pPr>
            <a:lvl3pPr marL="234324" indent="0">
              <a:buNone/>
              <a:defRPr sz="500" b="1"/>
            </a:lvl3pPr>
            <a:lvl4pPr marL="351486" indent="0">
              <a:buNone/>
              <a:defRPr sz="400" b="1"/>
            </a:lvl4pPr>
            <a:lvl5pPr marL="468648" indent="0">
              <a:buNone/>
              <a:defRPr sz="400" b="1"/>
            </a:lvl5pPr>
            <a:lvl6pPr marL="585810" indent="0">
              <a:buNone/>
              <a:defRPr sz="400" b="1"/>
            </a:lvl6pPr>
            <a:lvl7pPr marL="702972" indent="0">
              <a:buNone/>
              <a:defRPr sz="400" b="1"/>
            </a:lvl7pPr>
            <a:lvl8pPr marL="820133" indent="0">
              <a:buNone/>
              <a:defRPr sz="400" b="1"/>
            </a:lvl8pPr>
            <a:lvl9pPr marL="937295" indent="0">
              <a:buNone/>
              <a:defRPr sz="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1"/>
          </a:xfrm>
        </p:spPr>
        <p:txBody>
          <a:bodyPr anchor="b"/>
          <a:lstStyle>
            <a:lvl1pPr marL="0" indent="0">
              <a:buNone/>
              <a:defRPr sz="600" b="1"/>
            </a:lvl1pPr>
            <a:lvl2pPr marL="117162" indent="0">
              <a:buNone/>
              <a:defRPr sz="500" b="1"/>
            </a:lvl2pPr>
            <a:lvl3pPr marL="234324" indent="0">
              <a:buNone/>
              <a:defRPr sz="500" b="1"/>
            </a:lvl3pPr>
            <a:lvl4pPr marL="351486" indent="0">
              <a:buNone/>
              <a:defRPr sz="400" b="1"/>
            </a:lvl4pPr>
            <a:lvl5pPr marL="468648" indent="0">
              <a:buNone/>
              <a:defRPr sz="400" b="1"/>
            </a:lvl5pPr>
            <a:lvl6pPr marL="585810" indent="0">
              <a:buNone/>
              <a:defRPr sz="400" b="1"/>
            </a:lvl6pPr>
            <a:lvl7pPr marL="702972" indent="0">
              <a:buNone/>
              <a:defRPr sz="400" b="1"/>
            </a:lvl7pPr>
            <a:lvl8pPr marL="820133" indent="0">
              <a:buNone/>
              <a:defRPr sz="400" b="1"/>
            </a:lvl8pPr>
            <a:lvl9pPr marL="937295" indent="0">
              <a:buNone/>
              <a:defRPr sz="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600"/>
            </a:lvl1pPr>
            <a:lvl2pPr>
              <a:defRPr sz="5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  <a:lvl6pPr>
              <a:defRPr sz="400"/>
            </a:lvl6pPr>
            <a:lvl7pPr>
              <a:defRPr sz="400"/>
            </a:lvl7pPr>
            <a:lvl8pPr>
              <a:defRPr sz="400"/>
            </a:lvl8pPr>
            <a:lvl9pPr>
              <a:defRPr sz="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1" cy="4389835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lvl6pPr>
              <a:defRPr sz="500"/>
            </a:lvl6pPr>
            <a:lvl7pPr>
              <a:defRPr sz="500"/>
            </a:lvl7pPr>
            <a:lvl8pPr>
              <a:defRPr sz="500"/>
            </a:lvl8pPr>
            <a:lvl9pPr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400"/>
            </a:lvl1pPr>
            <a:lvl2pPr marL="117162" indent="0">
              <a:buNone/>
              <a:defRPr sz="300"/>
            </a:lvl2pPr>
            <a:lvl3pPr marL="234324" indent="0">
              <a:buNone/>
              <a:defRPr sz="200"/>
            </a:lvl3pPr>
            <a:lvl4pPr marL="351486" indent="0">
              <a:buNone/>
              <a:defRPr sz="200"/>
            </a:lvl4pPr>
            <a:lvl5pPr marL="468648" indent="0">
              <a:buNone/>
              <a:defRPr sz="200"/>
            </a:lvl5pPr>
            <a:lvl6pPr marL="585810" indent="0">
              <a:buNone/>
              <a:defRPr sz="200"/>
            </a:lvl6pPr>
            <a:lvl7pPr marL="702972" indent="0">
              <a:buNone/>
              <a:defRPr sz="200"/>
            </a:lvl7pPr>
            <a:lvl8pPr marL="820133" indent="0">
              <a:buNone/>
              <a:defRPr sz="200"/>
            </a:lvl8pPr>
            <a:lvl9pPr marL="937295" indent="0">
              <a:buNone/>
              <a:defRPr sz="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800"/>
            </a:lvl1pPr>
            <a:lvl2pPr marL="117162" indent="0">
              <a:buNone/>
              <a:defRPr sz="700"/>
            </a:lvl2pPr>
            <a:lvl3pPr marL="234324" indent="0">
              <a:buNone/>
              <a:defRPr sz="600"/>
            </a:lvl3pPr>
            <a:lvl4pPr marL="351486" indent="0">
              <a:buNone/>
              <a:defRPr sz="500"/>
            </a:lvl4pPr>
            <a:lvl5pPr marL="468648" indent="0">
              <a:buNone/>
              <a:defRPr sz="500"/>
            </a:lvl5pPr>
            <a:lvl6pPr marL="585810" indent="0">
              <a:buNone/>
              <a:defRPr sz="500"/>
            </a:lvl6pPr>
            <a:lvl7pPr marL="702972" indent="0">
              <a:buNone/>
              <a:defRPr sz="500"/>
            </a:lvl7pPr>
            <a:lvl8pPr marL="820133" indent="0">
              <a:buNone/>
              <a:defRPr sz="500"/>
            </a:lvl8pPr>
            <a:lvl9pPr marL="937295" indent="0">
              <a:buNone/>
              <a:defRPr sz="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400"/>
            </a:lvl1pPr>
            <a:lvl2pPr marL="117162" indent="0">
              <a:buNone/>
              <a:defRPr sz="300"/>
            </a:lvl2pPr>
            <a:lvl3pPr marL="234324" indent="0">
              <a:buNone/>
              <a:defRPr sz="200"/>
            </a:lvl3pPr>
            <a:lvl4pPr marL="351486" indent="0">
              <a:buNone/>
              <a:defRPr sz="200"/>
            </a:lvl4pPr>
            <a:lvl5pPr marL="468648" indent="0">
              <a:buNone/>
              <a:defRPr sz="200"/>
            </a:lvl5pPr>
            <a:lvl6pPr marL="585810" indent="0">
              <a:buNone/>
              <a:defRPr sz="200"/>
            </a:lvl6pPr>
            <a:lvl7pPr marL="702972" indent="0">
              <a:buNone/>
              <a:defRPr sz="200"/>
            </a:lvl7pPr>
            <a:lvl8pPr marL="820133" indent="0">
              <a:buNone/>
              <a:defRPr sz="200"/>
            </a:lvl8pPr>
            <a:lvl9pPr marL="937295" indent="0">
              <a:buNone/>
              <a:defRPr sz="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2018-11-26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23432" tIns="11716" rIns="23432" bIns="1171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3"/>
            <a:ext cx="8229600" cy="3394472"/>
          </a:xfrm>
          <a:prstGeom prst="rect">
            <a:avLst/>
          </a:prstGeom>
        </p:spPr>
        <p:txBody>
          <a:bodyPr vert="horz" lIns="23432" tIns="11716" rIns="23432" bIns="1171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23432" tIns="11716" rIns="23432" bIns="11716" rtlCol="0" anchor="ctr"/>
          <a:lstStyle>
            <a:lvl1pPr algn="l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2018-11-26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23432" tIns="11716" rIns="23432" bIns="11716" rtlCol="0" anchor="ctr"/>
          <a:lstStyle>
            <a:lvl1pPr algn="ct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23432" tIns="11716" rIns="23432" bIns="11716" rtlCol="0" anchor="ctr"/>
          <a:lstStyle>
            <a:lvl1pPr algn="r">
              <a:defRPr sz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4324" rtl="0" eaLnBrk="1" latinLnBrk="0" hangingPunct="1"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871" indent="-87871" algn="l" defTabSz="234324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0388" indent="-73226" algn="l" defTabSz="234324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292905" indent="-58581" algn="l" defTabSz="234324" rtl="0" eaLnBrk="1" latinLnBrk="0" hangingPunct="1">
        <a:spcBef>
          <a:spcPct val="20000"/>
        </a:spcBef>
        <a:buFont typeface="Arial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10067" indent="-58581" algn="l" defTabSz="234324" rtl="0" eaLnBrk="1" latinLnBrk="0" hangingPunct="1">
        <a:spcBef>
          <a:spcPct val="20000"/>
        </a:spcBef>
        <a:buFont typeface="Arial" pitchFamily="34" charset="0"/>
        <a:buChar char="–"/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527229" indent="-58581" algn="l" defTabSz="234324" rtl="0" eaLnBrk="1" latinLnBrk="0" hangingPunct="1">
        <a:spcBef>
          <a:spcPct val="20000"/>
        </a:spcBef>
        <a:buFont typeface="Arial" pitchFamily="34" charset="0"/>
        <a:buChar char="»"/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644391" indent="-58581" algn="l" defTabSz="234324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6pPr>
      <a:lvl7pPr marL="761552" indent="-58581" algn="l" defTabSz="234324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7pPr>
      <a:lvl8pPr marL="878715" indent="-58581" algn="l" defTabSz="234324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8pPr>
      <a:lvl9pPr marL="995876" indent="-58581" algn="l" defTabSz="234324" rtl="0" eaLnBrk="1" latinLnBrk="0" hangingPunct="1">
        <a:spcBef>
          <a:spcPct val="20000"/>
        </a:spcBef>
        <a:buFont typeface="Arial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34324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1pPr>
      <a:lvl2pPr marL="117162" algn="l" defTabSz="234324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2pPr>
      <a:lvl3pPr marL="234324" algn="l" defTabSz="234324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351486" algn="l" defTabSz="234324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4pPr>
      <a:lvl5pPr marL="468648" algn="l" defTabSz="234324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5pPr>
      <a:lvl6pPr marL="585810" algn="l" defTabSz="234324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6pPr>
      <a:lvl7pPr marL="702972" algn="l" defTabSz="234324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7pPr>
      <a:lvl8pPr marL="820133" algn="l" defTabSz="234324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8pPr>
      <a:lvl9pPr marL="937295" algn="l" defTabSz="234324" rtl="0" eaLnBrk="1" latinLnBrk="0" hangingPunct="1">
        <a:defRPr sz="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14180d9464d62f3f5629858db05cd4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5486"/>
            <a:ext cx="5112568" cy="5112568"/>
          </a:xfrm>
          <a:prstGeom prst="rect">
            <a:avLst/>
          </a:prstGeom>
        </p:spPr>
      </p:pic>
      <p:sp>
        <p:nvSpPr>
          <p:cNvPr id="9" name="五边形 8"/>
          <p:cNvSpPr/>
          <p:nvPr/>
        </p:nvSpPr>
        <p:spPr>
          <a:xfrm>
            <a:off x="357158" y="928676"/>
            <a:ext cx="2376264" cy="432048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51720" y="1779663"/>
            <a:ext cx="5904656" cy="1008112"/>
          </a:xfrm>
        </p:spPr>
        <p:txBody>
          <a:bodyPr>
            <a:prstTxWarp prst="textChevronInverted">
              <a:avLst>
                <a:gd name="adj" fmla="val 76055"/>
              </a:avLst>
            </a:prstTxWarp>
            <a:normAutofit/>
          </a:bodyPr>
          <a:lstStyle/>
          <a:p>
            <a:r>
              <a:rPr lang="en-US" altLang="zh-CN" sz="6000" b="1" dirty="0" smtClean="0"/>
              <a:t>Let’s read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微信图片_20180827120548_副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3478"/>
            <a:ext cx="2160241" cy="7200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57224" y="928676"/>
            <a:ext cx="1224136" cy="461633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级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60006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>
            <a:stCxn id="24" idx="4"/>
          </p:cNvCxnSpPr>
          <p:nvPr/>
        </p:nvCxnSpPr>
        <p:spPr>
          <a:xfrm flipH="1">
            <a:off x="0" y="5037111"/>
            <a:ext cx="8760260" cy="106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4" y="123478"/>
            <a:ext cx="68526" cy="33843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50785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0" y="0"/>
            <a:ext cx="9144000" cy="123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560" y="48351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itchFamily="34" charset="0"/>
                <a:cs typeface="Calibri" pitchFamily="34" charset="0"/>
              </a:rPr>
              <a:t>Q: In what other ways might </a:t>
            </a:r>
            <a:r>
              <a:rPr lang="en-US" altLang="zh-CN" sz="3200" b="1" dirty="0" err="1" smtClean="0">
                <a:latin typeface="Calibri" pitchFamily="34" charset="0"/>
                <a:cs typeface="Calibri" pitchFamily="34" charset="0"/>
              </a:rPr>
              <a:t>Endal</a:t>
            </a:r>
            <a:r>
              <a:rPr lang="en-US" altLang="zh-CN" sz="3200" b="1" dirty="0" smtClean="0">
                <a:latin typeface="Calibri" pitchFamily="34" charset="0"/>
                <a:cs typeface="Calibri" pitchFamily="34" charset="0"/>
              </a:rPr>
              <a:t> help Allen?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120359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itchFamily="34" charset="0"/>
                <a:cs typeface="Calibri" pitchFamily="34" charset="0"/>
              </a:rPr>
              <a:t>Q: What do you think of </a:t>
            </a:r>
            <a:r>
              <a:rPr lang="en-US" altLang="zh-CN" sz="3200" b="1" dirty="0" err="1" smtClean="0">
                <a:latin typeface="Calibri" pitchFamily="34" charset="0"/>
                <a:cs typeface="Calibri" pitchFamily="34" charset="0"/>
              </a:rPr>
              <a:t>Endal</a:t>
            </a:r>
            <a:r>
              <a:rPr lang="en-US" altLang="zh-CN" sz="3200" b="1" dirty="0" smtClean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7624" y="1923678"/>
            <a:ext cx="9168919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30734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3670" algn="l" defTabSz="30734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7340" algn="l" defTabSz="30734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010" algn="l" defTabSz="30734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4680" algn="l" defTabSz="30734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8350" algn="l" defTabSz="30734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2020" algn="l" defTabSz="30734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5690" algn="l" defTabSz="30734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9995" algn="l" defTabSz="307340" rtl="0" eaLnBrk="1" latinLnBrk="0" hangingPunct="1"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Useful sentences: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Please look at Page…,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Endal</a:t>
            </a:r>
            <a:r>
              <a:rPr lang="en-US" altLang="zh-CN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gets/helps/…, </a:t>
            </a:r>
          </a:p>
          <a:p>
            <a:r>
              <a:rPr lang="en-US" altLang="zh-CN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so I think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Endal</a:t>
            </a:r>
            <a:r>
              <a:rPr lang="en-US" altLang="zh-CN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is…</a:t>
            </a:r>
            <a:endParaRPr lang="zh-CN" altLang="zh-CN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910" y="342900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itchFamily="34" charset="0"/>
                <a:cs typeface="Calibri" pitchFamily="34" charset="0"/>
              </a:rPr>
              <a:t>Q: What name is right for the book?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435768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图片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1619673" y="928676"/>
            <a:ext cx="1224136" cy="428628"/>
          </a:xfrm>
          <a:prstGeom prst="wedgeRoundRectCallout">
            <a:avLst>
              <a:gd name="adj1" fmla="val 51120"/>
              <a:gd name="adj2" fmla="val -10110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800" b="1" dirty="0" smtClean="0"/>
              <a:t>Level</a:t>
            </a:r>
            <a:endParaRPr lang="zh-CN" altLang="en-US" sz="2800" b="1" dirty="0"/>
          </a:p>
        </p:txBody>
      </p:sp>
      <p:sp>
        <p:nvSpPr>
          <p:cNvPr id="9" name="圆角矩形标注 8"/>
          <p:cNvSpPr/>
          <p:nvPr/>
        </p:nvSpPr>
        <p:spPr>
          <a:xfrm>
            <a:off x="1303712" y="142858"/>
            <a:ext cx="1324073" cy="428610"/>
          </a:xfrm>
          <a:prstGeom prst="wedgeRoundRectCallout">
            <a:avLst>
              <a:gd name="adj1" fmla="val 69656"/>
              <a:gd name="adj2" fmla="val -2134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800" b="1" dirty="0" smtClean="0"/>
              <a:t>Series</a:t>
            </a:r>
            <a:endParaRPr lang="zh-CN" altLang="en-US" sz="2800" b="1" dirty="0"/>
          </a:p>
        </p:txBody>
      </p:sp>
      <p:sp>
        <p:nvSpPr>
          <p:cNvPr id="13" name="圆角矩形 12"/>
          <p:cNvSpPr/>
          <p:nvPr/>
        </p:nvSpPr>
        <p:spPr>
          <a:xfrm>
            <a:off x="2902706" y="71421"/>
            <a:ext cx="1071570" cy="78581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982637" y="4232684"/>
            <a:ext cx="2143140" cy="28575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982637" y="4661312"/>
            <a:ext cx="2143140" cy="35719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标注 10"/>
          <p:cNvSpPr/>
          <p:nvPr/>
        </p:nvSpPr>
        <p:spPr>
          <a:xfrm>
            <a:off x="6474460" y="1796416"/>
            <a:ext cx="1242060" cy="432435"/>
          </a:xfrm>
          <a:prstGeom prst="wedgeRoundRectCallout">
            <a:avLst>
              <a:gd name="adj1" fmla="val -82477"/>
              <a:gd name="adj2" fmla="val -4287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800" b="1" dirty="0" smtClean="0"/>
              <a:t>Title</a:t>
            </a:r>
            <a:endParaRPr lang="zh-CN" altLang="en-US" sz="2800" b="1" dirty="0"/>
          </a:p>
        </p:txBody>
      </p:sp>
      <p:sp>
        <p:nvSpPr>
          <p:cNvPr id="12" name="圆角矩形标注 11"/>
          <p:cNvSpPr/>
          <p:nvPr/>
        </p:nvSpPr>
        <p:spPr>
          <a:xfrm>
            <a:off x="1518026" y="4526929"/>
            <a:ext cx="1946432" cy="447438"/>
          </a:xfrm>
          <a:prstGeom prst="wedgeRoundRectCallout">
            <a:avLst>
              <a:gd name="adj1" fmla="val 78623"/>
              <a:gd name="adj2" fmla="val 364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800" b="1" dirty="0" smtClean="0"/>
              <a:t>Publisher</a:t>
            </a:r>
            <a:endParaRPr lang="zh-CN" altLang="en-US" sz="2800" b="1" dirty="0"/>
          </a:p>
        </p:txBody>
      </p:sp>
      <p:sp>
        <p:nvSpPr>
          <p:cNvPr id="10" name="圆角矩形标注 9"/>
          <p:cNvSpPr/>
          <p:nvPr/>
        </p:nvSpPr>
        <p:spPr>
          <a:xfrm>
            <a:off x="6681471" y="4009391"/>
            <a:ext cx="1855339" cy="432435"/>
          </a:xfrm>
          <a:prstGeom prst="wedgeRoundRectCallout">
            <a:avLst>
              <a:gd name="adj1" fmla="val -75846"/>
              <a:gd name="adj2" fmla="val 259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altLang="zh-CN" sz="2800" b="1" dirty="0" smtClean="0"/>
              <a:t>Authors</a:t>
            </a:r>
            <a:endParaRPr lang="zh-CN" alt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3" grpId="0" bldLvl="0" animBg="1"/>
      <p:bldP spid="14" grpId="0" bldLvl="0" animBg="1"/>
      <p:bldP spid="16" grpId="0" bldLvl="0" animBg="1"/>
      <p:bldP spid="11" grpId="0" bldLvl="0" animBg="1"/>
      <p:bldP spid="12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endCxn id="21" idx="4"/>
          </p:cNvCxnSpPr>
          <p:nvPr/>
        </p:nvCxnSpPr>
        <p:spPr>
          <a:xfrm flipH="1">
            <a:off x="8760261" y="3614244"/>
            <a:ext cx="315215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755576" y="1491630"/>
            <a:ext cx="3795396" cy="2880319"/>
            <a:chOff x="755576" y="1131590"/>
            <a:chExt cx="3744416" cy="3312368"/>
          </a:xfrm>
        </p:grpSpPr>
        <p:pic>
          <p:nvPicPr>
            <p:cNvPr id="12" name="图片 11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755576" y="1131590"/>
              <a:ext cx="3744416" cy="33123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09698" y="1499632"/>
              <a:ext cx="3539999" cy="258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Tips:</a:t>
              </a:r>
            </a:p>
            <a:p>
              <a:r>
                <a:rPr lang="en-US" altLang="zh-CN" sz="2800" dirty="0" smtClean="0"/>
                <a:t>1. Read the story by yourself.</a:t>
              </a:r>
            </a:p>
            <a:p>
              <a:r>
                <a:rPr lang="en-US" altLang="zh-CN" sz="2800" dirty="0" smtClean="0"/>
                <a:t>2. Read after the computer.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1560" y="41151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Enjoy the story</a:t>
            </a:r>
          </a:p>
        </p:txBody>
      </p:sp>
      <p:sp>
        <p:nvSpPr>
          <p:cNvPr id="21" name="直角三角形 20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99593" y="3147814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57304"/>
            <a:ext cx="33843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endCxn id="21" idx="4"/>
          </p:cNvCxnSpPr>
          <p:nvPr/>
        </p:nvCxnSpPr>
        <p:spPr>
          <a:xfrm flipH="1">
            <a:off x="8760261" y="3614244"/>
            <a:ext cx="315215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755576" y="1491630"/>
            <a:ext cx="3888432" cy="2880319"/>
            <a:chOff x="755576" y="1131590"/>
            <a:chExt cx="3836202" cy="3312368"/>
          </a:xfrm>
        </p:grpSpPr>
        <p:pic>
          <p:nvPicPr>
            <p:cNvPr id="12" name="图片 11" descr="d1444b92ea371f7e939ba98008845ca0.png"/>
            <p:cNvPicPr>
              <a:picLocks noChangeAspect="1"/>
            </p:cNvPicPr>
            <p:nvPr/>
          </p:nvPicPr>
          <p:blipFill>
            <a:blip r:embed="rId4" cstate="print"/>
            <a:srcRect l="5201" t="12201" r="6601" b="19200"/>
            <a:stretch>
              <a:fillRect/>
            </a:stretch>
          </p:blipFill>
          <p:spPr>
            <a:xfrm>
              <a:off x="755576" y="1131590"/>
              <a:ext cx="3744416" cy="33123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09698" y="1499632"/>
              <a:ext cx="3682080" cy="2229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Tips:</a:t>
              </a:r>
            </a:p>
            <a:p>
              <a:r>
                <a:rPr lang="en-US" altLang="zh-CN" sz="2400" dirty="0" smtClean="0"/>
                <a:t>1. Two students work together.</a:t>
              </a:r>
            </a:p>
            <a:p>
              <a:r>
                <a:rPr lang="en-US" altLang="zh-CN" sz="2400" dirty="0" smtClean="0"/>
                <a:t>2. Open two cards each time.</a:t>
              </a:r>
            </a:p>
            <a:p>
              <a:r>
                <a:rPr lang="en-US" altLang="zh-CN" sz="2400" dirty="0" smtClean="0"/>
                <a:t>3. Describe the cards.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1560" y="41151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Memory card</a:t>
            </a:r>
          </a:p>
        </p:txBody>
      </p:sp>
      <p:sp>
        <p:nvSpPr>
          <p:cNvPr id="21" name="直角三角形 20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99593" y="3147814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图片 15" descr="85866177667905457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923678"/>
            <a:ext cx="1152128" cy="12961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851670"/>
            <a:ext cx="1447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220072" y="329183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What 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Allen</a:t>
            </a:r>
            <a:r>
              <a:rPr lang="en-US" altLang="zh-CN" sz="1800" b="1" dirty="0" smtClean="0"/>
              <a:t> needs to do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8264" y="321982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How </a:t>
            </a:r>
            <a:r>
              <a:rPr lang="en-US" altLang="zh-CN" sz="1800" b="1" dirty="0" err="1" smtClean="0">
                <a:solidFill>
                  <a:srgbClr val="FF0000"/>
                </a:solidFill>
              </a:rPr>
              <a:t>Endal</a:t>
            </a:r>
            <a:r>
              <a:rPr lang="en-US" altLang="zh-CN" sz="1800" b="1" dirty="0" smtClean="0"/>
              <a:t> helps him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6096" y="2283718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Get the cards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48148E-6 L 0.10242 -0.18209 " pathEditMode="relative" ptsTypes="AA">
                                      <p:cBhvr>
                                        <p:cTn id="6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08663 -0.1821 " pathEditMode="relative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552" y="149163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Q: What problems might blue collar dogs meet?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52" y="213970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Q: How to solve those problems?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9552" y="278777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alibri" pitchFamily="34" charset="0"/>
                <a:cs typeface="Calibri" pitchFamily="34" charset="0"/>
              </a:rPr>
              <a:t>Q: What should we do for dogs and other animals?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41151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Let’s think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24" idx="0"/>
          </p:cNvCxnSpPr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7584" y="555526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/>
              <a:t>Homework</a:t>
            </a:r>
          </a:p>
          <a:p>
            <a:endParaRPr lang="en-US" altLang="zh-CN" sz="2800" dirty="0" smtClean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27584" y="1275606"/>
            <a:ext cx="79243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1. </a:t>
            </a:r>
            <a:r>
              <a:rPr lang="zh-CN" altLang="zh-CN" sz="28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Draw</a:t>
            </a:r>
            <a:r>
              <a:rPr lang="zh-CN" altLang="zh-CN" sz="2800" dirty="0" smtClean="0">
                <a:latin typeface="Calibri" pitchFamily="34" charset="0"/>
                <a:ea typeface="宋体" pitchFamily="2" charset="-122"/>
                <a:cs typeface="Calibri" pitchFamily="34" charset="0"/>
              </a:rPr>
              <a:t> a comic strips about your super animal.</a:t>
            </a:r>
            <a:endParaRPr lang="en-US" altLang="zh-CN" sz="2800" dirty="0" smtClean="0"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2. </a:t>
            </a:r>
            <a:r>
              <a:rPr kumimoji="0" lang="zh-CN" altLang="zh-CN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Write</a:t>
            </a:r>
            <a:r>
              <a:rPr kumimoji="0" lang="zh-CN" altLang="zh-CN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 down the things that blue collar dogs can do.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zh-CN" altLang="zh-CN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64" y="123478"/>
            <a:ext cx="5688632" cy="4882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云形标注 5"/>
          <p:cNvSpPr/>
          <p:nvPr/>
        </p:nvSpPr>
        <p:spPr>
          <a:xfrm>
            <a:off x="6012160" y="195486"/>
            <a:ext cx="2952328" cy="1512168"/>
          </a:xfrm>
          <a:prstGeom prst="cloudCallout">
            <a:avLst>
              <a:gd name="adj1" fmla="val -75963"/>
              <a:gd name="adj2" fmla="val -31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98" tIns="34849" rIns="69698" bIns="34849"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 rot="20971247">
            <a:off x="6294228" y="413494"/>
            <a:ext cx="2484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latin typeface="Comic Sans MS" pitchFamily="66" charset="0"/>
              </a:rPr>
              <a:t>Are they good friends?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012160" y="195486"/>
            <a:ext cx="2952328" cy="1584176"/>
            <a:chOff x="5796136" y="1563638"/>
            <a:chExt cx="2952328" cy="1584176"/>
          </a:xfrm>
        </p:grpSpPr>
        <p:sp>
          <p:nvSpPr>
            <p:cNvPr id="7" name="云形标注 6"/>
            <p:cNvSpPr/>
            <p:nvPr/>
          </p:nvSpPr>
          <p:spPr>
            <a:xfrm>
              <a:off x="5796136" y="1563638"/>
              <a:ext cx="2952328" cy="1584176"/>
            </a:xfrm>
            <a:prstGeom prst="cloudCallout">
              <a:avLst>
                <a:gd name="adj1" fmla="val -75963"/>
                <a:gd name="adj2" fmla="val -310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698" tIns="34849" rIns="69698" bIns="34849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 rot="20971247">
              <a:off x="6005040" y="1794258"/>
              <a:ext cx="26234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What do you think of them?</a:t>
              </a:r>
            </a:p>
          </p:txBody>
        </p:sp>
      </p:grpSp>
      <p:pic>
        <p:nvPicPr>
          <p:cNvPr id="12" name="图片 11" descr="图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33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2555776" y="2625756"/>
            <a:ext cx="720080" cy="918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14" tIns="34857" rIns="69714" bIns="34857"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539552" y="915566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39552" y="1203598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0" y="0"/>
            <a:ext cx="4139952" cy="1275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714" tIns="34857" rIns="69714" bIns="34857"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67544" y="339502"/>
            <a:ext cx="36724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Who is the helper?</a:t>
            </a:r>
          </a:p>
        </p:txBody>
      </p:sp>
      <p:sp>
        <p:nvSpPr>
          <p:cNvPr id="18" name="云形标注 17"/>
          <p:cNvSpPr/>
          <p:nvPr/>
        </p:nvSpPr>
        <p:spPr>
          <a:xfrm>
            <a:off x="3779912" y="1563638"/>
            <a:ext cx="4392488" cy="1584176"/>
          </a:xfrm>
          <a:prstGeom prst="cloudCallout">
            <a:avLst>
              <a:gd name="adj1" fmla="val -62511"/>
              <a:gd name="adj2" fmla="val 252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98" tIns="34849" rIns="69698" bIns="34849"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427984" y="1851670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Why does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Endal</a:t>
            </a:r>
            <a:r>
              <a:rPr lang="en-US" altLang="zh-CN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have this blue coat?</a:t>
            </a:r>
          </a:p>
        </p:txBody>
      </p:sp>
      <p:pic>
        <p:nvPicPr>
          <p:cNvPr id="2050" name="Picture 2" descr="https://timgsa.baidu.com/timg?image&amp;quality=80&amp;size=b9999_10000&amp;sec=1537966476044&amp;di=8ccdb842b6d35a1f563947fdc78f8448&amp;imgtype=0&amp;src=http%3A%2F%2Fimgsrc.baidu.com%2Fimage%2Fc0%253Dshijue1%252C0%252C0%252C294%252C40%2Fsign%3Da4a9a987fc03738dca470461db72da24%2Fa8773912b31bb051e5b1650f3c7adab44aed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292080" y="195486"/>
            <a:ext cx="2780382" cy="64698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blue collar dog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1" grpId="0" animBg="1"/>
      <p:bldP spid="11" grpId="2" animBg="1"/>
      <p:bldP spid="18" grpId="0" animBg="1"/>
      <p:bldP spid="18" grpId="1" animBg="1"/>
      <p:bldP spid="19" grpId="0"/>
      <p:bldP spid="19" grpId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560" y="483518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itchFamily="34" charset="0"/>
                <a:cs typeface="Calibri" pitchFamily="34" charset="0"/>
              </a:rPr>
              <a:t>Q: What are the differences between blue collar dogs and other dogs?</a:t>
            </a:r>
          </a:p>
        </p:txBody>
      </p:sp>
      <p:pic>
        <p:nvPicPr>
          <p:cNvPr id="1026" name="Picture 2" descr="https://timgsa.baidu.com/timg?image&amp;quality=80&amp;size=b9999_10000&amp;sec=1537966698181&amp;di=501c2ac000278dfa997109c60272ad29&amp;imgtype=0&amp;src=http%3A%2F%2Fg.hiphotos.baidu.com%2Fzhidao%2Fpic%2Fitem%2Fb17eca8065380cd70fde5ecca344ad34588281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71618"/>
            <a:ext cx="1728192" cy="1728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t="24003" r="39961"/>
          <a:stretch>
            <a:fillRect/>
          </a:stretch>
        </p:blipFill>
        <p:spPr bwMode="auto">
          <a:xfrm>
            <a:off x="1500166" y="1571618"/>
            <a:ext cx="2088232" cy="1858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857620" y="1857370"/>
            <a:ext cx="1260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rgbClr val="002060"/>
                </a:solidFill>
                <a:latin typeface="Comic Sans MS" pitchFamily="66" charset="0"/>
              </a:rPr>
              <a:t>VS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568" y="386789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itchFamily="34" charset="0"/>
                <a:cs typeface="Calibri" pitchFamily="34" charset="0"/>
              </a:rPr>
              <a:t>Q: How can blue collar dogs help people?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9036496" y="3614244"/>
            <a:ext cx="38979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755576" y="1491630"/>
            <a:ext cx="4248472" cy="3240360"/>
            <a:chOff x="755576" y="1131590"/>
            <a:chExt cx="4546610" cy="3312368"/>
          </a:xfrm>
        </p:grpSpPr>
        <p:pic>
          <p:nvPicPr>
            <p:cNvPr id="12" name="图片 11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755576" y="1131590"/>
              <a:ext cx="3744416" cy="33123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09698" y="1499631"/>
              <a:ext cx="4392488" cy="27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Tips:</a:t>
              </a:r>
            </a:p>
            <a:p>
              <a:r>
                <a:rPr lang="en-US" altLang="zh-CN" sz="2800" dirty="0" smtClean="0"/>
                <a:t>1. Four students work together.</a:t>
              </a:r>
            </a:p>
            <a:p>
              <a:r>
                <a:rPr lang="en-US" altLang="zh-CN" sz="2800" dirty="0" smtClean="0"/>
                <a:t>2. Each student should choose one part.</a:t>
              </a:r>
            </a:p>
            <a:p>
              <a:r>
                <a:rPr lang="en-US" altLang="zh-CN" sz="2800" dirty="0" smtClean="0"/>
                <a:t>3. Finish your own chart.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1560" y="41151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Jigsaw reading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19622"/>
            <a:ext cx="2232248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4788024" y="2499742"/>
            <a:ext cx="1209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Calibri" pitchFamily="34" charset="0"/>
                <a:cs typeface="Calibri" pitchFamily="34" charset="0"/>
              </a:rPr>
              <a:t>(Page 4)</a:t>
            </a:r>
            <a:endParaRPr lang="zh-CN" alt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419622"/>
            <a:ext cx="2110011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7236296" y="2499742"/>
            <a:ext cx="1209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Calibri" pitchFamily="34" charset="0"/>
                <a:cs typeface="Calibri" pitchFamily="34" charset="0"/>
              </a:rPr>
              <a:t>(Page 5)</a:t>
            </a:r>
            <a:endParaRPr lang="zh-CN" alt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003798"/>
            <a:ext cx="2232248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4644008" y="4083918"/>
            <a:ext cx="1459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Calibri" pitchFamily="34" charset="0"/>
                <a:cs typeface="Calibri" pitchFamily="34" charset="0"/>
              </a:rPr>
              <a:t>(Page 6-9)</a:t>
            </a:r>
            <a:endParaRPr lang="zh-CN" alt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1" y="3003798"/>
            <a:ext cx="2088232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092280" y="4083918"/>
            <a:ext cx="161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Calibri" pitchFamily="34" charset="0"/>
                <a:cs typeface="Calibri" pitchFamily="34" charset="0"/>
              </a:rPr>
              <a:t>(Page 9-11)</a:t>
            </a:r>
            <a:endParaRPr lang="zh-CN" alt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endCxn id="21" idx="4"/>
          </p:cNvCxnSpPr>
          <p:nvPr/>
        </p:nvCxnSpPr>
        <p:spPr>
          <a:xfrm flipH="1">
            <a:off x="8760261" y="3614244"/>
            <a:ext cx="315215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428596" y="1285866"/>
            <a:ext cx="4656375" cy="3429024"/>
            <a:chOff x="448657" y="924567"/>
            <a:chExt cx="4001040" cy="3312368"/>
          </a:xfrm>
        </p:grpSpPr>
        <p:pic>
          <p:nvPicPr>
            <p:cNvPr id="12" name="图片 11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448657" y="924567"/>
              <a:ext cx="3744416" cy="33123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09698" y="1499631"/>
              <a:ext cx="3539999" cy="27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Tips:</a:t>
              </a:r>
            </a:p>
            <a:p>
              <a:r>
                <a:rPr lang="en-US" altLang="zh-CN" sz="2800" dirty="0" smtClean="0"/>
                <a:t>1. Share the information you’ve read.</a:t>
              </a:r>
            </a:p>
            <a:p>
              <a:r>
                <a:rPr lang="en-US" altLang="zh-CN" sz="2800" dirty="0" smtClean="0"/>
                <a:t>2. Help each other.</a:t>
              </a:r>
            </a:p>
            <a:p>
              <a:r>
                <a:rPr lang="en-US" altLang="zh-CN" sz="2800" dirty="0" smtClean="0"/>
                <a:t>3. Finish the chart together.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1560" y="41151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Group work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428742"/>
            <a:ext cx="3258876" cy="3214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直角三角形 20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endCxn id="21" idx="4"/>
          </p:cNvCxnSpPr>
          <p:nvPr/>
        </p:nvCxnSpPr>
        <p:spPr>
          <a:xfrm flipH="1">
            <a:off x="8760261" y="3614244"/>
            <a:ext cx="315215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755576" y="1491630"/>
            <a:ext cx="3795396" cy="3240360"/>
            <a:chOff x="755576" y="1131590"/>
            <a:chExt cx="3744416" cy="3312368"/>
          </a:xfrm>
        </p:grpSpPr>
        <p:pic>
          <p:nvPicPr>
            <p:cNvPr id="12" name="图片 11" descr="d1444b92ea371f7e939ba98008845ca0.png"/>
            <p:cNvPicPr>
              <a:picLocks noChangeAspect="1"/>
            </p:cNvPicPr>
            <p:nvPr/>
          </p:nvPicPr>
          <p:blipFill>
            <a:blip r:embed="rId3" cstate="print"/>
            <a:srcRect l="5201" t="12201" r="6601" b="19200"/>
            <a:stretch>
              <a:fillRect/>
            </a:stretch>
          </p:blipFill>
          <p:spPr>
            <a:xfrm>
              <a:off x="755576" y="1131590"/>
              <a:ext cx="3744416" cy="33123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09698" y="1499631"/>
              <a:ext cx="3539999" cy="273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/>
                <a:t>Tips:</a:t>
              </a:r>
            </a:p>
            <a:p>
              <a:r>
                <a:rPr lang="en-US" altLang="zh-CN" sz="2800" dirty="0" smtClean="0"/>
                <a:t>Read Page 12-13 and find out:</a:t>
              </a:r>
            </a:p>
            <a:p>
              <a:endParaRPr lang="en-US" altLang="zh-CN" sz="2800" dirty="0" smtClean="0"/>
            </a:p>
            <a:p>
              <a:endParaRPr lang="en-US" altLang="zh-CN" sz="2800" dirty="0" smtClean="0"/>
            </a:p>
            <a:p>
              <a:endParaRPr lang="en-US" altLang="zh-CN" sz="2800" dirty="0" smtClean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1560" y="41151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Fast reading</a:t>
            </a:r>
          </a:p>
        </p:txBody>
      </p:sp>
      <p:sp>
        <p:nvSpPr>
          <p:cNvPr id="21" name="直角三角形 20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99593" y="3147814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What can </a:t>
            </a:r>
            <a:r>
              <a:rPr lang="en-US" altLang="zh-CN" sz="2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Endal</a:t>
            </a:r>
            <a:r>
              <a:rPr lang="en-US" altLang="zh-CN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do at home?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572000" y="1779662"/>
            <a:ext cx="1800973" cy="2536265"/>
            <a:chOff x="1547664" y="2852936"/>
            <a:chExt cx="2304256" cy="3111056"/>
          </a:xfrm>
        </p:grpSpPr>
        <p:pic>
          <p:nvPicPr>
            <p:cNvPr id="19" name="Picture 2" descr="E:\工作\2.教学设计撰写\Super Dog\pic\boo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4" y="2852936"/>
              <a:ext cx="2304256" cy="20734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547664" y="4869162"/>
              <a:ext cx="2303871" cy="1094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altLang="zh-CN" b="1" dirty="0" smtClean="0">
                <a:latin typeface="Comic Sans MS" panose="030F0702030302020204" pitchFamily="66" charset="0"/>
              </a:endParaRPr>
            </a:p>
            <a:p>
              <a:pPr>
                <a:lnSpc>
                  <a:spcPct val="175000"/>
                </a:lnSpc>
              </a:pPr>
              <a:r>
                <a:rPr lang="en-US" altLang="zh-CN" sz="2400" b="1" dirty="0" smtClean="0">
                  <a:latin typeface="Calibri" pitchFamily="34" charset="0"/>
                  <a:cs typeface="Calibri" pitchFamily="34" charset="0"/>
                </a:rPr>
                <a:t>  get a book</a:t>
              </a:r>
            </a:p>
            <a:p>
              <a:endParaRPr lang="zh-CN" altLang="en-US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60232" y="1779662"/>
            <a:ext cx="1676351" cy="2487181"/>
            <a:chOff x="4208807" y="907377"/>
            <a:chExt cx="2144807" cy="3050845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8807" y="907377"/>
              <a:ext cx="2144381" cy="20734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4208807" y="2938898"/>
              <a:ext cx="2144807" cy="1019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Calibri" pitchFamily="34" charset="0"/>
                  <a:cs typeface="Calibri" pitchFamily="34" charset="0"/>
                </a:rPr>
                <a:t>help with </a:t>
              </a:r>
            </a:p>
            <a:p>
              <a:r>
                <a:rPr lang="en-US" altLang="zh-CN" sz="2400" b="1" dirty="0" smtClean="0">
                  <a:latin typeface="Calibri" pitchFamily="34" charset="0"/>
                  <a:cs typeface="Calibri" pitchFamily="34" charset="0"/>
                </a:rPr>
                <a:t>washing</a:t>
              </a:r>
              <a:endParaRPr lang="zh-CN" altLang="en-US" sz="2400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00252" y="-2000250"/>
            <a:ext cx="5143499" cy="9144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932040" y="123478"/>
            <a:ext cx="2952328" cy="1008112"/>
            <a:chOff x="5796136" y="1563638"/>
            <a:chExt cx="2952328" cy="1584176"/>
          </a:xfrm>
        </p:grpSpPr>
        <p:sp>
          <p:nvSpPr>
            <p:cNvPr id="4" name="云形标注 3"/>
            <p:cNvSpPr/>
            <p:nvPr/>
          </p:nvSpPr>
          <p:spPr>
            <a:xfrm>
              <a:off x="5796136" y="1563638"/>
              <a:ext cx="2952328" cy="1584176"/>
            </a:xfrm>
            <a:prstGeom prst="cloudCallout">
              <a:avLst>
                <a:gd name="adj1" fmla="val -75963"/>
                <a:gd name="adj2" fmla="val -310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9698" tIns="34849" rIns="69698" bIns="34849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 rot="21297622">
              <a:off x="6094731" y="1787104"/>
              <a:ext cx="2623475" cy="767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Good friends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/>
        </p:nvSpPr>
        <p:spPr>
          <a:xfrm>
            <a:off x="251520" y="123478"/>
            <a:ext cx="1080120" cy="288032"/>
          </a:xfrm>
          <a:prstGeom prst="homePlat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531025">
            <a:off x="8521198" y="3706452"/>
            <a:ext cx="793340" cy="1344840"/>
          </a:xfrm>
          <a:prstGeom prst="rtTriangle">
            <a:avLst/>
          </a:prstGeom>
          <a:solidFill>
            <a:srgbClr val="0099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9075475" y="0"/>
            <a:ext cx="68525" cy="3614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4" idx="0"/>
            <a:endCxn id="24" idx="4"/>
          </p:cNvCxnSpPr>
          <p:nvPr/>
        </p:nvCxnSpPr>
        <p:spPr>
          <a:xfrm flipH="1">
            <a:off x="8760261" y="3614244"/>
            <a:ext cx="315214" cy="1529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44896" y="0"/>
            <a:ext cx="0" cy="514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微信图片_20180827120548_副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3478"/>
            <a:ext cx="720080" cy="2808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560" y="48351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Calibri" pitchFamily="34" charset="0"/>
                <a:cs typeface="Calibri" pitchFamily="34" charset="0"/>
              </a:rPr>
              <a:t>Q: Does Allen feel happy?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13501" r="12240"/>
          <a:stretch>
            <a:fillRect/>
          </a:stretch>
        </p:blipFill>
        <p:spPr bwMode="auto">
          <a:xfrm>
            <a:off x="1691680" y="2139702"/>
            <a:ext cx="1981243" cy="1155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 l="5768" r="4823"/>
          <a:stretch>
            <a:fillRect/>
          </a:stretch>
        </p:blipFill>
        <p:spPr bwMode="auto">
          <a:xfrm>
            <a:off x="4860032" y="2139702"/>
            <a:ext cx="1861168" cy="1155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507854"/>
            <a:ext cx="1440904" cy="1340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579862"/>
            <a:ext cx="1728193" cy="1314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611560" y="48351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itchFamily="34" charset="0"/>
                <a:cs typeface="Calibri" pitchFamily="34" charset="0"/>
              </a:rPr>
              <a:t>Q: Why does Allen </a:t>
            </a:r>
            <a:r>
              <a:rPr lang="en-US" altLang="zh-CN" sz="3200" b="1" dirty="0" smtClean="0">
                <a:latin typeface="Calibri" pitchFamily="34" charset="0"/>
                <a:cs typeface="Calibri" pitchFamily="34" charset="0"/>
              </a:rPr>
              <a:t>look </a:t>
            </a:r>
            <a:r>
              <a:rPr lang="en-US" altLang="zh-CN" sz="2800" b="1" dirty="0" smtClean="0">
                <a:latin typeface="Calibri" pitchFamily="34" charset="0"/>
                <a:cs typeface="Calibri" pitchFamily="34" charset="0"/>
              </a:rPr>
              <a:t>so happy even though he can’t walk?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03648" y="141962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Endal</a:t>
            </a:r>
            <a:r>
              <a:rPr lang="en-US" altLang="zh-C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is being with him all the time!</a:t>
            </a:r>
          </a:p>
        </p:txBody>
      </p:sp>
      <p:pic>
        <p:nvPicPr>
          <p:cNvPr id="35842" name="Picture 2" descr="E:\2018.9一年级\10.多维英语\Super Dog\timg_副本.png"/>
          <p:cNvPicPr>
            <a:picLocks noChangeAspect="1" noChangeArrowheads="1"/>
          </p:cNvPicPr>
          <p:nvPr/>
        </p:nvPicPr>
        <p:blipFill>
          <a:blip r:embed="rId7" cstate="print"/>
          <a:srcRect l="28350" t="27831" r="14951" b="29628"/>
          <a:stretch>
            <a:fillRect/>
          </a:stretch>
        </p:blipFill>
        <p:spPr bwMode="auto">
          <a:xfrm>
            <a:off x="3779912" y="3003798"/>
            <a:ext cx="1008112" cy="10081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tmFilter="0, 0; .2, .5; .8, .5; 1, 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000" autoRev="1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351</Words>
  <Application>Microsoft Office PowerPoint</Application>
  <PresentationFormat>全屏显示(16:9)</PresentationFormat>
  <Paragraphs>68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Let’s read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FLTRP</cp:lastModifiedBy>
  <cp:revision>126</cp:revision>
  <dcterms:modified xsi:type="dcterms:W3CDTF">2018-11-26T06:37:21Z</dcterms:modified>
</cp:coreProperties>
</file>