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307" r:id="rId3"/>
    <p:sldId id="293" r:id="rId4"/>
    <p:sldId id="285" r:id="rId5"/>
    <p:sldId id="300" r:id="rId6"/>
    <p:sldId id="301" r:id="rId7"/>
    <p:sldId id="302" r:id="rId8"/>
    <p:sldId id="303" r:id="rId9"/>
    <p:sldId id="304" r:id="rId10"/>
    <p:sldId id="286" r:id="rId11"/>
    <p:sldId id="287" r:id="rId12"/>
    <p:sldId id="288" r:id="rId13"/>
    <p:sldId id="289" r:id="rId14"/>
    <p:sldId id="290" r:id="rId15"/>
    <p:sldId id="291" r:id="rId16"/>
    <p:sldId id="260" r:id="rId17"/>
    <p:sldId id="273" r:id="rId18"/>
    <p:sldId id="264" r:id="rId19"/>
    <p:sldId id="276" r:id="rId20"/>
    <p:sldId id="306" r:id="rId21"/>
    <p:sldId id="272" r:id="rId22"/>
    <p:sldId id="280" r:id="rId23"/>
    <p:sldId id="281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CC"/>
    <a:srgbClr val="0099CC"/>
    <a:srgbClr val="CCECFF"/>
    <a:srgbClr val="0099FF"/>
    <a:srgbClr val="FF6699"/>
    <a:srgbClr val="00CCFF"/>
    <a:srgbClr val="33CCFF"/>
    <a:srgbClr val="FF0000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1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CA964-4515-484E-A02B-679C53CBADF8}" type="datetimeFigureOut">
              <a:rPr lang="zh-CN" altLang="en-US" smtClean="0"/>
              <a:t>2018-11-26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1EE92-F1BE-4DBB-AC74-FF13CD8EAC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32.png"/><Relationship Id="rId5" Type="http://schemas.openxmlformats.org/officeDocument/2006/relationships/image" Target="../media/image12.jpeg"/><Relationship Id="rId10" Type="http://schemas.openxmlformats.org/officeDocument/2006/relationships/image" Target="../media/image31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8" y="915566"/>
            <a:ext cx="2376264" cy="432048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2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843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7" y="360006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0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0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643438" cy="51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-10056"/>
            <a:ext cx="4643438" cy="515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1214414" y="857237"/>
            <a:ext cx="621282" cy="328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>
            <a:off x="5148064" y="2787774"/>
            <a:ext cx="3672408" cy="576064"/>
          </a:xfrm>
          <a:prstGeom prst="wedgeRoundRectCallout">
            <a:avLst>
              <a:gd name="adj1" fmla="val -38868"/>
              <a:gd name="adj2" fmla="val 9651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Why do bears live here?</a:t>
            </a:r>
            <a:endParaRPr lang="zh-CN" altLang="en-US" sz="24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5664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6" y="1"/>
            <a:ext cx="51064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标注 2"/>
          <p:cNvSpPr/>
          <p:nvPr/>
        </p:nvSpPr>
        <p:spPr>
          <a:xfrm>
            <a:off x="1547664" y="483518"/>
            <a:ext cx="3672408" cy="792088"/>
          </a:xfrm>
          <a:prstGeom prst="wedgeRoundRectCallout">
            <a:avLst>
              <a:gd name="adj1" fmla="val -38868"/>
              <a:gd name="adj2" fmla="val 9651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Why are these trees good for this mountain?</a:t>
            </a:r>
            <a:endParaRPr lang="zh-CN" altLang="en-US" sz="2400" b="1" dirty="0"/>
          </a:p>
        </p:txBody>
      </p:sp>
      <p:sp>
        <p:nvSpPr>
          <p:cNvPr id="4" name="圆角矩形标注 3"/>
          <p:cNvSpPr/>
          <p:nvPr/>
        </p:nvSpPr>
        <p:spPr>
          <a:xfrm>
            <a:off x="5148064" y="4155926"/>
            <a:ext cx="3495902" cy="792088"/>
          </a:xfrm>
          <a:prstGeom prst="wedgeRoundRectCallout">
            <a:avLst>
              <a:gd name="adj1" fmla="val -5573"/>
              <a:gd name="adj2" fmla="val -9812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Why </a:t>
            </a:r>
            <a:r>
              <a:rPr lang="en-US" altLang="zh-CN" sz="2400" b="1" dirty="0" smtClean="0"/>
              <a:t>does the goat have long hair?</a:t>
            </a:r>
            <a:endParaRPr lang="zh-CN" altLang="en-US" sz="24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4" y="-17679"/>
            <a:ext cx="4371975" cy="5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79"/>
            <a:ext cx="4772025" cy="5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标注 2"/>
          <p:cNvSpPr/>
          <p:nvPr/>
        </p:nvSpPr>
        <p:spPr>
          <a:xfrm>
            <a:off x="4355976" y="4155926"/>
            <a:ext cx="4464496" cy="792088"/>
          </a:xfrm>
          <a:prstGeom prst="wedgeRoundRectCallout">
            <a:avLst>
              <a:gd name="adj1" fmla="val 7512"/>
              <a:gd name="adj2" fmla="val -9812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What time of the year was it when this photo was taken?</a:t>
            </a:r>
            <a:endParaRPr lang="zh-CN" altLang="en-US" sz="2400" b="1" dirty="0"/>
          </a:p>
        </p:txBody>
      </p:sp>
      <p:sp>
        <p:nvSpPr>
          <p:cNvPr id="4" name="圆角矩形标注 3"/>
          <p:cNvSpPr/>
          <p:nvPr/>
        </p:nvSpPr>
        <p:spPr>
          <a:xfrm>
            <a:off x="323528" y="1563638"/>
            <a:ext cx="3744416" cy="576064"/>
          </a:xfrm>
          <a:prstGeom prst="wedgeRoundRectCallout">
            <a:avLst>
              <a:gd name="adj1" fmla="val -23238"/>
              <a:gd name="adj2" fmla="val 2371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</a:t>
            </a:r>
            <a:r>
              <a:rPr lang="en-US" altLang="zh-CN" sz="2400" b="1" dirty="0" smtClean="0"/>
              <a:t>Why are </a:t>
            </a:r>
            <a:r>
              <a:rPr lang="en-US" altLang="zh-CN" sz="2400" b="1" dirty="0" smtClean="0"/>
              <a:t>there </a:t>
            </a:r>
            <a:r>
              <a:rPr lang="en-US" altLang="zh-CN" sz="2400" b="1" dirty="0" smtClean="0"/>
              <a:t>no </a:t>
            </a:r>
            <a:r>
              <a:rPr lang="en-US" altLang="zh-CN" sz="2400" b="1" dirty="0" smtClean="0"/>
              <a:t>trees?</a:t>
            </a:r>
            <a:endParaRPr lang="zh-CN" altLang="en-US" sz="24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52" y="0"/>
            <a:ext cx="4403848" cy="52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1550" cy="525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395536" y="2283718"/>
            <a:ext cx="2664296" cy="648072"/>
          </a:xfrm>
          <a:prstGeom prst="wedgeRoundRectCallout">
            <a:avLst>
              <a:gd name="adj1" fmla="val 13873"/>
              <a:gd name="adj2" fmla="val -9229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 smtClean="0"/>
              <a:t>Q:  How cold is it? 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1475656" y="195486"/>
            <a:ext cx="3600400" cy="576064"/>
          </a:xfrm>
          <a:prstGeom prst="wedgeRoundRectCallout">
            <a:avLst>
              <a:gd name="adj1" fmla="val -40253"/>
              <a:gd name="adj2" fmla="val 7655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Why </a:t>
            </a:r>
            <a:r>
              <a:rPr lang="en-US" altLang="zh-CN" sz="2400" b="1" dirty="0" smtClean="0"/>
              <a:t>is there no </a:t>
            </a:r>
            <a:r>
              <a:rPr lang="en-US" altLang="zh-CN" sz="2400" b="1" dirty="0" smtClean="0"/>
              <a:t>grass?</a:t>
            </a:r>
            <a:endParaRPr lang="zh-CN" altLang="en-US" sz="2400" b="1" dirty="0"/>
          </a:p>
        </p:txBody>
      </p:sp>
      <p:sp>
        <p:nvSpPr>
          <p:cNvPr id="6" name="圆角矩形标注 5"/>
          <p:cNvSpPr/>
          <p:nvPr/>
        </p:nvSpPr>
        <p:spPr>
          <a:xfrm>
            <a:off x="5399584" y="3795886"/>
            <a:ext cx="3636912" cy="1008112"/>
          </a:xfrm>
          <a:prstGeom prst="wedgeRoundRectCallout">
            <a:avLst>
              <a:gd name="adj1" fmla="val 8849"/>
              <a:gd name="adj2" fmla="val -8708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What animals are here? How do they look like?</a:t>
            </a:r>
            <a:endParaRPr lang="zh-CN" altLang="en-US" sz="2400" b="1" dirty="0"/>
          </a:p>
        </p:txBody>
      </p:sp>
      <p:sp>
        <p:nvSpPr>
          <p:cNvPr id="7" name="圆角矩形标注 6"/>
          <p:cNvSpPr/>
          <p:nvPr/>
        </p:nvSpPr>
        <p:spPr>
          <a:xfrm>
            <a:off x="5496957" y="3724894"/>
            <a:ext cx="3312368" cy="1008112"/>
          </a:xfrm>
          <a:prstGeom prst="wedgeRoundRectCallout">
            <a:avLst>
              <a:gd name="adj1" fmla="val 8849"/>
              <a:gd name="adj2" fmla="val -8708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 Why do they go down the mountain?</a:t>
            </a:r>
            <a:endParaRPr lang="zh-CN" altLang="en-US" sz="2400" b="1" dirty="0"/>
          </a:p>
        </p:txBody>
      </p:sp>
      <p:sp>
        <p:nvSpPr>
          <p:cNvPr id="8" name="椭圆 7"/>
          <p:cNvSpPr/>
          <p:nvPr/>
        </p:nvSpPr>
        <p:spPr>
          <a:xfrm>
            <a:off x="1285852" y="1214428"/>
            <a:ext cx="1928826" cy="360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98" y="0"/>
            <a:ext cx="47910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34" y="0"/>
            <a:ext cx="47625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标注 5"/>
          <p:cNvSpPr/>
          <p:nvPr/>
        </p:nvSpPr>
        <p:spPr>
          <a:xfrm>
            <a:off x="3419872" y="987574"/>
            <a:ext cx="2592288" cy="576064"/>
          </a:xfrm>
          <a:prstGeom prst="wedgeRoundRectCallout">
            <a:avLst>
              <a:gd name="adj1" fmla="val -64438"/>
              <a:gd name="adj2" fmla="val 4473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How cold is it? </a:t>
            </a:r>
          </a:p>
        </p:txBody>
      </p:sp>
      <p:sp>
        <p:nvSpPr>
          <p:cNvPr id="4" name="椭圆 3"/>
          <p:cNvSpPr/>
          <p:nvPr/>
        </p:nvSpPr>
        <p:spPr>
          <a:xfrm>
            <a:off x="467544" y="1347614"/>
            <a:ext cx="2376264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672" cy="512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圆角矩形标注 6"/>
          <p:cNvSpPr/>
          <p:nvPr/>
        </p:nvSpPr>
        <p:spPr>
          <a:xfrm>
            <a:off x="323528" y="2643758"/>
            <a:ext cx="2952328" cy="720080"/>
          </a:xfrm>
          <a:prstGeom prst="wedgeRoundRectCallout">
            <a:avLst>
              <a:gd name="adj1" fmla="val -8112"/>
              <a:gd name="adj2" fmla="val 9390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Q: Why can’t people live here?</a:t>
            </a:r>
            <a:endParaRPr lang="zh-CN" altLang="en-US" sz="2400" b="1" dirty="0"/>
          </a:p>
        </p:txBody>
      </p:sp>
      <p:sp>
        <p:nvSpPr>
          <p:cNvPr id="4" name="椭圆 3"/>
          <p:cNvSpPr/>
          <p:nvPr/>
        </p:nvSpPr>
        <p:spPr>
          <a:xfrm>
            <a:off x="1000100" y="4286262"/>
            <a:ext cx="1214446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73" y="0"/>
            <a:ext cx="438432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5576" y="1203598"/>
            <a:ext cx="2664296" cy="1584176"/>
            <a:chOff x="683568" y="1491630"/>
            <a:chExt cx="2664296" cy="1584176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491630"/>
              <a:ext cx="2664296" cy="15841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5576" y="1707654"/>
              <a:ext cx="25202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pPr marL="457200" indent="-457200"/>
              <a:r>
                <a:rPr lang="en-US" altLang="zh-CN" sz="2400" dirty="0" smtClean="0"/>
                <a:t>1. Discuss in group.</a:t>
              </a:r>
            </a:p>
            <a:p>
              <a:pPr marL="457200" indent="-457200"/>
              <a:r>
                <a:rPr lang="en-US" altLang="zh-CN" sz="2400" dirty="0" smtClean="0"/>
                <a:t>2. No Chinese.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3608" y="48351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Why can we see these on the mountain?</a:t>
            </a:r>
            <a:endParaRPr lang="zh-CN" altLang="en-US" sz="2800" b="1" dirty="0"/>
          </a:p>
        </p:txBody>
      </p:sp>
      <p:pic>
        <p:nvPicPr>
          <p:cNvPr id="33" name="图片 32" descr="幻灯片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5" y="4279404"/>
            <a:ext cx="936104" cy="702078"/>
          </a:xfrm>
          <a:prstGeom prst="rect">
            <a:avLst/>
          </a:prstGeom>
        </p:spPr>
      </p:pic>
      <p:pic>
        <p:nvPicPr>
          <p:cNvPr id="35" name="图片 34" descr="幻灯片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011910"/>
            <a:ext cx="936104" cy="702078"/>
          </a:xfrm>
          <a:prstGeom prst="rect">
            <a:avLst/>
          </a:prstGeom>
        </p:spPr>
      </p:pic>
      <p:pic>
        <p:nvPicPr>
          <p:cNvPr id="36" name="图片 35" descr="幻灯片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147814"/>
            <a:ext cx="936104" cy="702078"/>
          </a:xfrm>
          <a:prstGeom prst="rect">
            <a:avLst/>
          </a:prstGeom>
        </p:spPr>
      </p:pic>
      <p:pic>
        <p:nvPicPr>
          <p:cNvPr id="42" name="图片 41" descr="幻灯片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211710"/>
            <a:ext cx="936104" cy="702078"/>
          </a:xfrm>
          <a:prstGeom prst="rect">
            <a:avLst/>
          </a:prstGeom>
        </p:spPr>
      </p:pic>
      <p:pic>
        <p:nvPicPr>
          <p:cNvPr id="43" name="图片 42" descr="幻灯片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1275606"/>
            <a:ext cx="936104" cy="702078"/>
          </a:xfrm>
          <a:prstGeom prst="rect">
            <a:avLst/>
          </a:prstGeom>
        </p:spPr>
      </p:pic>
      <p:pic>
        <p:nvPicPr>
          <p:cNvPr id="44" name="图片 43" descr="幻灯片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08304" y="1419622"/>
            <a:ext cx="936104" cy="702078"/>
          </a:xfrm>
          <a:prstGeom prst="rect">
            <a:avLst/>
          </a:prstGeom>
        </p:spPr>
      </p:pic>
      <p:sp>
        <p:nvSpPr>
          <p:cNvPr id="45" name="Freeform 2"/>
          <p:cNvSpPr/>
          <p:nvPr/>
        </p:nvSpPr>
        <p:spPr bwMode="auto">
          <a:xfrm>
            <a:off x="467544" y="627534"/>
            <a:ext cx="8568952" cy="4515966"/>
          </a:xfrm>
          <a:custGeom>
            <a:avLst/>
            <a:gdLst/>
            <a:ahLst/>
            <a:cxnLst>
              <a:cxn ang="0">
                <a:pos x="0" y="2473"/>
              </a:cxn>
              <a:cxn ang="0">
                <a:pos x="6486" y="269"/>
              </a:cxn>
              <a:cxn ang="0">
                <a:pos x="9003" y="857"/>
              </a:cxn>
            </a:cxnLst>
            <a:rect l="0" t="0" r="r" b="b"/>
            <a:pathLst>
              <a:path w="9003" h="2473">
                <a:moveTo>
                  <a:pt x="0" y="2473"/>
                </a:moveTo>
                <a:cubicBezTo>
                  <a:pt x="2493" y="1505"/>
                  <a:pt x="4986" y="538"/>
                  <a:pt x="6486" y="269"/>
                </a:cubicBezTo>
                <a:cubicBezTo>
                  <a:pt x="7986" y="0"/>
                  <a:pt x="8594" y="759"/>
                  <a:pt x="9003" y="85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46" name="直接连接符 45"/>
          <p:cNvCxnSpPr/>
          <p:nvPr/>
        </p:nvCxnSpPr>
        <p:spPr>
          <a:xfrm>
            <a:off x="2123728" y="3939902"/>
            <a:ext cx="66247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419872" y="3003798"/>
            <a:ext cx="5616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716016" y="2139702"/>
            <a:ext cx="4248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755576" y="1347614"/>
            <a:ext cx="3744416" cy="2448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600" y="1707654"/>
            <a:ext cx="3528392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</a:t>
            </a:r>
          </a:p>
          <a:p>
            <a:r>
              <a:rPr lang="en-US" altLang="zh-CN" sz="2800" dirty="0" smtClean="0"/>
              <a:t>1. Listen carefully.</a:t>
            </a:r>
          </a:p>
          <a:p>
            <a:r>
              <a:rPr lang="en-US" altLang="zh-CN" sz="2800" dirty="0" smtClean="0"/>
              <a:t>2. Follow to read.</a:t>
            </a:r>
          </a:p>
          <a:p>
            <a:endParaRPr lang="en-US" altLang="zh-CN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11560" y="41151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Listen and repeat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17" y="1261340"/>
            <a:ext cx="2520280" cy="354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8" y="41151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Q1: Which place do you want to go?</a:t>
            </a:r>
            <a:endParaRPr lang="zh-CN" altLang="zh-CN" sz="2400" b="1" dirty="0" smtClean="0"/>
          </a:p>
          <a:p>
            <a:r>
              <a:rPr lang="en-US" altLang="zh-CN" sz="2400" b="1" dirty="0" smtClean="0"/>
              <a:t>Q2: What’s it like there?</a:t>
            </a:r>
            <a:endParaRPr lang="zh-CN" altLang="zh-CN" sz="2400" b="1" dirty="0" smtClean="0"/>
          </a:p>
          <a:p>
            <a:r>
              <a:rPr lang="en-US" altLang="zh-CN" sz="2400" b="1" dirty="0" smtClean="0"/>
              <a:t>Q3: Why do you want to go there?</a:t>
            </a:r>
            <a:endParaRPr lang="zh-CN" altLang="zh-CN" sz="2400" b="1" dirty="0"/>
          </a:p>
        </p:txBody>
      </p:sp>
      <p:grpSp>
        <p:nvGrpSpPr>
          <p:cNvPr id="16" name="组合 15"/>
          <p:cNvGrpSpPr/>
          <p:nvPr/>
        </p:nvGrpSpPr>
        <p:grpSpPr>
          <a:xfrm>
            <a:off x="755576" y="1635646"/>
            <a:ext cx="3096344" cy="1800199"/>
            <a:chOff x="683568" y="1635648"/>
            <a:chExt cx="3096344" cy="1323676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635648"/>
              <a:ext cx="3055197" cy="13236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5576" y="1741542"/>
              <a:ext cx="3024336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r>
                <a:rPr lang="en-US" altLang="zh-CN" sz="2400" dirty="0" smtClean="0"/>
                <a:t>1. Choose one part of the tall mountain.</a:t>
              </a:r>
            </a:p>
            <a:p>
              <a:pPr marL="457200" indent="-457200"/>
              <a:r>
                <a:rPr lang="en-US" altLang="zh-CN" sz="2400" dirty="0" smtClean="0"/>
                <a:t>2. Practice in groups.</a:t>
              </a:r>
            </a:p>
          </p:txBody>
        </p:sp>
      </p:grpSp>
      <p:pic>
        <p:nvPicPr>
          <p:cNvPr id="18" name="图片 17" descr="幻灯片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27934"/>
            <a:ext cx="936104" cy="702078"/>
          </a:xfrm>
          <a:prstGeom prst="rect">
            <a:avLst/>
          </a:prstGeom>
        </p:spPr>
      </p:pic>
      <p:pic>
        <p:nvPicPr>
          <p:cNvPr id="19" name="图片 18" descr="幻灯片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083918"/>
            <a:ext cx="936104" cy="702078"/>
          </a:xfrm>
          <a:prstGeom prst="rect">
            <a:avLst/>
          </a:prstGeom>
        </p:spPr>
      </p:pic>
      <p:pic>
        <p:nvPicPr>
          <p:cNvPr id="20" name="图片 19" descr="幻灯片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3075806"/>
            <a:ext cx="936104" cy="702078"/>
          </a:xfrm>
          <a:prstGeom prst="rect">
            <a:avLst/>
          </a:prstGeom>
        </p:spPr>
      </p:pic>
      <p:pic>
        <p:nvPicPr>
          <p:cNvPr id="21" name="图片 20" descr="幻灯片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1995686"/>
            <a:ext cx="936104" cy="702078"/>
          </a:xfrm>
          <a:prstGeom prst="rect">
            <a:avLst/>
          </a:prstGeom>
        </p:spPr>
      </p:pic>
      <p:pic>
        <p:nvPicPr>
          <p:cNvPr id="22" name="图片 21" descr="幻灯片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483518"/>
            <a:ext cx="936104" cy="702078"/>
          </a:xfrm>
          <a:prstGeom prst="rect">
            <a:avLst/>
          </a:prstGeom>
        </p:spPr>
      </p:pic>
      <p:pic>
        <p:nvPicPr>
          <p:cNvPr id="23" name="图片 22" descr="幻灯片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12360" y="1059582"/>
            <a:ext cx="936104" cy="702078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3563888" y="3939902"/>
            <a:ext cx="51845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7984" y="2931790"/>
            <a:ext cx="47160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508104" y="1851670"/>
            <a:ext cx="36358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"/>
          <p:cNvSpPr/>
          <p:nvPr/>
        </p:nvSpPr>
        <p:spPr bwMode="auto">
          <a:xfrm>
            <a:off x="2483768" y="-236562"/>
            <a:ext cx="6660232" cy="5380062"/>
          </a:xfrm>
          <a:custGeom>
            <a:avLst/>
            <a:gdLst/>
            <a:ahLst/>
            <a:cxnLst>
              <a:cxn ang="0">
                <a:pos x="0" y="2473"/>
              </a:cxn>
              <a:cxn ang="0">
                <a:pos x="6486" y="269"/>
              </a:cxn>
              <a:cxn ang="0">
                <a:pos x="9003" y="857"/>
              </a:cxn>
            </a:cxnLst>
            <a:rect l="0" t="0" r="r" b="b"/>
            <a:pathLst>
              <a:path w="9003" h="2473">
                <a:moveTo>
                  <a:pt x="0" y="2473"/>
                </a:moveTo>
                <a:cubicBezTo>
                  <a:pt x="2493" y="1505"/>
                  <a:pt x="4986" y="538"/>
                  <a:pt x="6486" y="269"/>
                </a:cubicBezTo>
                <a:cubicBezTo>
                  <a:pt x="7986" y="0"/>
                  <a:pt x="8594" y="759"/>
                  <a:pt x="9003" y="85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2" name="图片 31" descr="d8f616e805a25b1c85657e403ec6d19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3507854"/>
            <a:ext cx="1635646" cy="1635646"/>
          </a:xfrm>
          <a:prstGeom prst="rect">
            <a:avLst/>
          </a:prstGeom>
        </p:spPr>
      </p:pic>
      <p:pic>
        <p:nvPicPr>
          <p:cNvPr id="33" name="图片 32" descr="d8f616e805a25b1c85657e403ec6d19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63888" y="2355726"/>
            <a:ext cx="1428006" cy="1428006"/>
          </a:xfrm>
          <a:prstGeom prst="rect">
            <a:avLst/>
          </a:prstGeom>
        </p:spPr>
      </p:pic>
      <p:pic>
        <p:nvPicPr>
          <p:cNvPr id="34" name="图片 33" descr="d8f616e805a25b1c85657e403ec6d199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60032" y="1203598"/>
            <a:ext cx="1220366" cy="1220366"/>
          </a:xfrm>
          <a:prstGeom prst="rect">
            <a:avLst/>
          </a:prstGeom>
        </p:spPr>
      </p:pic>
      <p:pic>
        <p:nvPicPr>
          <p:cNvPr id="35" name="图片 34" descr="d8f616e805a25b1c85657e403ec6d199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56176" y="267494"/>
            <a:ext cx="944488" cy="94448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62753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much do you know about the tall mountain?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83568" y="1851670"/>
            <a:ext cx="4392488" cy="2088232"/>
            <a:chOff x="755576" y="1491630"/>
            <a:chExt cx="4392488" cy="2088232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755576" y="1491630"/>
              <a:ext cx="4392488" cy="208823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27584" y="1923678"/>
              <a:ext cx="42484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r>
                <a:rPr lang="en-US" altLang="zh-CN" sz="2000" dirty="0" smtClean="0"/>
                <a:t>1. Match the pictures with the words.</a:t>
              </a:r>
            </a:p>
            <a:p>
              <a:r>
                <a:rPr lang="en-US" altLang="zh-CN" sz="2000" dirty="0" smtClean="0"/>
                <a:t>2. Discuss in group.</a:t>
              </a:r>
            </a:p>
          </p:txBody>
        </p:sp>
      </p:grpSp>
      <p:cxnSp>
        <p:nvCxnSpPr>
          <p:cNvPr id="16" name="直接箭头连接符 15"/>
          <p:cNvCxnSpPr/>
          <p:nvPr/>
        </p:nvCxnSpPr>
        <p:spPr>
          <a:xfrm>
            <a:off x="5004048" y="2859782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91880" y="12347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Read and match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410984"/>
            <a:ext cx="2952328" cy="2707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-224650"/>
            <a:ext cx="4000528" cy="536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18" descr="图片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1619673" y="928676"/>
            <a:ext cx="1224136" cy="428628"/>
          </a:xfrm>
          <a:prstGeom prst="wedgeRoundRectCallout">
            <a:avLst>
              <a:gd name="adj1" fmla="val 58937"/>
              <a:gd name="adj2" fmla="val -1407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Level</a:t>
            </a:r>
            <a:endParaRPr lang="zh-CN" altLang="en-US" sz="2800" b="1" dirty="0"/>
          </a:p>
        </p:txBody>
      </p:sp>
      <p:sp>
        <p:nvSpPr>
          <p:cNvPr id="9" name="圆角矩形标注 8"/>
          <p:cNvSpPr/>
          <p:nvPr/>
        </p:nvSpPr>
        <p:spPr>
          <a:xfrm>
            <a:off x="1303712" y="142858"/>
            <a:ext cx="1324073" cy="428610"/>
          </a:xfrm>
          <a:prstGeom prst="wedgeRoundRectCallout">
            <a:avLst>
              <a:gd name="adj1" fmla="val 74474"/>
              <a:gd name="adj2" fmla="val -238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Series</a:t>
            </a:r>
            <a:endParaRPr lang="zh-CN" altLang="en-US" sz="2800" b="1" dirty="0"/>
          </a:p>
        </p:txBody>
      </p:sp>
      <p:sp>
        <p:nvSpPr>
          <p:cNvPr id="13" name="圆角矩形 12"/>
          <p:cNvSpPr/>
          <p:nvPr/>
        </p:nvSpPr>
        <p:spPr>
          <a:xfrm>
            <a:off x="3000364" y="-142894"/>
            <a:ext cx="1071570" cy="78581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929058" y="4071948"/>
            <a:ext cx="2143140" cy="2857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3929058" y="4572014"/>
            <a:ext cx="2143140" cy="3571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6572264" y="1071552"/>
            <a:ext cx="1242060" cy="432435"/>
          </a:xfrm>
          <a:prstGeom prst="wedgeRoundRectCallout">
            <a:avLst>
              <a:gd name="adj1" fmla="val -103022"/>
              <a:gd name="adj2" fmla="val -797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Title</a:t>
            </a:r>
            <a:endParaRPr lang="zh-CN" altLang="en-US" sz="2800" b="1" dirty="0"/>
          </a:p>
        </p:txBody>
      </p:sp>
      <p:sp>
        <p:nvSpPr>
          <p:cNvPr id="12" name="圆角矩形标注 11"/>
          <p:cNvSpPr/>
          <p:nvPr/>
        </p:nvSpPr>
        <p:spPr>
          <a:xfrm>
            <a:off x="1518026" y="4526929"/>
            <a:ext cx="1946432" cy="447438"/>
          </a:xfrm>
          <a:prstGeom prst="wedgeRoundRectCallout">
            <a:avLst>
              <a:gd name="adj1" fmla="val 78623"/>
              <a:gd name="adj2" fmla="val 3641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Publisher</a:t>
            </a:r>
            <a:endParaRPr lang="zh-CN" altLang="en-US" sz="2800" b="1" dirty="0"/>
          </a:p>
        </p:txBody>
      </p:sp>
      <p:sp>
        <p:nvSpPr>
          <p:cNvPr id="10" name="圆角矩形标注 9"/>
          <p:cNvSpPr/>
          <p:nvPr/>
        </p:nvSpPr>
        <p:spPr>
          <a:xfrm>
            <a:off x="6681471" y="4009391"/>
            <a:ext cx="1855339" cy="432435"/>
          </a:xfrm>
          <a:prstGeom prst="wedgeRoundRectCallout">
            <a:avLst>
              <a:gd name="adj1" fmla="val -77565"/>
              <a:gd name="adj2" fmla="val 380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Authors</a:t>
            </a:r>
            <a:endParaRPr lang="zh-CN" altLang="en-US" sz="28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3" grpId="0" bldLvl="0" animBg="1"/>
      <p:bldP spid="14" grpId="0" bldLvl="0" animBg="1"/>
      <p:bldP spid="16" grpId="0" bldLvl="0" animBg="1"/>
      <p:bldP spid="11" grpId="0" bldLvl="0" animBg="1"/>
      <p:bldP spid="12" grpId="0" bldLvl="0" animBg="1"/>
      <p:bldP spid="1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57422" y="342900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A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342900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34358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B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34358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4248" y="343584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91f594aea7b4e5848fb36c12937ed5d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91630"/>
            <a:ext cx="7791450" cy="352995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Q1: What do we need to go up a tall mountain? Why?</a:t>
            </a:r>
          </a:p>
          <a:p>
            <a:r>
              <a:rPr lang="en-US" altLang="zh-CN" sz="2400" b="1" dirty="0" smtClean="0"/>
              <a:t>Q2: Can you give some other tips for going up a tall mountain?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177966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8000"/>
                </a:solidFill>
              </a:rPr>
              <a:t>We need…</a:t>
            </a:r>
            <a:endParaRPr lang="zh-CN" altLang="en-US" sz="2800" b="1" dirty="0">
              <a:solidFill>
                <a:srgbClr val="008000"/>
              </a:solidFill>
            </a:endParaRPr>
          </a:p>
        </p:txBody>
      </p:sp>
      <p:pic>
        <p:nvPicPr>
          <p:cNvPr id="20" name="图片 19" descr="25a49c9c695f49817c7addabb0d82a6d.png"/>
          <p:cNvPicPr>
            <a:picLocks noChangeAspect="1"/>
          </p:cNvPicPr>
          <p:nvPr/>
        </p:nvPicPr>
        <p:blipFill>
          <a:blip r:embed="rId4" cstate="print"/>
          <a:srcRect t="37799" b="27601"/>
          <a:stretch>
            <a:fillRect/>
          </a:stretch>
        </p:blipFill>
        <p:spPr>
          <a:xfrm>
            <a:off x="539552" y="2787774"/>
            <a:ext cx="7992888" cy="2355726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imgsa.baidu.com/timg?image&amp;quality=80&amp;size=b9999_10000&amp;sec=1538073534223&amp;di=903c5ca521f8f9478243d82f8aae6412&amp;imgtype=0&amp;src=http%3A%2F%2Fimgsrc.baidu.com%2Fimgad%2Fpic%2Fitem%2Fb58f8c5494eef01f7bfc6730eafe9925bd317d5e.jpg"/>
          <p:cNvPicPr>
            <a:picLocks noChangeAspect="1" noChangeArrowheads="1"/>
          </p:cNvPicPr>
          <p:nvPr/>
        </p:nvPicPr>
        <p:blipFill>
          <a:blip r:embed="rId2" cstate="print"/>
          <a:srcRect t="2234" b="5527"/>
          <a:stretch>
            <a:fillRect/>
          </a:stretch>
        </p:blipFill>
        <p:spPr bwMode="auto">
          <a:xfrm>
            <a:off x="0" y="0"/>
            <a:ext cx="9144000" cy="515024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79512" y="699542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Q1: How do you think of a tall mountain? </a:t>
            </a:r>
          </a:p>
          <a:p>
            <a:r>
              <a:rPr lang="en-US" altLang="zh-CN" sz="2800" b="1" dirty="0" smtClean="0"/>
              <a:t>Q2: Do you want to go up a tall mountain? Why?</a:t>
            </a:r>
          </a:p>
        </p:txBody>
      </p:sp>
      <p:pic>
        <p:nvPicPr>
          <p:cNvPr id="21" name="图片 20" descr="ca719717595688d43c1cce432718cd4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2755"/>
          </a:xfrm>
          <a:prstGeom prst="rect">
            <a:avLst/>
          </a:prstGeom>
        </p:spPr>
      </p:pic>
      <p:pic>
        <p:nvPicPr>
          <p:cNvPr id="23" name="图片 22" descr="c9a0c0ad7396c1900a5a9b82f4111a3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325863" y="339502"/>
            <a:ext cx="4364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altLang="zh-CN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Let’s go up!</a:t>
            </a:r>
            <a:endParaRPr lang="zh-CN" alt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411510"/>
            <a:ext cx="8316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Homework</a:t>
            </a:r>
          </a:p>
          <a:p>
            <a:r>
              <a:rPr lang="en-US" altLang="zh-CN" sz="2800" dirty="0" smtClean="0"/>
              <a:t>1. Listen to the audio and read the book.</a:t>
            </a:r>
          </a:p>
          <a:p>
            <a:r>
              <a:rPr lang="en-US" altLang="zh-CN" sz="2800" dirty="0" smtClean="0"/>
              <a:t>2. Make a photo map about tall mountains in the world.</a:t>
            </a:r>
          </a:p>
          <a:p>
            <a:endParaRPr lang="en-US" altLang="zh-CN" sz="2800" dirty="0" smtClean="0"/>
          </a:p>
        </p:txBody>
      </p:sp>
      <p:pic>
        <p:nvPicPr>
          <p:cNvPr id="8196" name="Picture 4" descr="https://timgsa.baidu.com/timg?image&amp;quality=80&amp;size=b9999_10000&amp;sec=1538073992949&amp;di=9b4326cf22331b92373b205ad96104a3&amp;imgtype=0&amp;src=http%3A%2F%2Fbpic.ooopic.com%2F16%2F76%2F50%2F16765078-dbaebe36b351e26ddd65851adf5ec798.jpg"/>
          <p:cNvPicPr>
            <a:picLocks noChangeAspect="1" noChangeArrowheads="1"/>
          </p:cNvPicPr>
          <p:nvPr/>
        </p:nvPicPr>
        <p:blipFill>
          <a:blip r:embed="rId3" cstate="print"/>
          <a:srcRect t="10244" b="11884"/>
          <a:stretch>
            <a:fillRect/>
          </a:stretch>
        </p:blipFill>
        <p:spPr bwMode="auto">
          <a:xfrm>
            <a:off x="500034" y="1857370"/>
            <a:ext cx="6005419" cy="3096344"/>
          </a:xfrm>
          <a:prstGeom prst="rect">
            <a:avLst/>
          </a:prstGeom>
          <a:noFill/>
        </p:spPr>
      </p:pic>
      <p:pic>
        <p:nvPicPr>
          <p:cNvPr id="8198" name="Picture 6" descr="https://timgsa.baidu.com/timg?image&amp;quality=80&amp;size=b9999_10000&amp;sec=1538075771231&amp;di=713135137546824a08db2abbc83a168f&amp;imgtype=0&amp;src=http%3A%2F%2Fwww.panjinhonghaitan.com%2Fupload%2F201705%2F09%2F201705091452062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143122"/>
            <a:ext cx="2156289" cy="1561928"/>
          </a:xfrm>
          <a:prstGeom prst="wedgeRoundRectCallout">
            <a:avLst>
              <a:gd name="adj1" fmla="val -100519"/>
              <a:gd name="adj2" fmla="val 1747"/>
              <a:gd name="adj3" fmla="val 16667"/>
            </a:avLst>
          </a:prstGeom>
          <a:noFill/>
          <a:ln>
            <a:solidFill>
              <a:schemeClr val="tx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5786446" y="2285998"/>
            <a:ext cx="2110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Himalaya Mountains</a:t>
            </a:r>
            <a:endParaRPr lang="zh-CN" alt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123478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Q1: What can you see in the photograph?</a:t>
            </a:r>
          </a:p>
          <a:p>
            <a:r>
              <a:rPr lang="en-US" altLang="zh-CN" sz="2400" b="1" dirty="0" smtClean="0">
                <a:solidFill>
                  <a:schemeClr val="bg1"/>
                </a:solidFill>
              </a:rPr>
              <a:t>Q2: What do you think of the mountain?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7529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1403648" y="123478"/>
            <a:ext cx="648072" cy="43204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41552" y="1166"/>
            <a:ext cx="4302448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5364088" y="1563638"/>
            <a:ext cx="1236566" cy="1089837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5220072" y="3003798"/>
            <a:ext cx="1295035" cy="11430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14"/>
            <a:ext cx="4572447" cy="518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576" y="55552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many parts of a tall mountain can you see?</a:t>
            </a:r>
          </a:p>
        </p:txBody>
      </p:sp>
      <p:grpSp>
        <p:nvGrpSpPr>
          <p:cNvPr id="2" name="组合 15"/>
          <p:cNvGrpSpPr/>
          <p:nvPr/>
        </p:nvGrpSpPr>
        <p:grpSpPr>
          <a:xfrm>
            <a:off x="928662" y="1500180"/>
            <a:ext cx="3536981" cy="2016224"/>
            <a:chOff x="581981" y="1694880"/>
            <a:chExt cx="3125923" cy="1482517"/>
          </a:xfrm>
        </p:grpSpPr>
        <p:pic>
          <p:nvPicPr>
            <p:cNvPr id="19" name="图片 18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581981" y="1694880"/>
              <a:ext cx="3055197" cy="14825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3568" y="1923678"/>
              <a:ext cx="3024336" cy="8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pPr marL="457200" indent="-457200"/>
              <a:r>
                <a:rPr lang="en-US" altLang="zh-CN" sz="2400" dirty="0" smtClean="0"/>
                <a:t>1. Fast reading(PP 4-16).</a:t>
              </a:r>
            </a:p>
            <a:p>
              <a:pPr marL="457200" indent="-457200"/>
              <a:r>
                <a:rPr lang="en-US" altLang="zh-CN" sz="2400" dirty="0" smtClean="0"/>
                <a:t>2. Discuss in group.</a:t>
              </a:r>
            </a:p>
          </p:txBody>
        </p:sp>
      </p:grpSp>
      <p:pic>
        <p:nvPicPr>
          <p:cNvPr id="15" name="图片 14" descr="幻灯片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499992" y="1419622"/>
            <a:ext cx="3840426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41151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many parts of a tall mountain can you see?</a:t>
            </a:r>
          </a:p>
        </p:txBody>
      </p:sp>
      <p:pic>
        <p:nvPicPr>
          <p:cNvPr id="14" name="图片 13" descr="幻灯片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5" y="4279404"/>
            <a:ext cx="936104" cy="702078"/>
          </a:xfrm>
          <a:prstGeom prst="rect">
            <a:avLst/>
          </a:prstGeom>
        </p:spPr>
      </p:pic>
      <p:pic>
        <p:nvPicPr>
          <p:cNvPr id="16" name="图片 15" descr="幻灯片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011910"/>
            <a:ext cx="936104" cy="702078"/>
          </a:xfrm>
          <a:prstGeom prst="rect">
            <a:avLst/>
          </a:prstGeom>
        </p:spPr>
      </p:pic>
      <p:pic>
        <p:nvPicPr>
          <p:cNvPr id="18" name="图片 17" descr="幻灯片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147814"/>
            <a:ext cx="936104" cy="702078"/>
          </a:xfrm>
          <a:prstGeom prst="rect">
            <a:avLst/>
          </a:prstGeom>
        </p:spPr>
      </p:pic>
      <p:pic>
        <p:nvPicPr>
          <p:cNvPr id="20" name="图片 19" descr="幻灯片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2211710"/>
            <a:ext cx="936104" cy="702078"/>
          </a:xfrm>
          <a:prstGeom prst="rect">
            <a:avLst/>
          </a:prstGeom>
        </p:spPr>
      </p:pic>
      <p:pic>
        <p:nvPicPr>
          <p:cNvPr id="22" name="图片 21" descr="幻灯片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1275606"/>
            <a:ext cx="936104" cy="702078"/>
          </a:xfrm>
          <a:prstGeom prst="rect">
            <a:avLst/>
          </a:prstGeom>
        </p:spPr>
      </p:pic>
      <p:pic>
        <p:nvPicPr>
          <p:cNvPr id="23" name="图片 22" descr="幻灯片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1419622"/>
            <a:ext cx="936104" cy="702078"/>
          </a:xfrm>
          <a:prstGeom prst="rect">
            <a:avLst/>
          </a:prstGeom>
        </p:spPr>
      </p:pic>
      <p:sp>
        <p:nvSpPr>
          <p:cNvPr id="1026" name="Freeform 2"/>
          <p:cNvSpPr/>
          <p:nvPr/>
        </p:nvSpPr>
        <p:spPr bwMode="auto">
          <a:xfrm>
            <a:off x="467544" y="627534"/>
            <a:ext cx="8568952" cy="4515966"/>
          </a:xfrm>
          <a:custGeom>
            <a:avLst/>
            <a:gdLst/>
            <a:ahLst/>
            <a:cxnLst>
              <a:cxn ang="0">
                <a:pos x="0" y="2473"/>
              </a:cxn>
              <a:cxn ang="0">
                <a:pos x="6486" y="269"/>
              </a:cxn>
              <a:cxn ang="0">
                <a:pos x="9003" y="857"/>
              </a:cxn>
            </a:cxnLst>
            <a:rect l="0" t="0" r="r" b="b"/>
            <a:pathLst>
              <a:path w="9003" h="2473">
                <a:moveTo>
                  <a:pt x="0" y="2473"/>
                </a:moveTo>
                <a:cubicBezTo>
                  <a:pt x="2493" y="1505"/>
                  <a:pt x="4986" y="538"/>
                  <a:pt x="6486" y="269"/>
                </a:cubicBezTo>
                <a:cubicBezTo>
                  <a:pt x="7986" y="0"/>
                  <a:pt x="8594" y="759"/>
                  <a:pt x="9003" y="85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6" name="直接连接符 25"/>
          <p:cNvCxnSpPr/>
          <p:nvPr/>
        </p:nvCxnSpPr>
        <p:spPr>
          <a:xfrm>
            <a:off x="2123728" y="3939902"/>
            <a:ext cx="66247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419872" y="3003798"/>
            <a:ext cx="56166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716016" y="2139702"/>
            <a:ext cx="4248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3995936" y="1059582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The top of the tall mountain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2915816" y="2067694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Higher Altitudes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1547664" y="3003798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Middle Altitudes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67544" y="3867894"/>
            <a:ext cx="12241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Lower Altitudes</a:t>
            </a:r>
          </a:p>
          <a:p>
            <a:r>
              <a:rPr lang="zh-CN" altLang="en-US" sz="1200" b="1" dirty="0" smtClean="0"/>
              <a:t>（海拔）</a:t>
            </a:r>
            <a:endParaRPr lang="zh-CN" altLang="en-US" sz="1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69954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What’s it like here?</a:t>
            </a:r>
          </a:p>
        </p:txBody>
      </p:sp>
      <p:grpSp>
        <p:nvGrpSpPr>
          <p:cNvPr id="2" name="组合 15"/>
          <p:cNvGrpSpPr/>
          <p:nvPr/>
        </p:nvGrpSpPr>
        <p:grpSpPr>
          <a:xfrm>
            <a:off x="755576" y="1779662"/>
            <a:ext cx="3096344" cy="2016224"/>
            <a:chOff x="683568" y="1635646"/>
            <a:chExt cx="3096344" cy="1482517"/>
          </a:xfrm>
        </p:grpSpPr>
        <p:pic>
          <p:nvPicPr>
            <p:cNvPr id="19" name="图片 18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635646"/>
              <a:ext cx="3055197" cy="14825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3568" y="1794487"/>
              <a:ext cx="3096344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r>
                <a:rPr lang="en-US" altLang="zh-CN" sz="2400" dirty="0" smtClean="0"/>
                <a:t>1. Choose one part.</a:t>
              </a:r>
            </a:p>
            <a:p>
              <a:pPr marL="457200" indent="-457200"/>
              <a:r>
                <a:rPr lang="en-US" altLang="zh-CN" sz="2400" dirty="0" smtClean="0"/>
                <a:t>2. Read the pages.</a:t>
              </a:r>
            </a:p>
            <a:p>
              <a:r>
                <a:rPr lang="en-US" altLang="zh-CN" sz="2400" dirty="0" smtClean="0"/>
                <a:t>3. Finish the worksheet.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91880" y="12347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Jigsaw reading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76363"/>
          <a:stretch>
            <a:fillRect/>
          </a:stretch>
        </p:blipFill>
        <p:spPr bwMode="auto">
          <a:xfrm>
            <a:off x="3923929" y="1203598"/>
            <a:ext cx="4248472" cy="69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t="25726" b="50637"/>
          <a:stretch>
            <a:fillRect/>
          </a:stretch>
        </p:blipFill>
        <p:spPr bwMode="auto">
          <a:xfrm>
            <a:off x="3923928" y="2067694"/>
            <a:ext cx="4248472" cy="69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t="49087" b="24912"/>
          <a:stretch>
            <a:fillRect/>
          </a:stretch>
        </p:blipFill>
        <p:spPr bwMode="auto">
          <a:xfrm>
            <a:off x="3923928" y="2931790"/>
            <a:ext cx="4248472" cy="76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t="77177"/>
          <a:stretch>
            <a:fillRect/>
          </a:stretch>
        </p:blipFill>
        <p:spPr bwMode="auto">
          <a:xfrm>
            <a:off x="3923928" y="3867894"/>
            <a:ext cx="4248472" cy="672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8" y="69954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What’s it like here?</a:t>
            </a:r>
          </a:p>
        </p:txBody>
      </p:sp>
      <p:grpSp>
        <p:nvGrpSpPr>
          <p:cNvPr id="2" name="组合 15"/>
          <p:cNvGrpSpPr/>
          <p:nvPr/>
        </p:nvGrpSpPr>
        <p:grpSpPr>
          <a:xfrm>
            <a:off x="539552" y="1995686"/>
            <a:ext cx="3384376" cy="1656184"/>
            <a:chOff x="683568" y="1635646"/>
            <a:chExt cx="3384376" cy="1217782"/>
          </a:xfrm>
        </p:grpSpPr>
        <p:pic>
          <p:nvPicPr>
            <p:cNvPr id="19" name="图片 18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635646"/>
              <a:ext cx="3312368" cy="12177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3568" y="1794487"/>
              <a:ext cx="3384376" cy="88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r>
                <a:rPr lang="en-US" altLang="zh-CN" sz="2400" dirty="0" smtClean="0"/>
                <a:t>1. Discuss in expert group.</a:t>
              </a:r>
            </a:p>
            <a:p>
              <a:pPr marL="457200" indent="-457200"/>
              <a:r>
                <a:rPr lang="en-US" altLang="zh-CN" sz="2400" dirty="0" smtClean="0"/>
                <a:t>2. Practice together.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91880" y="12347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Jigsaw reading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b="76363"/>
          <a:stretch>
            <a:fillRect/>
          </a:stretch>
        </p:blipFill>
        <p:spPr bwMode="auto">
          <a:xfrm>
            <a:off x="3923929" y="1203598"/>
            <a:ext cx="4248472" cy="69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t="25726" b="50637"/>
          <a:stretch>
            <a:fillRect/>
          </a:stretch>
        </p:blipFill>
        <p:spPr bwMode="auto">
          <a:xfrm>
            <a:off x="3923928" y="2067694"/>
            <a:ext cx="4248472" cy="69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t="49087" b="24912"/>
          <a:stretch>
            <a:fillRect/>
          </a:stretch>
        </p:blipFill>
        <p:spPr bwMode="auto">
          <a:xfrm>
            <a:off x="3923928" y="2931790"/>
            <a:ext cx="4248472" cy="76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t="77177"/>
          <a:stretch>
            <a:fillRect/>
          </a:stretch>
        </p:blipFill>
        <p:spPr bwMode="auto">
          <a:xfrm>
            <a:off x="3923928" y="3867894"/>
            <a:ext cx="4248472" cy="672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8" y="69954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What’s it like here?</a:t>
            </a:r>
          </a:p>
        </p:txBody>
      </p:sp>
      <p:grpSp>
        <p:nvGrpSpPr>
          <p:cNvPr id="2" name="组合 15"/>
          <p:cNvGrpSpPr/>
          <p:nvPr/>
        </p:nvGrpSpPr>
        <p:grpSpPr>
          <a:xfrm>
            <a:off x="539552" y="1995686"/>
            <a:ext cx="3384376" cy="1656184"/>
            <a:chOff x="683568" y="1635646"/>
            <a:chExt cx="3384376" cy="1217782"/>
          </a:xfrm>
        </p:grpSpPr>
        <p:pic>
          <p:nvPicPr>
            <p:cNvPr id="19" name="图片 18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635646"/>
              <a:ext cx="3240360" cy="12177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3568" y="1794487"/>
              <a:ext cx="3384376" cy="88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r>
                <a:rPr lang="en-US" altLang="zh-CN" sz="2400" dirty="0" smtClean="0"/>
                <a:t>1. Discuss in home group.</a:t>
              </a:r>
            </a:p>
            <a:p>
              <a:pPr marL="457200" indent="-457200"/>
              <a:r>
                <a:rPr lang="en-US" altLang="zh-CN" sz="2400" dirty="0" smtClean="0"/>
                <a:t>2. Show the work in turns.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91880" y="12347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Jigsaw reading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b="76363"/>
          <a:stretch>
            <a:fillRect/>
          </a:stretch>
        </p:blipFill>
        <p:spPr bwMode="auto">
          <a:xfrm>
            <a:off x="3923929" y="1203598"/>
            <a:ext cx="4248472" cy="69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t="25726" b="50637"/>
          <a:stretch>
            <a:fillRect/>
          </a:stretch>
        </p:blipFill>
        <p:spPr bwMode="auto">
          <a:xfrm>
            <a:off x="3923928" y="2067694"/>
            <a:ext cx="4248472" cy="696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t="49087" b="24912"/>
          <a:stretch>
            <a:fillRect/>
          </a:stretch>
        </p:blipFill>
        <p:spPr bwMode="auto">
          <a:xfrm>
            <a:off x="3923928" y="2931790"/>
            <a:ext cx="4248472" cy="76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t="77177"/>
          <a:stretch>
            <a:fillRect/>
          </a:stretch>
        </p:blipFill>
        <p:spPr bwMode="auto">
          <a:xfrm>
            <a:off x="3923928" y="3867894"/>
            <a:ext cx="4248472" cy="672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255</TotalTime>
  <Words>480</Words>
  <Application>Microsoft Office PowerPoint</Application>
  <PresentationFormat>全屏显示(16:9)</PresentationFormat>
  <Paragraphs>81</Paragraphs>
  <Slides>23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演示文稿1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194</cp:revision>
  <dcterms:created xsi:type="dcterms:W3CDTF">2018-08-27T06:46:00Z</dcterms:created>
  <dcterms:modified xsi:type="dcterms:W3CDTF">2018-11-26T07:37:15Z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