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7" r:id="rId2"/>
    <p:sldId id="256" r:id="rId3"/>
    <p:sldId id="259" r:id="rId4"/>
    <p:sldId id="258" r:id="rId5"/>
    <p:sldId id="260" r:id="rId6"/>
    <p:sldId id="262" r:id="rId7"/>
    <p:sldId id="272" r:id="rId8"/>
    <p:sldId id="268" r:id="rId9"/>
    <p:sldId id="269" r:id="rId10"/>
    <p:sldId id="270" r:id="rId11"/>
    <p:sldId id="261" r:id="rId12"/>
    <p:sldId id="263" r:id="rId13"/>
    <p:sldId id="264" r:id="rId14"/>
    <p:sldId id="266" r:id="rId15"/>
    <p:sldId id="265" r:id="rId16"/>
    <p:sldId id="267" r:id="rId17"/>
    <p:sldId id="274" r:id="rId18"/>
    <p:sldId id="275" r:id="rId19"/>
    <p:sldId id="276" r:id="rId20"/>
    <p:sldId id="277" r:id="rId21"/>
    <p:sldId id="273" r:id="rId22"/>
    <p:sldId id="279" r:id="rId23"/>
    <p:sldId id="278" r:id="rId24"/>
    <p:sldId id="282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-52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73439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4" descr="14180d9464d62f3f5629858db05cd4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438" y="260350"/>
            <a:ext cx="6816725" cy="6816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五边形 8"/>
          <p:cNvSpPr/>
          <p:nvPr/>
        </p:nvSpPr>
        <p:spPr>
          <a:xfrm>
            <a:off x="431800" y="1220788"/>
            <a:ext cx="3168650" cy="576263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 bwMode="auto">
          <a:xfrm>
            <a:off x="2735625" y="2372883"/>
            <a:ext cx="7872877" cy="1344144"/>
          </a:xfrm>
          <a:effectLst/>
          <a:scene3d>
            <a:camera prst="orthographicFront"/>
            <a:lightRig rig="balanced" dir="t"/>
          </a:scene3d>
          <a:sp3d prstMaterial="plastic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ChevronInverted">
              <a:avLst>
                <a:gd name="adj" fmla="val 76055"/>
              </a:avLst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Let’s read</a:t>
            </a:r>
            <a:endParaRPr kumimoji="0" lang="zh-CN" altLang="en-US" sz="6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charset="-122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888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8" name="图片 10" descr="微信图片_20180827120548_副本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8" y="165100"/>
            <a:ext cx="2879725" cy="960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200150" y="1125538"/>
            <a:ext cx="1631950" cy="665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dist" defTabSz="914400" fontAlgn="auto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第</a:t>
            </a:r>
            <a:r>
              <a:rPr kumimoji="0" lang="en-US" altLang="zh-CN" sz="3735" b="1" kern="1200" cap="none" spc="0" normalizeH="0" baseline="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5</a:t>
            </a:r>
            <a:r>
              <a:rPr kumimoji="0" lang="zh-CN" altLang="en-US" sz="2400" b="1" kern="1200" cap="none" spc="0" normalizeH="0" baseline="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级</a:t>
            </a:r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738" y="4800600"/>
            <a:ext cx="1057275" cy="1792288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1" name="直接连接符 30"/>
          <p:cNvCxnSpPr>
            <a:stCxn id="24" idx="4"/>
          </p:cNvCxnSpPr>
          <p:nvPr/>
        </p:nvCxnSpPr>
        <p:spPr>
          <a:xfrm flipH="1">
            <a:off x="0" y="6716713"/>
            <a:ext cx="11680825" cy="141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stCxn id="24" idx="4"/>
            <a:endCxn id="24" idx="0"/>
          </p:cNvCxnSpPr>
          <p:nvPr/>
        </p:nvCxnSpPr>
        <p:spPr>
          <a:xfrm flipH="1">
            <a:off x="12099925" y="165100"/>
            <a:ext cx="92075" cy="45116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825" y="4676775"/>
            <a:ext cx="419100" cy="2039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>
            <a:stCxn id="24" idx="0"/>
            <a:endCxn id="24" idx="4"/>
          </p:cNvCxnSpPr>
          <p:nvPr/>
        </p:nvCxnSpPr>
        <p:spPr>
          <a:xfrm>
            <a:off x="0" y="0"/>
            <a:ext cx="12192000" cy="1651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>
            <a:stCxn id="24" idx="0"/>
            <a:endCxn id="24" idx="4"/>
          </p:cNvCxnSpPr>
          <p:nvPr/>
        </p:nvCxnSpPr>
        <p:spPr>
          <a:xfrm>
            <a:off x="60325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8735"/>
            <a:ext cx="6544019" cy="677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3848" y="0"/>
            <a:ext cx="57581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91135" y="4545330"/>
            <a:ext cx="4932194" cy="14452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/>
              <a:t>went under the hen house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650356" y="5911850"/>
            <a:ext cx="4335892" cy="76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ran </a:t>
            </a:r>
            <a:r>
              <a:rPr lang="en-US" altLang="zh-CN" sz="4400" dirty="0"/>
              <a:t>after the hens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6564" y="0"/>
            <a:ext cx="59454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017"/>
            <a:ext cx="63934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圆角矩形标注 9"/>
          <p:cNvSpPr/>
          <p:nvPr/>
        </p:nvSpPr>
        <p:spPr>
          <a:xfrm>
            <a:off x="552346" y="151765"/>
            <a:ext cx="4140839" cy="1710086"/>
          </a:xfrm>
          <a:prstGeom prst="wedgeRoundRectCallout">
            <a:avLst>
              <a:gd name="adj1" fmla="val -42751"/>
              <a:gd name="adj2" fmla="val 11809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charset="0"/>
              <a:ea typeface="+mn-ea"/>
              <a:cs typeface="+mn-cs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4902673" y="3844940"/>
            <a:ext cx="3201988" cy="909638"/>
          </a:xfrm>
          <a:prstGeom prst="wedgeRoundRectCallout">
            <a:avLst>
              <a:gd name="adj1" fmla="val 34015"/>
              <a:gd name="adj2" fmla="val -8455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66913" r="-159" b="72319"/>
          <a:stretch>
            <a:fillRect/>
          </a:stretch>
        </p:blipFill>
        <p:spPr>
          <a:xfrm>
            <a:off x="271145" y="1271270"/>
            <a:ext cx="2319020" cy="194310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1091565" y="1734185"/>
            <a:ext cx="926465" cy="9048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solidFill>
                  <a:srgbClr val="FF0000"/>
                </a:solidFill>
              </a:rPr>
              <a:t> </a:t>
            </a:r>
            <a:r>
              <a:rPr lang="zh-CN" altLang="en-US" sz="5400">
                <a:solidFill>
                  <a:srgbClr val="FF0000"/>
                </a:solidFill>
              </a:rPr>
              <a:t>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087880" y="6134100"/>
            <a:ext cx="8410575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        I think she </a:t>
            </a:r>
            <a:r>
              <a:rPr lang="en-US" altLang="zh-CN" sz="4000" dirty="0" smtClean="0"/>
              <a:t>is..., because...</a:t>
            </a:r>
            <a:endParaRPr lang="en-US" altLang="zh-CN" sz="4000" dirty="0"/>
          </a:p>
        </p:txBody>
      </p:sp>
      <p:sp>
        <p:nvSpPr>
          <p:cNvPr id="8" name="矩形 7"/>
          <p:cNvSpPr/>
          <p:nvPr/>
        </p:nvSpPr>
        <p:spPr>
          <a:xfrm>
            <a:off x="9813290" y="3009265"/>
            <a:ext cx="2258060" cy="36417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</a:rPr>
              <a:t>W</a:t>
            </a:r>
            <a:r>
              <a:rPr lang="en-US" altLang="zh-CN" sz="3200" dirty="0" smtClean="0">
                <a:solidFill>
                  <a:schemeClr val="tx1"/>
                </a:solidFill>
              </a:rPr>
              <a:t>ord </a:t>
            </a:r>
            <a:r>
              <a:rPr lang="en-US" altLang="zh-CN" sz="3200" dirty="0">
                <a:solidFill>
                  <a:schemeClr val="tx1"/>
                </a:solidFill>
              </a:rPr>
              <a:t>bank:</a:t>
            </a:r>
          </a:p>
          <a:p>
            <a:pPr algn="ctr"/>
            <a:r>
              <a:rPr lang="en-US" altLang="zh-CN" sz="3200" dirty="0">
                <a:solidFill>
                  <a:schemeClr val="tx1"/>
                </a:solidFill>
              </a:rPr>
              <a:t>happy</a:t>
            </a:r>
          </a:p>
          <a:p>
            <a:pPr algn="ctr"/>
            <a:r>
              <a:rPr lang="en-US" altLang="zh-CN" sz="3200" dirty="0">
                <a:solidFill>
                  <a:schemeClr val="tx1"/>
                </a:solidFill>
              </a:rPr>
              <a:t>sad</a:t>
            </a:r>
          </a:p>
          <a:p>
            <a:pPr algn="ctr"/>
            <a:r>
              <a:rPr lang="en-US" altLang="zh-CN" sz="3200" dirty="0">
                <a:solidFill>
                  <a:schemeClr val="tx1"/>
                </a:solidFill>
              </a:rPr>
              <a:t>angry</a:t>
            </a:r>
          </a:p>
          <a:p>
            <a:pPr algn="ctr"/>
            <a:r>
              <a:rPr lang="en-US" altLang="zh-CN" sz="3200" dirty="0">
                <a:solidFill>
                  <a:schemeClr val="tx1"/>
                </a:solidFill>
              </a:rPr>
              <a:t>worried</a:t>
            </a:r>
          </a:p>
          <a:p>
            <a:pPr algn="ctr"/>
            <a:endParaRPr lang="en-US" altLang="zh-CN" sz="3200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6925" y="0"/>
            <a:ext cx="5894023" cy="613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0386" y="1"/>
            <a:ext cx="63787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椭圆 4"/>
          <p:cNvSpPr/>
          <p:nvPr/>
        </p:nvSpPr>
        <p:spPr>
          <a:xfrm>
            <a:off x="3133319" y="2145352"/>
            <a:ext cx="2076450" cy="982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35560" y="-21590"/>
            <a:ext cx="12218035" cy="69456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757045" y="2562860"/>
            <a:ext cx="867854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chemeClr val="bg1"/>
                </a:solidFill>
              </a:rPr>
              <a:t>Three days </a:t>
            </a:r>
            <a:r>
              <a:rPr lang="en-US" altLang="zh-CN" sz="8800" dirty="0" smtClean="0">
                <a:solidFill>
                  <a:schemeClr val="bg1"/>
                </a:solidFill>
              </a:rPr>
              <a:t>later...</a:t>
            </a:r>
            <a:endParaRPr lang="en-US" altLang="zh-CN" sz="8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11017"/>
            <a:ext cx="12188613" cy="6949738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2188" y="1"/>
            <a:ext cx="72601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2040" y="-10478"/>
            <a:ext cx="600900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6204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3" name="文本框 3"/>
          <p:cNvSpPr txBox="1"/>
          <p:nvPr/>
        </p:nvSpPr>
        <p:spPr>
          <a:xfrm>
            <a:off x="5735955" y="5046345"/>
            <a:ext cx="986155" cy="521970"/>
          </a:xfrm>
          <a:prstGeom prst="rect">
            <a:avLst/>
          </a:prstGeom>
          <a:solidFill>
            <a:srgbClr val="F8CBAD"/>
          </a:solidFill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omic Sans MS" panose="030F0702030302020204" charset="0"/>
              </a:rPr>
              <a:t> t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charset="0"/>
              </a:rPr>
              <a:t>a</a:t>
            </a:r>
            <a:r>
              <a:rPr lang="en-US" altLang="zh-CN" sz="2800" dirty="0">
                <a:latin typeface="Comic Sans MS" panose="030F0702030302020204" charset="0"/>
              </a:rPr>
              <a:t>p</a:t>
            </a:r>
          </a:p>
        </p:txBody>
      </p:sp>
      <p:cxnSp>
        <p:nvCxnSpPr>
          <p:cNvPr id="8" name="直接连接符 7"/>
          <p:cNvCxnSpPr>
            <a:endCxn id="14343" idx="3"/>
          </p:cNvCxnSpPr>
          <p:nvPr/>
        </p:nvCxnSpPr>
        <p:spPr>
          <a:xfrm flipH="1" flipV="1">
            <a:off x="6722110" y="5307330"/>
            <a:ext cx="3692525" cy="54419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3"/>
          <p:cNvSpPr txBox="1"/>
          <p:nvPr/>
        </p:nvSpPr>
        <p:spPr>
          <a:xfrm>
            <a:off x="5602605" y="795020"/>
            <a:ext cx="1253490" cy="521970"/>
          </a:xfrm>
          <a:prstGeom prst="rect">
            <a:avLst/>
          </a:prstGeom>
          <a:solidFill>
            <a:srgbClr val="F8CBAD"/>
          </a:solidFill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omic Sans MS" panose="030F0702030302020204" charset="0"/>
              </a:rPr>
              <a:t>st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charset="0"/>
              </a:rPr>
              <a:t>am</a:t>
            </a:r>
            <a:r>
              <a:rPr lang="en-US" altLang="zh-CN" sz="2800" dirty="0">
                <a:latin typeface="Comic Sans MS" panose="030F0702030302020204" charset="0"/>
              </a:rPr>
              <a:t>p</a:t>
            </a:r>
          </a:p>
        </p:txBody>
      </p:sp>
      <p:cxnSp>
        <p:nvCxnSpPr>
          <p:cNvPr id="7" name="直接连接符 6"/>
          <p:cNvCxnSpPr>
            <a:stCxn id="6" idx="1"/>
          </p:cNvCxnSpPr>
          <p:nvPr/>
        </p:nvCxnSpPr>
        <p:spPr>
          <a:xfrm flipH="1">
            <a:off x="2684780" y="1056005"/>
            <a:ext cx="2917825" cy="532765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6162040" y="1413510"/>
            <a:ext cx="11430" cy="34848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云形标注 9"/>
          <p:cNvSpPr/>
          <p:nvPr/>
        </p:nvSpPr>
        <p:spPr>
          <a:xfrm>
            <a:off x="6475094" y="2943860"/>
            <a:ext cx="1377987" cy="949325"/>
          </a:xfrm>
          <a:prstGeom prst="cloudCallout">
            <a:avLst>
              <a:gd name="adj1" fmla="val -48664"/>
              <a:gd name="adj2" fmla="val 82508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tx1"/>
                </a:solidFill>
              </a:rPr>
              <a:t>Why</a:t>
            </a:r>
            <a:r>
              <a:rPr lang="en-US" altLang="zh-CN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圆角矩形标注 10"/>
          <p:cNvSpPr/>
          <p:nvPr/>
        </p:nvSpPr>
        <p:spPr>
          <a:xfrm>
            <a:off x="7967345" y="5475605"/>
            <a:ext cx="4215130" cy="908050"/>
          </a:xfrm>
          <a:prstGeom prst="wedgeRoundRectCallout">
            <a:avLst>
              <a:gd name="adj1" fmla="val -32329"/>
              <a:gd name="adj2" fmla="val -11461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charset="0"/>
                <a:ea typeface="+mn-ea"/>
                <a:cs typeface="+mn-cs"/>
              </a:rPr>
              <a:t>What do you think of the farmer?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nimBg="1"/>
      <p:bldP spid="6" grpId="0" animBg="1"/>
      <p:bldP spid="10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4963" y="165100"/>
            <a:ext cx="1439863" cy="384175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888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738" y="4941888"/>
            <a:ext cx="1057275" cy="1793875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099925" y="0"/>
            <a:ext cx="92075" cy="4819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825" y="4819650"/>
            <a:ext cx="419100" cy="20383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>
            <a:stCxn id="24" idx="0"/>
            <a:endCxn id="24" idx="4"/>
          </p:cNvCxnSpPr>
          <p:nvPr/>
        </p:nvCxnSpPr>
        <p:spPr>
          <a:xfrm>
            <a:off x="60325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2" name="图片 12" descr="微信图片_20180827120548_副本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165100"/>
            <a:ext cx="958850" cy="37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3" name="图片 11" descr="d1444b92ea371f7e939ba98008845ca0.png"/>
          <p:cNvPicPr>
            <a:picLocks noChangeAspect="1"/>
          </p:cNvPicPr>
          <p:nvPr/>
        </p:nvPicPr>
        <p:blipFill>
          <a:blip r:embed="rId3"/>
          <a:srcRect l="5202" t="12201" r="6601" b="19200"/>
          <a:stretch>
            <a:fillRect/>
          </a:stretch>
        </p:blipFill>
        <p:spPr>
          <a:xfrm>
            <a:off x="1295400" y="2084388"/>
            <a:ext cx="4992688" cy="3265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439863" y="2427288"/>
            <a:ext cx="4703763" cy="23920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0" lang="en-US" altLang="zh-CN" sz="3735" kern="1200" cap="none" spc="0" normalizeH="0" baseline="0" noProof="1">
                <a:latin typeface="+mn-lt"/>
                <a:ea typeface="+mn-ea"/>
                <a:cs typeface="+mn-cs"/>
              </a:rPr>
              <a:t>Tips:</a:t>
            </a:r>
            <a:endParaRPr kumimoji="0" lang="en-US" altLang="zh-CN" sz="3735" kern="120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0" lang="en-US" altLang="zh-CN" sz="3735" kern="1200" cap="none" spc="0" normalizeH="0" baseline="0" noProof="1" smtClean="0">
                <a:latin typeface="+mn-lt"/>
                <a:ea typeface="+mn-ea"/>
                <a:cs typeface="+mn-cs"/>
              </a:rPr>
              <a:t>1. Listen </a:t>
            </a:r>
            <a:r>
              <a:rPr kumimoji="0" lang="en-US" altLang="zh-CN" sz="3735" kern="1200" cap="none" spc="0" normalizeH="0" baseline="0" noProof="1">
                <a:latin typeface="+mn-lt"/>
                <a:ea typeface="+mn-ea"/>
                <a:cs typeface="+mn-cs"/>
              </a:rPr>
              <a:t>carefully.</a:t>
            </a:r>
            <a:endParaRPr kumimoji="0" lang="en-US" altLang="zh-CN" sz="3735" kern="120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0" lang="en-US" altLang="zh-CN" sz="3735" kern="1200" cap="none" spc="0" normalizeH="0" baseline="0" noProof="1" smtClean="0">
                <a:latin typeface="+mn-lt"/>
                <a:ea typeface="+mn-ea"/>
                <a:cs typeface="+mn-cs"/>
              </a:rPr>
              <a:t>2. Follow </a:t>
            </a:r>
            <a:r>
              <a:rPr kumimoji="0" lang="en-US" altLang="zh-CN" sz="3735" kern="1200" cap="none" spc="0" normalizeH="0" baseline="0" noProof="1">
                <a:latin typeface="+mn-lt"/>
                <a:ea typeface="+mn-ea"/>
                <a:cs typeface="+mn-cs"/>
              </a:rPr>
              <a:t>to read.</a:t>
            </a:r>
            <a:endParaRPr kumimoji="0" lang="en-US" altLang="zh-CN" sz="3735" kern="120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0" lang="en-US" altLang="zh-CN" sz="3735" kern="1200" cap="none" spc="0" normalizeH="0" baseline="0" noProof="1" smtClean="0">
                <a:latin typeface="+mn-lt"/>
                <a:ea typeface="+mn-ea"/>
                <a:cs typeface="+mn-cs"/>
              </a:rPr>
              <a:t>3. Point </a:t>
            </a:r>
            <a:r>
              <a:rPr kumimoji="0" lang="en-US" altLang="zh-CN" sz="3735" kern="1200" cap="none" spc="0" normalizeH="0" baseline="0" noProof="1">
                <a:latin typeface="+mn-lt"/>
                <a:ea typeface="+mn-ea"/>
                <a:cs typeface="+mn-cs"/>
              </a:rPr>
              <a:t>with finger.</a:t>
            </a:r>
            <a:endParaRPr kumimoji="0" lang="en-US" altLang="zh-CN" sz="3735" kern="120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5975" y="549275"/>
            <a:ext cx="10944225" cy="747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fontAlgn="auto">
              <a:buClrTx/>
              <a:buSzTx/>
              <a:buFontTx/>
              <a:buNone/>
              <a:defRPr/>
            </a:pPr>
            <a:r>
              <a:rPr kumimoji="0" lang="en-US" altLang="zh-CN" sz="4265" kern="1200" cap="none" spc="0" normalizeH="0" baseline="0" noProof="1">
                <a:latin typeface="+mn-lt"/>
                <a:ea typeface="+mn-ea"/>
                <a:cs typeface="+mn-cs"/>
              </a:rPr>
              <a:t>Listen and repeat</a:t>
            </a:r>
            <a:endParaRPr kumimoji="0" lang="en-US" altLang="zh-CN" sz="4265" kern="120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">
            <a:off x="7247890" y="2044065"/>
            <a:ext cx="3564255" cy="4224020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4963" y="165100"/>
            <a:ext cx="1439863" cy="384175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888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738" y="4941888"/>
            <a:ext cx="1057275" cy="1793875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099925" y="0"/>
            <a:ext cx="92075" cy="4819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825" y="4819650"/>
            <a:ext cx="419100" cy="20383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>
            <a:stCxn id="24" idx="0"/>
            <a:endCxn id="24" idx="4"/>
          </p:cNvCxnSpPr>
          <p:nvPr/>
        </p:nvCxnSpPr>
        <p:spPr>
          <a:xfrm>
            <a:off x="60325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2" name="图片 12" descr="微信图片_20180827120548_副本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165100"/>
            <a:ext cx="958850" cy="37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3" name="图片 11" descr="d1444b92ea371f7e939ba98008845ca0.png"/>
          <p:cNvPicPr>
            <a:picLocks noChangeAspect="1"/>
          </p:cNvPicPr>
          <p:nvPr/>
        </p:nvPicPr>
        <p:blipFill>
          <a:blip r:embed="rId3"/>
          <a:srcRect l="5202" t="12201" r="6601" b="19200"/>
          <a:stretch>
            <a:fillRect/>
          </a:stretch>
        </p:blipFill>
        <p:spPr>
          <a:xfrm>
            <a:off x="1295400" y="2084388"/>
            <a:ext cx="4992688" cy="3265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200839" y="2468563"/>
            <a:ext cx="5321147" cy="1816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0" lang="en-US" altLang="zh-CN" sz="3735" kern="1200" cap="none" spc="0" normalizeH="0" baseline="0" noProof="1">
                <a:latin typeface="+mn-lt"/>
                <a:ea typeface="+mn-ea"/>
                <a:cs typeface="+mn-cs"/>
              </a:rPr>
              <a:t>Tips:</a:t>
            </a:r>
            <a:endParaRPr kumimoji="0" lang="en-US" altLang="zh-CN" sz="3735" kern="120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0" lang="en-US" altLang="zh-CN" sz="3735" kern="120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+mn-cs"/>
              </a:rPr>
              <a:t>1. Read loudly.</a:t>
            </a:r>
          </a:p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0" lang="en-US" altLang="zh-CN" sz="3735" kern="120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+mn-cs"/>
              </a:rPr>
              <a:t>2. Read </a:t>
            </a:r>
            <a:r>
              <a:rPr kumimoji="0" lang="en-US" altLang="zh-CN" sz="3735" kern="1200" cap="none" spc="0" normalizeH="0" baseline="0" noProof="1" smtClean="0">
                <a:latin typeface="Calibri" panose="020F0502020204030204" charset="0"/>
                <a:ea typeface="宋体" panose="02010600030101010101" pitchFamily="2" charset="-122"/>
                <a:cs typeface="+mn-cs"/>
              </a:rPr>
              <a:t>with</a:t>
            </a:r>
            <a:r>
              <a:rPr kumimoji="0" lang="en-US" altLang="zh-CN" sz="3735" kern="1200" cap="none" spc="0" normalizeH="0" noProof="1" smtClean="0">
                <a:latin typeface="Calibri" panose="020F0502020204030204" charset="0"/>
                <a:ea typeface="宋体" panose="02010600030101010101" pitchFamily="2" charset="-122"/>
                <a:cs typeface="+mn-cs"/>
              </a:rPr>
              <a:t> full </a:t>
            </a:r>
            <a:r>
              <a:rPr kumimoji="0" lang="en-US" altLang="zh-CN" sz="3735" kern="1200" cap="none" spc="0" normalizeH="0" baseline="0" noProof="1" smtClean="0">
                <a:latin typeface="Calibri" panose="020F0502020204030204" charset="0"/>
                <a:ea typeface="宋体" panose="02010600030101010101" pitchFamily="2" charset="-122"/>
                <a:cs typeface="+mn-cs"/>
              </a:rPr>
              <a:t>emotion.</a:t>
            </a:r>
            <a:endParaRPr kumimoji="0" lang="en-US" altLang="zh-CN" sz="3735" kern="120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5975" y="549275"/>
            <a:ext cx="10944225" cy="7480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fontAlgn="auto">
              <a:buClrTx/>
              <a:buSzTx/>
              <a:buFontTx/>
              <a:buNone/>
              <a:defRPr/>
            </a:pPr>
            <a:r>
              <a:rPr kumimoji="0" lang="en-US" altLang="zh-CN" sz="4265" kern="1200" cap="none" spc="0" normalizeH="0" baseline="0" noProof="1">
                <a:latin typeface="+mn-lt"/>
                <a:ea typeface="+mn-ea"/>
                <a:cs typeface="+mn-cs"/>
              </a:rPr>
              <a:t>Reading </a:t>
            </a:r>
            <a:r>
              <a:rPr lang="en-US" altLang="zh-CN" sz="4265" noProof="1" smtClean="0"/>
              <a:t>t</a:t>
            </a:r>
            <a:r>
              <a:rPr kumimoji="0" lang="en-US" altLang="zh-CN" sz="4265" kern="1200" cap="none" spc="0" normalizeH="0" baseline="0" noProof="1" smtClean="0">
                <a:latin typeface="+mn-lt"/>
                <a:ea typeface="+mn-ea"/>
                <a:cs typeface="+mn-cs"/>
              </a:rPr>
              <a:t>heater</a:t>
            </a:r>
            <a:endParaRPr kumimoji="0" lang="en-US" altLang="zh-CN" sz="4265" kern="120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905" y="1320165"/>
            <a:ext cx="1995805" cy="16992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150" y="3115310"/>
            <a:ext cx="1882775" cy="15652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0880" y="4680585"/>
            <a:ext cx="1634490" cy="163449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9073515" y="2009775"/>
            <a:ext cx="1731645" cy="5137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Big Bull</a:t>
            </a:r>
          </a:p>
        </p:txBody>
      </p:sp>
      <p:sp>
        <p:nvSpPr>
          <p:cNvPr id="7" name="椭圆 6"/>
          <p:cNvSpPr/>
          <p:nvPr/>
        </p:nvSpPr>
        <p:spPr>
          <a:xfrm>
            <a:off x="7596505" y="3771900"/>
            <a:ext cx="1731645" cy="5137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farmer</a:t>
            </a:r>
          </a:p>
        </p:txBody>
      </p:sp>
      <p:sp>
        <p:nvSpPr>
          <p:cNvPr id="8" name="椭圆 7"/>
          <p:cNvSpPr/>
          <p:nvPr/>
        </p:nvSpPr>
        <p:spPr>
          <a:xfrm>
            <a:off x="8675370" y="5349875"/>
            <a:ext cx="1731645" cy="5137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narrator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4963" y="165100"/>
            <a:ext cx="1439863" cy="384175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888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738" y="4941888"/>
            <a:ext cx="1057275" cy="1793875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099925" y="0"/>
            <a:ext cx="92075" cy="4819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825" y="4819650"/>
            <a:ext cx="419100" cy="20383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>
            <a:stCxn id="24" idx="0"/>
            <a:endCxn id="24" idx="4"/>
          </p:cNvCxnSpPr>
          <p:nvPr/>
        </p:nvCxnSpPr>
        <p:spPr>
          <a:xfrm>
            <a:off x="60325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2" name="图片 12" descr="微信图片_20180827120548_副本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165100"/>
            <a:ext cx="958850" cy="37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3" name="图片 11" descr="d1444b92ea371f7e939ba98008845ca0.png"/>
          <p:cNvPicPr>
            <a:picLocks noChangeAspect="1"/>
          </p:cNvPicPr>
          <p:nvPr/>
        </p:nvPicPr>
        <p:blipFill>
          <a:blip r:embed="rId3"/>
          <a:srcRect l="5202" t="12201" r="6601" b="19200"/>
          <a:stretch>
            <a:fillRect/>
          </a:stretch>
        </p:blipFill>
        <p:spPr>
          <a:xfrm>
            <a:off x="6901815" y="1905635"/>
            <a:ext cx="4993005" cy="4259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7293293" y="2594928"/>
            <a:ext cx="4703763" cy="2965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buClrTx/>
              <a:buSzTx/>
              <a:buFontTx/>
              <a:buNone/>
              <a:defRPr/>
            </a:pPr>
            <a:r>
              <a:rPr lang="en-US" altLang="zh-CN" sz="3730" dirty="0">
                <a:sym typeface="+mn-ea"/>
              </a:rPr>
              <a:t>Useful sentences:</a:t>
            </a:r>
            <a:endParaRPr kumimoji="0" lang="en-US" altLang="zh-CN" sz="3735" kern="120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0" lang="en-US" altLang="zh-CN" sz="3735" kern="120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+mn-cs"/>
              </a:rPr>
              <a:t>In the beginning</a:t>
            </a:r>
            <a:r>
              <a:rPr kumimoji="0" lang="en-US" altLang="zh-CN" sz="3735" kern="1200" cap="none" spc="0" normalizeH="0" baseline="0" noProof="1" smtClean="0">
                <a:latin typeface="Calibri" panose="020F0502020204030204" charset="0"/>
                <a:ea typeface="宋体" panose="02010600030101010101" pitchFamily="2" charset="-122"/>
                <a:cs typeface="+mn-cs"/>
              </a:rPr>
              <a:t>, ...</a:t>
            </a:r>
            <a:endParaRPr kumimoji="0" lang="en-US" altLang="zh-CN" sz="3735" kern="120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0" lang="en-US" altLang="zh-CN" sz="3735" kern="120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+mn-cs"/>
              </a:rPr>
              <a:t>Next, ...</a:t>
            </a:r>
          </a:p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0" lang="en-US" altLang="zh-CN" sz="3735" kern="1200" cap="none" spc="0" normalizeH="0" baseline="0" noProof="1" smtClean="0">
                <a:latin typeface="Calibri" panose="020F0502020204030204" charset="0"/>
                <a:ea typeface="宋体" panose="02010600030101010101" pitchFamily="2" charset="-122"/>
                <a:cs typeface="+mn-cs"/>
              </a:rPr>
              <a:t>Then</a:t>
            </a:r>
            <a:r>
              <a:rPr kumimoji="0" lang="en-US" altLang="zh-CN" sz="3735" kern="120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+mn-cs"/>
              </a:rPr>
              <a:t>, ...</a:t>
            </a:r>
          </a:p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0" lang="en-US" altLang="zh-CN" sz="3735" kern="120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+mn-cs"/>
              </a:rPr>
              <a:t>In the end, 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5975" y="549275"/>
            <a:ext cx="10944225" cy="7480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fontAlgn="auto">
              <a:buClrTx/>
              <a:buSzTx/>
              <a:buFontTx/>
              <a:buNone/>
              <a:defRPr/>
            </a:pPr>
            <a:r>
              <a:rPr kumimoji="0" lang="en-US" altLang="zh-CN" sz="4265" kern="1200" cap="none" spc="0" normalizeH="0" baseline="0" noProof="1">
                <a:latin typeface="+mn-lt"/>
                <a:ea typeface="+mn-ea"/>
                <a:cs typeface="+mn-cs"/>
              </a:rPr>
              <a:t>Retell the story</a:t>
            </a:r>
            <a:endParaRPr kumimoji="0" lang="en-US" altLang="zh-CN" sz="4265" kern="120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115" y="1991995"/>
            <a:ext cx="6524625" cy="4173220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05-Old McDonald Had A Farm  Super Simple Songs_标清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" y="120650"/>
            <a:ext cx="11943080" cy="6605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4963" y="165100"/>
            <a:ext cx="1439863" cy="384175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888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738" y="4941888"/>
            <a:ext cx="1057275" cy="1793875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099925" y="0"/>
            <a:ext cx="92075" cy="4819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825" y="4819650"/>
            <a:ext cx="419100" cy="20383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>
            <a:stCxn id="24" idx="0"/>
            <a:endCxn id="24" idx="4"/>
          </p:cNvCxnSpPr>
          <p:nvPr/>
        </p:nvCxnSpPr>
        <p:spPr>
          <a:xfrm>
            <a:off x="60325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8" name="图片 12" descr="微信图片_20180827120548_副本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165100"/>
            <a:ext cx="958850" cy="374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871663" y="165100"/>
            <a:ext cx="9504363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0" lang="en-US" sz="3735" kern="1200" cap="none" spc="0" normalizeH="0" baseline="0" noProof="1">
                <a:latin typeface="+mn-lt"/>
                <a:ea typeface="+mn-ea"/>
                <a:cs typeface="+mn-cs"/>
              </a:rPr>
              <a:t>Match and number</a:t>
            </a:r>
            <a:endParaRPr kumimoji="0" lang="en-US" sz="3735" kern="120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05" y="1143635"/>
            <a:ext cx="11241405" cy="53644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9208135" y="1729740"/>
            <a:ext cx="4254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046730" y="4213225"/>
            <a:ext cx="4254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208135" y="4213225"/>
            <a:ext cx="4254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046730" y="2698115"/>
            <a:ext cx="4254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208135" y="5639435"/>
            <a:ext cx="4254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046730" y="1729740"/>
            <a:ext cx="4254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208135" y="2809875"/>
            <a:ext cx="4254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046730" y="5638800"/>
            <a:ext cx="4254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</a:rPr>
              <a:t>8</a:t>
            </a:r>
          </a:p>
        </p:txBody>
      </p:sp>
      <p:cxnSp>
        <p:nvCxnSpPr>
          <p:cNvPr id="14" name="直接连接符 13"/>
          <p:cNvCxnSpPr>
            <a:stCxn id="11" idx="3"/>
          </p:cNvCxnSpPr>
          <p:nvPr/>
        </p:nvCxnSpPr>
        <p:spPr>
          <a:xfrm>
            <a:off x="3472180" y="1929130"/>
            <a:ext cx="1904365" cy="2861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7" idx="3"/>
          </p:cNvCxnSpPr>
          <p:nvPr/>
        </p:nvCxnSpPr>
        <p:spPr>
          <a:xfrm>
            <a:off x="3472180" y="2897505"/>
            <a:ext cx="1234440" cy="575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3567430" y="1775460"/>
            <a:ext cx="1373505" cy="26803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3645535" y="5852160"/>
            <a:ext cx="1753235" cy="189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7566025" y="1931670"/>
            <a:ext cx="1355725" cy="447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7432040" y="2992755"/>
            <a:ext cx="1402080" cy="13893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7000240" y="4249420"/>
            <a:ext cx="1838960" cy="16027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7118985" y="2992755"/>
            <a:ext cx="1708785" cy="24796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l="32988"/>
          <a:stretch>
            <a:fillRect/>
          </a:stretch>
        </p:blipFill>
        <p:spPr>
          <a:xfrm flipH="1">
            <a:off x="311150" y="913130"/>
            <a:ext cx="3145790" cy="5610225"/>
          </a:xfrm>
          <a:prstGeom prst="ellipse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47732" t="21186" r="3015" b="47890"/>
          <a:stretch>
            <a:fillRect/>
          </a:stretch>
        </p:blipFill>
        <p:spPr>
          <a:xfrm rot="5400000" flipH="1">
            <a:off x="9909175" y="125095"/>
            <a:ext cx="1786890" cy="1847850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21295" t="52802" r="22992" b="16139"/>
          <a:stretch>
            <a:fillRect/>
          </a:stretch>
        </p:blipFill>
        <p:spPr>
          <a:xfrm rot="5400000" flipH="1">
            <a:off x="9961245" y="2407920"/>
            <a:ext cx="1766570" cy="1764030"/>
          </a:xfrm>
          <a:prstGeom prst="ellipse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l="59249" t="46773" b="21356"/>
          <a:stretch>
            <a:fillRect/>
          </a:stretch>
        </p:blipFill>
        <p:spPr>
          <a:xfrm flipH="1">
            <a:off x="9918700" y="4662170"/>
            <a:ext cx="1851660" cy="1763395"/>
          </a:xfrm>
          <a:prstGeom prst="ellipse">
            <a:avLst/>
          </a:prstGeom>
        </p:spPr>
      </p:pic>
      <p:sp>
        <p:nvSpPr>
          <p:cNvPr id="10" name="圆角矩形标注 9"/>
          <p:cNvSpPr/>
          <p:nvPr/>
        </p:nvSpPr>
        <p:spPr>
          <a:xfrm>
            <a:off x="2570163" y="817880"/>
            <a:ext cx="3201988" cy="909638"/>
          </a:xfrm>
          <a:prstGeom prst="wedgeRoundRectCallout">
            <a:avLst>
              <a:gd name="adj1" fmla="val -42751"/>
              <a:gd name="adj2" fmla="val 11809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charset="0"/>
              <a:ea typeface="+mn-ea"/>
              <a:cs typeface="+mn-cs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6341428" y="5448300"/>
            <a:ext cx="3201988" cy="909638"/>
          </a:xfrm>
          <a:prstGeom prst="wedgeRoundRectCallout">
            <a:avLst>
              <a:gd name="adj1" fmla="val 34015"/>
              <a:gd name="adj2" fmla="val -8455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charset="0"/>
              <a:ea typeface="+mn-ea"/>
              <a:cs typeface="+mn-cs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6133148" y="2974340"/>
            <a:ext cx="3201988" cy="909638"/>
          </a:xfrm>
          <a:prstGeom prst="wedgeRoundRectCallout">
            <a:avLst>
              <a:gd name="adj1" fmla="val 65765"/>
              <a:gd name="adj2" fmla="val -350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charset="0"/>
              <a:ea typeface="+mn-ea"/>
              <a:cs typeface="+mn-cs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6423343" y="817880"/>
            <a:ext cx="3201988" cy="909638"/>
          </a:xfrm>
          <a:prstGeom prst="wedgeRoundRectCallout">
            <a:avLst>
              <a:gd name="adj1" fmla="val 61918"/>
              <a:gd name="adj2" fmla="val 5052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 bldLvl="0" animBg="1"/>
      <p:bldP spid="9" grpId="0" bldLvl="0" animBg="1"/>
      <p:bldP spid="1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4963" y="165100"/>
            <a:ext cx="1439863" cy="384175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888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738" y="4941888"/>
            <a:ext cx="1057275" cy="1793875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099925" y="0"/>
            <a:ext cx="92075" cy="4819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825" y="4819650"/>
            <a:ext cx="419100" cy="20383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>
            <a:stCxn id="24" idx="0"/>
            <a:endCxn id="24" idx="4"/>
          </p:cNvCxnSpPr>
          <p:nvPr/>
        </p:nvCxnSpPr>
        <p:spPr>
          <a:xfrm>
            <a:off x="60325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2" name="图片 12" descr="微信图片_20180827120548_副本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165100"/>
            <a:ext cx="958850" cy="374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815975" y="549275"/>
            <a:ext cx="10944225" cy="7480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fontAlgn="auto">
              <a:buClrTx/>
              <a:buSzTx/>
              <a:buFontTx/>
              <a:buNone/>
              <a:defRPr/>
            </a:pPr>
            <a:r>
              <a:rPr kumimoji="0" lang="en-US" altLang="zh-CN" sz="4265" kern="120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+mn-cs"/>
              </a:rPr>
              <a:t>What do you learn from this story?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">
            <a:off x="10224770" y="522605"/>
            <a:ext cx="1515110" cy="17957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560" y="2004060"/>
            <a:ext cx="8025130" cy="451231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4592320" y="2903220"/>
            <a:ext cx="4092575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defTabSz="914400" fontAlgn="auto">
              <a:buClrTx/>
              <a:buSzTx/>
              <a:buFontTx/>
              <a:buNone/>
              <a:defRPr/>
            </a:pPr>
            <a:r>
              <a:rPr kumimoji="0" lang="en-US" altLang="zh-CN" sz="3600" kern="120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+mn-cs"/>
              </a:rPr>
              <a:t>How do you get along with your friends?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115185" y="334010"/>
            <a:ext cx="8298815" cy="7683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/>
              <a:t>A friend in need is a friend </a:t>
            </a:r>
            <a:r>
              <a:rPr lang="en-US" altLang="zh-CN" sz="4400" dirty="0" smtClean="0"/>
              <a:t>indeed</a:t>
            </a:r>
            <a:r>
              <a:rPr lang="en-US" altLang="zh-CN" sz="4400" dirty="0"/>
              <a:t>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565" y="1426210"/>
            <a:ext cx="3429000" cy="22631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425" y="1964690"/>
            <a:ext cx="2834640" cy="3810635"/>
          </a:xfrm>
          <a:prstGeom prst="flowChartInputOutpu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r="636" b="8798"/>
          <a:stretch>
            <a:fillRect/>
          </a:stretch>
        </p:blipFill>
        <p:spPr>
          <a:xfrm>
            <a:off x="8925560" y="1694180"/>
            <a:ext cx="2877185" cy="4351020"/>
          </a:xfrm>
          <a:prstGeom prst="foldedCorner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r="-1318" b="343"/>
          <a:stretch>
            <a:fillRect/>
          </a:stretch>
        </p:blipFill>
        <p:spPr>
          <a:xfrm>
            <a:off x="784860" y="4006850"/>
            <a:ext cx="3618865" cy="2538095"/>
          </a:xfrm>
          <a:prstGeom prst="hear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4963" y="165100"/>
            <a:ext cx="1439863" cy="384175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888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738" y="4941888"/>
            <a:ext cx="1057275" cy="1793875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099925" y="0"/>
            <a:ext cx="92075" cy="4819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825" y="4819650"/>
            <a:ext cx="419100" cy="20383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>
            <a:stCxn id="24" idx="0"/>
            <a:endCxn id="24" idx="4"/>
          </p:cNvCxnSpPr>
          <p:nvPr/>
        </p:nvCxnSpPr>
        <p:spPr>
          <a:xfrm>
            <a:off x="60325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4" name="图片 12" descr="微信图片_20180827120548_副本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165100"/>
            <a:ext cx="958850" cy="374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5" name="TextBox 16"/>
          <p:cNvSpPr txBox="1"/>
          <p:nvPr/>
        </p:nvSpPr>
        <p:spPr>
          <a:xfrm>
            <a:off x="1103313" y="741363"/>
            <a:ext cx="10272712" cy="3308594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en-US" altLang="zh-CN" sz="4800" b="1" smtClean="0">
                <a:latin typeface="Calibri" panose="020F0502020204030204" charset="0"/>
              </a:rPr>
              <a:t>Homework</a:t>
            </a:r>
          </a:p>
          <a:p>
            <a:pPr algn="ctr"/>
            <a:endParaRPr lang="en-US" altLang="zh-CN" sz="4800" b="1" dirty="0">
              <a:latin typeface="Calibri" panose="020F0502020204030204" charset="0"/>
            </a:endParaRPr>
          </a:p>
          <a:p>
            <a:r>
              <a:rPr lang="en-US" altLang="zh-CN" sz="3700" dirty="0">
                <a:latin typeface="Calibri" panose="020F0502020204030204" charset="0"/>
              </a:rPr>
              <a:t>1. Make a story map of this story.</a:t>
            </a:r>
          </a:p>
          <a:p>
            <a:r>
              <a:rPr lang="en-US" altLang="zh-CN" sz="3700" dirty="0">
                <a:latin typeface="Calibri" panose="020F0502020204030204" charset="0"/>
              </a:rPr>
              <a:t>2. Write down the story you made and draw the pictures.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4963" y="165100"/>
            <a:ext cx="1439863" cy="384175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888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738" y="4941888"/>
            <a:ext cx="1057275" cy="1793875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099925" y="0"/>
            <a:ext cx="92075" cy="4819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825" y="4819650"/>
            <a:ext cx="419100" cy="20383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>
            <a:stCxn id="24" idx="0"/>
            <a:endCxn id="24" idx="4"/>
          </p:cNvCxnSpPr>
          <p:nvPr/>
        </p:nvCxnSpPr>
        <p:spPr>
          <a:xfrm>
            <a:off x="60325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6" name="图片 12" descr="微信图片_20180827120548_副本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165100"/>
            <a:ext cx="958850" cy="374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775143" y="656590"/>
            <a:ext cx="9504363" cy="666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0" lang="en-US" altLang="zh-CN" sz="3735" b="1" kern="1200" cap="none" spc="0" normalizeH="0" baseline="0" noProof="1">
                <a:latin typeface="+mn-lt"/>
                <a:ea typeface="+mn-ea"/>
                <a:cs typeface="+mn-cs"/>
              </a:rPr>
              <a:t>Q: What animals can you hear from this song</a:t>
            </a:r>
            <a:r>
              <a:rPr kumimoji="0" lang="en-US" altLang="zh-CN" sz="3735" kern="1200" cap="none" spc="0" normalizeH="0" baseline="0" noProof="1">
                <a:latin typeface="+mn-lt"/>
                <a:ea typeface="+mn-ea"/>
                <a:cs typeface="+mn-cs"/>
              </a:rPr>
              <a:t>?</a:t>
            </a:r>
            <a:endParaRPr kumimoji="0" lang="zh-CN" altLang="en-US" sz="3735" kern="120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785" y="1642110"/>
            <a:ext cx="1875155" cy="15862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140" y="1642110"/>
            <a:ext cx="2004060" cy="1586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925" y="1642110"/>
            <a:ext cx="2276475" cy="15862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4370" y="1642110"/>
            <a:ext cx="2305685" cy="15862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785" y="4361180"/>
            <a:ext cx="1875155" cy="15087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7775" y="4450080"/>
            <a:ext cx="2003425" cy="15093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77950" y="3328035"/>
            <a:ext cx="1820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Comic Sans MS" panose="030F0702030302020204" charset="0"/>
                <a:cs typeface="Comic Sans MS" panose="030F0702030302020204" charset="0"/>
              </a:rPr>
              <a:t>cow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970655" y="3455035"/>
            <a:ext cx="1820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Comic Sans MS" panose="030F0702030302020204" charset="0"/>
                <a:cs typeface="Comic Sans MS" panose="030F0702030302020204" charset="0"/>
              </a:rPr>
              <a:t>horse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436485" y="3455035"/>
            <a:ext cx="1820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Comic Sans MS" panose="030F0702030302020204" charset="0"/>
                <a:cs typeface="Comic Sans MS" panose="030F0702030302020204" charset="0"/>
              </a:rPr>
              <a:t>pig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860280" y="3455035"/>
            <a:ext cx="1820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Comic Sans MS" panose="030F0702030302020204" charset="0"/>
                <a:cs typeface="Comic Sans MS" panose="030F0702030302020204" charset="0"/>
              </a:rPr>
              <a:t>sheep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241425" y="5959475"/>
            <a:ext cx="1820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Comic Sans MS" panose="030F0702030302020204" charset="0"/>
                <a:cs typeface="Comic Sans MS" panose="030F0702030302020204" charset="0"/>
              </a:rPr>
              <a:t>duck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881120" y="5959475"/>
            <a:ext cx="1999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Comic Sans MS" panose="030F0702030302020204" charset="0"/>
                <a:cs typeface="Comic Sans MS" panose="030F0702030302020204" charset="0"/>
              </a:rPr>
              <a:t>rooster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" y="0"/>
            <a:ext cx="6644640" cy="6858000"/>
          </a:xfrm>
          <a:prstGeom prst="rect">
            <a:avLst/>
          </a:prstGeom>
        </p:spPr>
      </p:pic>
      <p:sp>
        <p:nvSpPr>
          <p:cNvPr id="27" name="圆角矩形标注 26"/>
          <p:cNvSpPr/>
          <p:nvPr/>
        </p:nvSpPr>
        <p:spPr>
          <a:xfrm>
            <a:off x="128588" y="5324475"/>
            <a:ext cx="1512888" cy="503238"/>
          </a:xfrm>
          <a:prstGeom prst="wedgeRoundRectCallout">
            <a:avLst>
              <a:gd name="adj1" fmla="val 67478"/>
              <a:gd name="adj2" fmla="val 2777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Authors</a:t>
            </a:r>
          </a:p>
        </p:txBody>
      </p:sp>
      <p:sp>
        <p:nvSpPr>
          <p:cNvPr id="28" name="圆角矩形标注 27"/>
          <p:cNvSpPr/>
          <p:nvPr/>
        </p:nvSpPr>
        <p:spPr>
          <a:xfrm>
            <a:off x="4189413" y="6153785"/>
            <a:ext cx="1943100" cy="504825"/>
          </a:xfrm>
          <a:prstGeom prst="wedgeRoundRectCallout">
            <a:avLst>
              <a:gd name="adj1" fmla="val -64996"/>
              <a:gd name="adj2" fmla="val 1832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Publisher</a:t>
            </a:r>
          </a:p>
        </p:txBody>
      </p:sp>
      <p:sp>
        <p:nvSpPr>
          <p:cNvPr id="29" name="圆角矩形标注 28"/>
          <p:cNvSpPr/>
          <p:nvPr/>
        </p:nvSpPr>
        <p:spPr>
          <a:xfrm>
            <a:off x="128588" y="1128078"/>
            <a:ext cx="1079500" cy="503238"/>
          </a:xfrm>
          <a:prstGeom prst="wedgeRoundRectCallout">
            <a:avLst>
              <a:gd name="adj1" fmla="val 40141"/>
              <a:gd name="adj2" fmla="val -8182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</a:t>
            </a:r>
          </a:p>
        </p:txBody>
      </p:sp>
      <p:sp>
        <p:nvSpPr>
          <p:cNvPr id="30" name="圆角矩形标注 29"/>
          <p:cNvSpPr/>
          <p:nvPr/>
        </p:nvSpPr>
        <p:spPr>
          <a:xfrm>
            <a:off x="1777684" y="145415"/>
            <a:ext cx="1537016" cy="504825"/>
          </a:xfrm>
          <a:prstGeom prst="wedgeRoundRectCallout">
            <a:avLst>
              <a:gd name="adj1" fmla="val -59646"/>
              <a:gd name="adj2" fmla="val -2891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Series</a:t>
            </a:r>
            <a:endParaRPr kumimoji="0" lang="en-US" altLang="zh-CN" sz="2800" b="1" i="0" u="none" strike="noStrike" kern="1200" cap="none" spc="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4945063" y="1128078"/>
            <a:ext cx="1079500" cy="503238"/>
          </a:xfrm>
          <a:prstGeom prst="wedgeRoundRectCallout">
            <a:avLst>
              <a:gd name="adj1" fmla="val -102617"/>
              <a:gd name="adj2" fmla="val 3813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0" name="圆角矩形标注 9"/>
          <p:cNvSpPr/>
          <p:nvPr/>
        </p:nvSpPr>
        <p:spPr>
          <a:xfrm>
            <a:off x="7284084" y="4152265"/>
            <a:ext cx="4517391" cy="908050"/>
          </a:xfrm>
          <a:prstGeom prst="wedgeRoundRectCallout">
            <a:avLst>
              <a:gd name="adj1" fmla="val -34181"/>
              <a:gd name="adj2" fmla="val 10433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charset="0"/>
              <a:ea typeface="+mn-ea"/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charset="0"/>
                <a:ea typeface="+mn-ea"/>
                <a:cs typeface="+mn-cs"/>
              </a:rPr>
              <a:t>What do you </a:t>
            </a:r>
            <a:r>
              <a:rPr lang="en-US" altLang="zh-CN" sz="2400" dirty="0">
                <a:latin typeface="Comic Sans MS" panose="030F0702030302020204" charset="0"/>
              </a:rPr>
              <a:t>think of </a:t>
            </a:r>
            <a:r>
              <a:rPr lang="en-US" altLang="zh-CN" sz="2400" dirty="0" smtClean="0">
                <a:latin typeface="Comic Sans MS" panose="030F0702030302020204" charset="0"/>
              </a:rPr>
              <a:t>Big Bull?</a:t>
            </a:r>
            <a:endParaRPr lang="en-US" altLang="zh-CN" sz="2400" dirty="0">
              <a:latin typeface="Comic Sans MS" panose="030F070203030202020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7284085" y="335915"/>
            <a:ext cx="4334174" cy="908050"/>
          </a:xfrm>
          <a:prstGeom prst="wedgeRoundRectCallout">
            <a:avLst>
              <a:gd name="adj1" fmla="val -33368"/>
              <a:gd name="adj2" fmla="val 10307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charset="0"/>
              <a:ea typeface="+mn-ea"/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charset="0"/>
                <a:ea typeface="+mn-ea"/>
                <a:cs typeface="+mn-cs"/>
              </a:rPr>
              <a:t>What </a:t>
            </a:r>
            <a:r>
              <a:rPr lang="en-US" altLang="zh-CN" sz="2400" dirty="0">
                <a:latin typeface="Comic Sans MS" panose="030F0702030302020204" charset="0"/>
              </a:rPr>
              <a:t>was </a:t>
            </a:r>
            <a:r>
              <a:rPr lang="en-US" altLang="zh-CN" sz="2400" dirty="0" smtClean="0">
                <a:latin typeface="Comic Sans MS" panose="030F0702030302020204" charset="0"/>
              </a:rPr>
              <a:t>Big Bull doing</a:t>
            </a:r>
            <a:r>
              <a:rPr lang="en-US" altLang="zh-CN" sz="2400" dirty="0">
                <a:latin typeface="Comic Sans MS" panose="030F0702030302020204" charset="0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7284085" y="2092960"/>
            <a:ext cx="4334174" cy="908050"/>
          </a:xfrm>
          <a:prstGeom prst="wedgeRoundRectCallout">
            <a:avLst>
              <a:gd name="adj1" fmla="val -36833"/>
              <a:gd name="adj2" fmla="val 11167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charset="0"/>
                <a:ea typeface="+mn-ea"/>
                <a:cs typeface="+mn-cs"/>
              </a:rPr>
              <a:t>How did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charset="0"/>
                <a:ea typeface="+mn-ea"/>
                <a:cs typeface="+mn-cs"/>
              </a:rPr>
              <a:t>Rooster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charset="0"/>
                <a:ea typeface="+mn-ea"/>
                <a:cs typeface="+mn-cs"/>
              </a:rPr>
              <a:t>feel? Why?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 bldLvl="0" animBg="1"/>
      <p:bldP spid="29" grpId="0" bldLvl="0" animBg="1"/>
      <p:bldP spid="30" grpId="0" bldLvl="0" animBg="1"/>
      <p:bldP spid="5" grpId="0" bldLvl="0" animBg="1"/>
      <p:bldP spid="10" grpId="0" bldLvl="0" animBg="1"/>
      <p:bldP spid="6" grpId="0" bldLvl="0" animBg="1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152"/>
            <a:ext cx="6378766" cy="695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圆角矩形标注 9"/>
          <p:cNvSpPr/>
          <p:nvPr/>
        </p:nvSpPr>
        <p:spPr>
          <a:xfrm>
            <a:off x="7284085" y="3637915"/>
            <a:ext cx="4215130" cy="908050"/>
          </a:xfrm>
          <a:prstGeom prst="wedgeRoundRectCallout">
            <a:avLst>
              <a:gd name="adj1" fmla="val -34181"/>
              <a:gd name="adj2" fmla="val 10433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charset="0"/>
              <a:ea typeface="+mn-ea"/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charset="0"/>
                <a:ea typeface="+mn-ea"/>
                <a:cs typeface="+mn-cs"/>
              </a:rPr>
              <a:t>How </a:t>
            </a:r>
            <a:r>
              <a:rPr lang="en-US" altLang="zh-CN" sz="2400" dirty="0">
                <a:latin typeface="Comic Sans MS" panose="030F0702030302020204" charset="0"/>
              </a:rPr>
              <a:t>did </a:t>
            </a:r>
            <a:r>
              <a:rPr lang="en-US" altLang="zh-CN" sz="2400" dirty="0" smtClean="0">
                <a:latin typeface="Comic Sans MS" panose="030F0702030302020204" charset="0"/>
              </a:rPr>
              <a:t>Big Bull feel</a:t>
            </a:r>
            <a:r>
              <a:rPr lang="en-US" altLang="zh-CN" sz="2400" dirty="0">
                <a:latin typeface="Comic Sans MS" panose="030F0702030302020204" charset="0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7284085" y="335915"/>
            <a:ext cx="4215130" cy="908050"/>
          </a:xfrm>
          <a:prstGeom prst="wedgeRoundRectCallout">
            <a:avLst>
              <a:gd name="adj1" fmla="val -33368"/>
              <a:gd name="adj2" fmla="val 10307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charset="0"/>
              <a:ea typeface="+mn-ea"/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charset="0"/>
                <a:ea typeface="+mn-ea"/>
                <a:cs typeface="+mn-cs"/>
              </a:rPr>
              <a:t>Where </a:t>
            </a:r>
            <a:r>
              <a:rPr lang="en-US" altLang="zh-CN" sz="2400" dirty="0">
                <a:latin typeface="Comic Sans MS" panose="030F0702030302020204" charset="0"/>
              </a:rPr>
              <a:t>was </a:t>
            </a:r>
            <a:r>
              <a:rPr lang="en-US" altLang="zh-CN" sz="2400" dirty="0" smtClean="0">
                <a:latin typeface="Comic Sans MS" panose="030F0702030302020204" charset="0"/>
              </a:rPr>
              <a:t>Big Bull?</a:t>
            </a:r>
            <a:endParaRPr lang="en-US" altLang="zh-CN" sz="2400" dirty="0">
              <a:latin typeface="Comic Sans MS" panose="030F070203030202020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7284085" y="1824355"/>
            <a:ext cx="4215130" cy="1178560"/>
          </a:xfrm>
          <a:prstGeom prst="wedgeRoundRectCallout">
            <a:avLst>
              <a:gd name="adj1" fmla="val -35507"/>
              <a:gd name="adj2" fmla="val 8421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charset="0"/>
                <a:ea typeface="+mn-ea"/>
                <a:cs typeface="+mn-cs"/>
              </a:rPr>
              <a:t>What </a:t>
            </a:r>
            <a:r>
              <a:rPr lang="en-US" altLang="zh-CN" sz="2400" dirty="0">
                <a:latin typeface="Comic Sans MS" panose="030F0702030302020204" charset="0"/>
              </a:rPr>
              <a:t>was </a:t>
            </a:r>
            <a:r>
              <a:rPr lang="en-US" altLang="zh-CN" sz="2400" dirty="0" smtClean="0">
                <a:latin typeface="Comic Sans MS" panose="030F0702030302020204" charset="0"/>
              </a:rPr>
              <a:t>Big Bull thinking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charset="0"/>
                <a:ea typeface="+mn-ea"/>
                <a:cs typeface="+mn-cs"/>
              </a:rPr>
              <a:t>?</a:t>
            </a:r>
          </a:p>
        </p:txBody>
      </p:sp>
      <p:sp>
        <p:nvSpPr>
          <p:cNvPr id="5" name="椭圆 4"/>
          <p:cNvSpPr/>
          <p:nvPr/>
        </p:nvSpPr>
        <p:spPr>
          <a:xfrm>
            <a:off x="1337846" y="2086241"/>
            <a:ext cx="2076450" cy="982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6" grpId="0" bldLvl="0" animBg="1"/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4963" y="165100"/>
            <a:ext cx="1439863" cy="384175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888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738" y="4941888"/>
            <a:ext cx="1057275" cy="1793875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099925" y="0"/>
            <a:ext cx="92075" cy="4819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825" y="4819650"/>
            <a:ext cx="419100" cy="20383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>
            <a:stCxn id="24" idx="0"/>
            <a:endCxn id="24" idx="4"/>
          </p:cNvCxnSpPr>
          <p:nvPr/>
        </p:nvCxnSpPr>
        <p:spPr>
          <a:xfrm>
            <a:off x="60325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6" name="图片 12" descr="微信图片_20180827120548_副本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165100"/>
            <a:ext cx="958850" cy="374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7417" name="组合 14"/>
          <p:cNvGrpSpPr/>
          <p:nvPr/>
        </p:nvGrpSpPr>
        <p:grpSpPr>
          <a:xfrm>
            <a:off x="1103313" y="1028700"/>
            <a:ext cx="6337300" cy="2112963"/>
            <a:chOff x="683568" y="1491630"/>
            <a:chExt cx="4752528" cy="1584176"/>
          </a:xfrm>
        </p:grpSpPr>
        <p:pic>
          <p:nvPicPr>
            <p:cNvPr id="17420" name="图片 13" descr="d1444b92ea371f7e939ba98008845ca0.png"/>
            <p:cNvPicPr>
              <a:picLocks noChangeAspect="1"/>
            </p:cNvPicPr>
            <p:nvPr/>
          </p:nvPicPr>
          <p:blipFill>
            <a:blip r:embed="rId3"/>
            <a:srcRect l="5202" t="12201" r="6601" b="19200"/>
            <a:stretch>
              <a:fillRect/>
            </a:stretch>
          </p:blipFill>
          <p:spPr>
            <a:xfrm>
              <a:off x="683568" y="1491630"/>
              <a:ext cx="4680520" cy="158417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683568" y="1635646"/>
              <a:ext cx="4752528" cy="11759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 fontAlgn="auto">
                <a:buClrTx/>
                <a:buSzTx/>
                <a:buFontTx/>
                <a:buNone/>
                <a:defRPr/>
              </a:pPr>
              <a:r>
                <a:rPr kumimoji="0" lang="en-US" altLang="zh-CN" sz="3200" kern="1200" cap="none" spc="0" normalizeH="0" baseline="0" noProof="1">
                  <a:latin typeface="+mn-lt"/>
                  <a:ea typeface="+mn-ea"/>
                  <a:cs typeface="+mn-cs"/>
                </a:rPr>
                <a:t>Tips:</a:t>
              </a:r>
              <a:endParaRPr kumimoji="0" lang="en-US" altLang="zh-CN" sz="3200" kern="120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  <a:p>
              <a:pPr marL="457200" marR="0" indent="-457200" defTabSz="914400" fontAlgn="auto">
                <a:buClrTx/>
                <a:buSzTx/>
                <a:buFontTx/>
                <a:buNone/>
                <a:defRPr/>
              </a:pPr>
              <a:r>
                <a:rPr kumimoji="0" lang="en-US" altLang="zh-CN" sz="3200" kern="1200" cap="none" spc="0" normalizeH="0" baseline="0" noProof="1">
                  <a:latin typeface="+mn-lt"/>
                  <a:ea typeface="+mn-ea"/>
                  <a:cs typeface="+mn-cs"/>
                </a:rPr>
                <a:t>1. Read </a:t>
              </a:r>
              <a:r>
                <a:rPr kumimoji="0" lang="en-US" altLang="zh-CN" sz="3200" kern="1200" cap="none" spc="0" normalizeH="0" baseline="0" noProof="1" smtClean="0">
                  <a:latin typeface="+mn-lt"/>
                  <a:ea typeface="+mn-ea"/>
                  <a:cs typeface="+mn-cs"/>
                </a:rPr>
                <a:t>PP 2-9.</a:t>
              </a:r>
              <a:endParaRPr kumimoji="0" lang="en-US" altLang="zh-CN" sz="3200" kern="120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  <a:p>
              <a:pPr marL="457200" indent="-457200">
                <a:defRPr/>
              </a:pPr>
              <a:r>
                <a:rPr kumimoji="0" lang="en-US" altLang="zh-CN" sz="3200" kern="1200" cap="none" spc="0" normalizeH="0" baseline="0" noProof="1">
                  <a:latin typeface="+mn-lt"/>
                  <a:ea typeface="+mn-ea"/>
                  <a:cs typeface="+mn-cs"/>
                </a:rPr>
                <a:t>2. Find out the </a:t>
              </a:r>
              <a:r>
                <a:rPr kumimoji="0" lang="en-US" altLang="zh-CN" sz="3200" kern="1200" cap="none" spc="0" normalizeH="0" baseline="0" noProof="1" smtClean="0">
                  <a:latin typeface="+mn-lt"/>
                  <a:ea typeface="+mn-ea"/>
                  <a:cs typeface="+mn-cs"/>
                </a:rPr>
                <a:t>things</a:t>
              </a:r>
              <a:r>
                <a:rPr kumimoji="0" lang="en-US" altLang="zh-CN" sz="3200" kern="1200" cap="none" spc="0" normalizeH="0" noProof="1" smtClean="0">
                  <a:latin typeface="+mn-lt"/>
                  <a:ea typeface="+mn-ea"/>
                  <a:cs typeface="+mn-cs"/>
                </a:rPr>
                <a:t> </a:t>
              </a:r>
              <a:r>
                <a:rPr lang="en-US" altLang="zh-CN" sz="3200" dirty="0" smtClean="0"/>
                <a:t>Big Bull </a:t>
              </a:r>
              <a:r>
                <a:rPr kumimoji="0" lang="en-US" altLang="zh-CN" sz="3200" kern="1200" cap="none" spc="0" normalizeH="0" baseline="0" noProof="1" smtClean="0">
                  <a:latin typeface="+mn-lt"/>
                  <a:ea typeface="+mn-ea"/>
                  <a:cs typeface="+mn-cs"/>
                </a:rPr>
                <a:t>did.</a:t>
              </a:r>
              <a:endParaRPr kumimoji="0" lang="en-US" altLang="zh-CN" sz="3200" kern="120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871663" y="165100"/>
            <a:ext cx="9504363" cy="6671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altLang="zh-CN" sz="3735" b="1" kern="1200" cap="none" spc="0" normalizeH="0" baseline="0" noProof="1">
                <a:latin typeface="+mn-lt"/>
                <a:ea typeface="+mn-ea"/>
                <a:cs typeface="+mn-cs"/>
              </a:rPr>
              <a:t>Q: What </a:t>
            </a:r>
            <a:r>
              <a:rPr lang="en-US" altLang="zh-CN" sz="3735" b="1" noProof="1"/>
              <a:t>did </a:t>
            </a:r>
            <a:r>
              <a:rPr lang="en-US" altLang="zh-CN" sz="3735" b="1" noProof="1" smtClean="0"/>
              <a:t>Big Bull do</a:t>
            </a:r>
            <a:r>
              <a:rPr kumimoji="0" lang="en-US" altLang="zh-CN" sz="3735" b="1" kern="1200" cap="none" spc="0" normalizeH="0" baseline="0" noProof="1">
                <a:latin typeface="+mn-lt"/>
                <a:ea typeface="+mn-ea"/>
                <a:cs typeface="+mn-cs"/>
              </a:rPr>
              <a:t>? </a:t>
            </a:r>
            <a:endParaRPr kumimoji="0" lang="zh-CN" altLang="en-US" sz="3735" kern="120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2662555" y="3327400"/>
            <a:ext cx="670560" cy="302704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556000" y="3327400"/>
            <a:ext cx="5349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What did </a:t>
            </a:r>
            <a:r>
              <a:rPr lang="en-US" altLang="zh-CN" sz="2800" dirty="0" smtClean="0"/>
              <a:t>Big Bull do </a:t>
            </a:r>
            <a:r>
              <a:rPr lang="en-US" altLang="zh-CN" sz="2800" dirty="0"/>
              <a:t>to Rooster?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556000" y="4681855"/>
            <a:ext cx="5349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What did Big Bull do to </a:t>
            </a:r>
            <a:r>
              <a:rPr lang="en-US" altLang="zh-CN" sz="2800" dirty="0" smtClean="0"/>
              <a:t>the goats</a:t>
            </a:r>
            <a:r>
              <a:rPr lang="en-US" altLang="zh-CN" sz="2800" dirty="0"/>
              <a:t>?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3556000" y="603631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altLang="zh-CN" sz="2800" b="0" dirty="0"/>
              <a:t>What did Big Bull do </a:t>
            </a:r>
            <a:r>
              <a:rPr lang="en-US" altLang="zh-CN" sz="2800" b="0" dirty="0" smtClean="0"/>
              <a:t>to the </a:t>
            </a:r>
            <a:r>
              <a:rPr lang="en-US" altLang="zh-CN" sz="2800" b="0" dirty="0"/>
              <a:t>hens?</a:t>
            </a:r>
            <a:endParaRPr lang="en-US" altLang="zh-CN" sz="2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rcRect l="47732" t="21186" r="3015" b="47890"/>
          <a:stretch>
            <a:fillRect/>
          </a:stretch>
        </p:blipFill>
        <p:spPr>
          <a:xfrm rot="16200000">
            <a:off x="8752205" y="2687955"/>
            <a:ext cx="1430020" cy="1122045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rcRect l="21295" t="52802" r="22992" b="16139"/>
          <a:stretch>
            <a:fillRect/>
          </a:stretch>
        </p:blipFill>
        <p:spPr>
          <a:xfrm rot="16200000">
            <a:off x="8735695" y="4184650"/>
            <a:ext cx="1297940" cy="1071880"/>
          </a:xfrm>
          <a:prstGeom prst="ellipse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/>
          <a:srcRect l="59249" t="46773" b="21356"/>
          <a:stretch>
            <a:fillRect/>
          </a:stretch>
        </p:blipFill>
        <p:spPr>
          <a:xfrm>
            <a:off x="8905875" y="5476875"/>
            <a:ext cx="1014730" cy="1260475"/>
          </a:xfrm>
          <a:prstGeom prst="ellipse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4815" y="-1"/>
            <a:ext cx="57971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64317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3990340" y="5988050"/>
            <a:ext cx="3216910" cy="76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/>
              <a:t>went stamp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94" y="4118398"/>
            <a:ext cx="3023235" cy="2406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334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5400" y="6010275"/>
            <a:ext cx="4724400" cy="76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/>
              <a:t>went up to Rooster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4125" y="0"/>
            <a:ext cx="5857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393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5400" y="6010275"/>
            <a:ext cx="4724400" cy="76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/>
              <a:t>made the goats run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6866" y="0"/>
            <a:ext cx="59351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302</Words>
  <Application>Microsoft Office PowerPoint</Application>
  <PresentationFormat>自定义</PresentationFormat>
  <Paragraphs>97</Paragraphs>
  <Slides>24</Slides>
  <Notes>2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5" baseType="lpstr">
      <vt:lpstr>Office 主题</vt:lpstr>
      <vt:lpstr>Let’s read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read</dc:title>
  <dc:creator>lenovo</dc:creator>
  <cp:lastModifiedBy>FLTRP</cp:lastModifiedBy>
  <cp:revision>35</cp:revision>
  <dcterms:created xsi:type="dcterms:W3CDTF">2018-10-08T00:47:00Z</dcterms:created>
  <dcterms:modified xsi:type="dcterms:W3CDTF">2018-11-26T07:42:49Z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