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2" r:id="rId2"/>
    <p:sldId id="413" r:id="rId3"/>
    <p:sldId id="403" r:id="rId4"/>
    <p:sldId id="408" r:id="rId5"/>
    <p:sldId id="407" r:id="rId6"/>
    <p:sldId id="406" r:id="rId7"/>
    <p:sldId id="409" r:id="rId8"/>
    <p:sldId id="405" r:id="rId9"/>
    <p:sldId id="404" r:id="rId10"/>
    <p:sldId id="411" r:id="rId11"/>
    <p:sldId id="414" r:id="rId12"/>
    <p:sldId id="416" r:id="rId13"/>
    <p:sldId id="410" r:id="rId14"/>
    <p:sldId id="415" r:id="rId15"/>
    <p:sldId id="401" r:id="rId16"/>
    <p:sldId id="417" r:id="rId17"/>
    <p:sldId id="41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84C6D-61E4-4BB7-91C5-47AAFA5E6EC5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7488-1654-4D79-A547-EC872B8680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5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7488-1654-4D79-A547-EC872B86802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75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7488-1654-4D79-A547-EC872B86802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86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BE07D8-95ED-4624-B231-44CD36181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B8EF32F-1833-4593-B4C7-950DCF4E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78339F0-7F56-4014-8346-CB911867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2FBB41C-9B27-4BAB-9ADE-76F7C27F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7ED04C0-1EF1-4E24-86BD-BACC5545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0410E4-0A1D-4D31-BDC9-C38EC84C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E3B56DC-6B69-4CDD-9369-F62BA70F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1CCEBAD-1D66-414F-BA74-A17BF12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59E5BD-D0F5-4D6D-B126-0D8434C2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6BCC10E-3F43-4AEA-8A6C-18A1CF1E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1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513B588-FF78-415F-897F-71F398B31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D887586-41DA-42A5-AEAE-C6F30A200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4EFC633-029E-4247-8A56-7C36E0BC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C76AB62-85DD-43C4-A4F1-38B9FBA1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FE46380-BE93-4F9C-8363-83754F8A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26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AA54EC-DBC7-48BC-A05F-7A99DC86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D8571A4-4DE6-4CD7-83CF-3BB97E2EB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2B0A5B-7361-49B8-BE6D-29DC5A8C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C42BC3-5295-467E-A479-CA004F51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59074C-5592-4736-85EB-2F4AFC0D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64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30BC99-0E20-4FCE-A85C-5DD303B4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E2E1CB3-1589-41F4-8FAF-0E0D599B9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97D79C9-BCEC-4AF0-81C3-CD67B0DC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5D4A996-DAD4-4B7E-A127-0981B9A6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03844CA-9D18-41F7-9067-B1F8D097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91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174F69E-C1B6-4C75-8953-BF6D7711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92BC60C-D580-4D20-BA78-84F0C6558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05D76B2-6190-46EE-B633-9A9731572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9C903F-A71B-47EB-B345-F591B174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E96E73E-BC2F-4A5E-8B79-07CD8D97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51EE5D1-D622-4139-8C7C-7291AA00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0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7A5780E-19A6-43E2-B56B-37532035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A07518-819C-4E0D-8CE4-1D64C1113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0353FEE-B872-4164-A856-FD04FA885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0F9DD87-BA03-4D57-A836-BA5D96E30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E67B5CD-8D66-45BE-97F4-8D99FFDD3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1777E2C-21C6-46EF-9EC9-5C1F8B00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A2A86DB7-D8CE-4869-B66C-7CB5B0AC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6DFC746-4276-4B12-B3EA-4EFA1169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9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9E949-7433-498F-9910-784C4361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23CFB05-97E0-4984-898A-5D8E0931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5094F25-436C-4C23-98AC-9526DBE1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50405C8-A735-4926-AA13-473ACF0A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A72CA35-1275-445A-9EA4-1B1898A2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72F8896-0FED-430E-BD2E-D7213575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1632197-5A60-4A80-8B6C-FADE55AF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89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0680C1-C14A-4A89-95FB-F328D26F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3A7E642-8042-44E2-A022-DACEB56B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2E4BDA2-28B4-43B4-B122-C55DB1549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E2208B0-5C9D-4832-8E5A-648FF9BB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323B64C-9C64-4304-A3AF-88F7371D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9F4E7D3-CA55-4406-82DD-E7D1B902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75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7E4DF00-4856-461B-AB3C-70A5142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F600235-FB72-4666-8E28-B9270729E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A47C824-8F7A-4932-AFCC-159DE1629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3C271B2-7B27-4D9C-8BAF-F5A406A5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A0031A7-00BC-4C20-8BB6-4CFCA6C6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D9BDEBC-1DFC-4A13-AC2F-3D91861F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4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066C3AC-C412-4700-8A69-B61B48AD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535BFEF-7CD9-40A1-8B5B-12BABE69F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E5DC4C3-FC7D-4E9B-8189-E95E07356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AC15-9E8B-4521-BEF7-AA743BF3B88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2E33794-44A3-4BC3-A66C-E1EF7B587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FD13DA1-4F51-407A-B5EA-524AC402B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41FB-D15E-4168-84D6-751781B604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7E66070-8885-4E5B-8CC7-31534D44E2D1}"/>
              </a:ext>
            </a:extLst>
          </p:cNvPr>
          <p:cNvSpPr/>
          <p:nvPr/>
        </p:nvSpPr>
        <p:spPr>
          <a:xfrm>
            <a:off x="0" y="0"/>
            <a:ext cx="319670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多维</a:t>
            </a:r>
            <a:r>
              <a:rPr lang="zh-CN" alt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阅读第</a:t>
            </a:r>
            <a:r>
              <a:rPr lang="en-US" altLang="zh-C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级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F5FEE68-A01B-42EB-8CCC-400EC5FAFFB0}"/>
              </a:ext>
            </a:extLst>
          </p:cNvPr>
          <p:cNvSpPr/>
          <p:nvPr/>
        </p:nvSpPr>
        <p:spPr>
          <a:xfrm>
            <a:off x="2465951" y="899082"/>
            <a:ext cx="6763391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are the bats?</a:t>
            </a:r>
          </a:p>
          <a:p>
            <a:pPr algn="ctr"/>
            <a:endParaRPr lang="en-US" altLang="zh-CN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504" y="1881155"/>
            <a:ext cx="6745095" cy="46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191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5C6D2CF-2F63-4A1E-9C67-A407188D76BE}"/>
              </a:ext>
            </a:extLst>
          </p:cNvPr>
          <p:cNvSpPr/>
          <p:nvPr/>
        </p:nvSpPr>
        <p:spPr>
          <a:xfrm>
            <a:off x="7537030" y="2151727"/>
            <a:ext cx="46549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Is it day or night? How do you know? </a:t>
            </a:r>
          </a:p>
          <a:p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Where are the bats now?</a:t>
            </a:r>
          </a:p>
          <a:p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Why do you think they are back in the cave?</a:t>
            </a:r>
            <a:endParaRPr lang="zh-CN" altLang="en-US" sz="3200" dirty="0"/>
          </a:p>
        </p:txBody>
      </p:sp>
      <p:pic>
        <p:nvPicPr>
          <p:cNvPr id="10242" name="Picture 2" descr="D:\9 读物 新西兰\Package 4 全部\多维阅读第4级\多维阅读第4级 封面扉页及图片\多维阅读第4级 正文-jpg\4-蝙蝠在哪儿\4-蝙蝠在哪儿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1889" y="1609678"/>
            <a:ext cx="3867067" cy="5248322"/>
          </a:xfrm>
          <a:prstGeom prst="rect">
            <a:avLst/>
          </a:prstGeom>
          <a:noFill/>
        </p:spPr>
      </p:pic>
      <p:pic>
        <p:nvPicPr>
          <p:cNvPr id="10243" name="Picture 3" descr="D:\9 读物 新西兰\Package 4 全部\多维阅读第4级\多维阅读第4级 封面扉页及图片\多维阅读第4级 正文-jpg\4-蝙蝠在哪儿\4-蝙蝠在哪儿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9678"/>
            <a:ext cx="3867067" cy="5248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79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EADAD54-8572-48AF-A8F0-8BC2A1E02664}"/>
              </a:ext>
            </a:extLst>
          </p:cNvPr>
          <p:cNvSpPr/>
          <p:nvPr/>
        </p:nvSpPr>
        <p:spPr>
          <a:xfrm>
            <a:off x="1243584" y="499872"/>
            <a:ext cx="5035296" cy="5852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C6B4B11-8B4A-4DBA-B59F-1FB40B90DFB8}"/>
              </a:ext>
            </a:extLst>
          </p:cNvPr>
          <p:cNvSpPr/>
          <p:nvPr/>
        </p:nvSpPr>
        <p:spPr>
          <a:xfrm>
            <a:off x="6278880" y="499872"/>
            <a:ext cx="5035296" cy="5852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72275A3-C4BF-439A-94EB-567A2C88C327}"/>
              </a:ext>
            </a:extLst>
          </p:cNvPr>
          <p:cNvSpPr/>
          <p:nvPr/>
        </p:nvSpPr>
        <p:spPr>
          <a:xfrm>
            <a:off x="1917590" y="663047"/>
            <a:ext cx="40174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sun is in the sky.</a:t>
            </a:r>
          </a:p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(Daytime)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DEB7D2E-0174-4D62-A4FB-3A32C085656B}"/>
              </a:ext>
            </a:extLst>
          </p:cNvPr>
          <p:cNvSpPr/>
          <p:nvPr/>
        </p:nvSpPr>
        <p:spPr>
          <a:xfrm>
            <a:off x="6403113" y="663046"/>
            <a:ext cx="44566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moon is in the sky.</a:t>
            </a:r>
          </a:p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(Night)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5A9ACE8-C904-480C-936B-DB23CA97F026}"/>
              </a:ext>
            </a:extLst>
          </p:cNvPr>
          <p:cNvSpPr/>
          <p:nvPr/>
        </p:nvSpPr>
        <p:spPr>
          <a:xfrm>
            <a:off x="2421804" y="3122818"/>
            <a:ext cx="3203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en-US" altLang="zh-CN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leeping </a:t>
            </a:r>
          </a:p>
          <a:p>
            <a:pPr algn="ctr"/>
            <a:r>
              <a:rPr lang="en-US" altLang="zh-CN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the cave</a:t>
            </a:r>
            <a:endParaRPr lang="zh-CN" alt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AB467DE-BE68-461E-8A0D-ECF02AAB27BF}"/>
              </a:ext>
            </a:extLst>
          </p:cNvPr>
          <p:cNvSpPr/>
          <p:nvPr/>
        </p:nvSpPr>
        <p:spPr>
          <a:xfrm>
            <a:off x="6932836" y="2753486"/>
            <a:ext cx="39533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flying in the cave </a:t>
            </a:r>
          </a:p>
          <a:p>
            <a:pPr algn="ctr"/>
            <a:r>
              <a:rPr lang="en-US" altLang="zh-CN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 in the sky</a:t>
            </a:r>
          </a:p>
          <a:p>
            <a:pPr algn="ctr"/>
            <a:endParaRPr lang="en-US" altLang="zh-CN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altLang="zh-C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hunting in the sky</a:t>
            </a:r>
            <a:endParaRPr lang="zh-CN" alt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32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9 读物 新西兰\Package 4 全部\多维阅读第4级\多维阅读第4级 封面扉页及图片\多维阅读第4级 正文-jpg\4-蝙蝠在哪儿\4-蝙蝠在哪儿_页面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6284" y="262817"/>
            <a:ext cx="4859461" cy="6595183"/>
          </a:xfrm>
          <a:prstGeom prst="rect">
            <a:avLst/>
          </a:prstGeom>
          <a:noFill/>
        </p:spPr>
      </p:pic>
      <p:pic>
        <p:nvPicPr>
          <p:cNvPr id="11" name="Picture 3" descr="D:\9 读物 新西兰\Package 4 全部\多维阅读第4级\多维阅读第4级 封面扉页及图片\多维阅读第4级 正文-jpg\4-蝙蝠在哪儿\4-蝙蝠在哪儿_页面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5648" y="246928"/>
            <a:ext cx="4871169" cy="6611072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CC59366-64DF-47FF-A306-375114C54608}"/>
              </a:ext>
            </a:extLst>
          </p:cNvPr>
          <p:cNvSpPr/>
          <p:nvPr/>
        </p:nvSpPr>
        <p:spPr>
          <a:xfrm>
            <a:off x="7542985" y="4925794"/>
            <a:ext cx="1357176" cy="566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DA58D1-6394-4D0F-92B8-5C7F7E60ABDB}"/>
              </a:ext>
            </a:extLst>
          </p:cNvPr>
          <p:cNvSpPr/>
          <p:nvPr/>
        </p:nvSpPr>
        <p:spPr>
          <a:xfrm>
            <a:off x="7542985" y="1469362"/>
            <a:ext cx="1643498" cy="566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C91E46F-16F3-4DE4-8657-A29CC6F5A159}"/>
              </a:ext>
            </a:extLst>
          </p:cNvPr>
          <p:cNvSpPr/>
          <p:nvPr/>
        </p:nvSpPr>
        <p:spPr>
          <a:xfrm>
            <a:off x="9265920" y="1056846"/>
            <a:ext cx="1494326" cy="566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AD4D3B4-297B-4676-92E8-AF80F4297290}"/>
              </a:ext>
            </a:extLst>
          </p:cNvPr>
          <p:cNvSpPr/>
          <p:nvPr/>
        </p:nvSpPr>
        <p:spPr>
          <a:xfrm>
            <a:off x="5083688" y="4925794"/>
            <a:ext cx="1816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altLang="zh-CN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endParaRPr lang="zh-CN" alt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8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91E4167-845F-4626-8E4E-DB61A01E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19899" r="8344" b="6901"/>
          <a:stretch/>
        </p:blipFill>
        <p:spPr>
          <a:xfrm>
            <a:off x="1249680" y="1354729"/>
            <a:ext cx="3834384" cy="26944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414245D-2C96-472F-BE07-129E3292E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11300"/>
          <a:stretch/>
        </p:blipFill>
        <p:spPr>
          <a:xfrm>
            <a:off x="5741340" y="547740"/>
            <a:ext cx="5486400" cy="34456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D896677-6F23-4BC6-823C-1DE94C32DE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>
          <a:xfrm>
            <a:off x="3181020" y="4049161"/>
            <a:ext cx="5486400" cy="253593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64CF7F0-2098-464C-BB01-6B0DF697506F}"/>
              </a:ext>
            </a:extLst>
          </p:cNvPr>
          <p:cNvSpPr/>
          <p:nvPr/>
        </p:nvSpPr>
        <p:spPr>
          <a:xfrm>
            <a:off x="1463040" y="431399"/>
            <a:ext cx="1816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altLang="zh-CN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endParaRPr lang="zh-CN" alt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63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94B949A6-6F4C-4A84-8996-180161BED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172" y="662862"/>
            <a:ext cx="6826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Complete the worksheet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1">
            <a:extLst>
              <a:ext uri="{FF2B5EF4-FFF2-40B4-BE49-F238E27FC236}">
                <a16:creationId xmlns="" xmlns:a16="http://schemas.microsoft.com/office/drawing/2014/main" id="{A2403CBE-6799-4465-9666-1774DF7C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898230"/>
            <a:ext cx="3803904" cy="47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C539E53-BC53-478B-A986-9A8947E5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1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99906" y="2507006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回顾蝙蝠是如何捕食的，尝试填一填、画一画吧！</a:t>
            </a:r>
            <a:endParaRPr lang="zh-CN" altLang="en-US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（提示：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S1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：红色的笔画出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bat sound, S2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：绿色的笔画出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echo,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S1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：黑色的笔画出一种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bat food. S2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：黑色的笔画出另外一种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bat food.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231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829" y="2405170"/>
            <a:ext cx="1555668" cy="15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20AAD00-CE74-473C-A3CB-053B8C91F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12" y="372650"/>
            <a:ext cx="1417117" cy="14297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BBFF84F-6635-4B5E-90F8-6F5039E572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5688" r="7345"/>
          <a:stretch/>
        </p:blipFill>
        <p:spPr>
          <a:xfrm>
            <a:off x="3234816" y="2505007"/>
            <a:ext cx="1444259" cy="139533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AEBF929C-C52A-4B3B-AC7A-D53C70712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12" y="4844411"/>
            <a:ext cx="1382959" cy="139533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868FFF8B-23A6-46A5-8C91-5B8D05BBF3EE}"/>
              </a:ext>
            </a:extLst>
          </p:cNvPr>
          <p:cNvSpPr/>
          <p:nvPr/>
        </p:nvSpPr>
        <p:spPr>
          <a:xfrm>
            <a:off x="3250023" y="1691159"/>
            <a:ext cx="1616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The </a:t>
            </a:r>
            <a:r>
              <a:rPr lang="en-US" altLang="zh-CN" sz="2000" dirty="0" smtClean="0">
                <a:ln w="0"/>
                <a:latin typeface="Times" pitchFamily="18" charset="0"/>
              </a:rPr>
              <a:t>sun...sky</a:t>
            </a:r>
            <a:r>
              <a:rPr lang="en-US" altLang="zh-CN" sz="2000" dirty="0">
                <a:ln w="0"/>
                <a:latin typeface="Times" pitchFamily="18" charset="0"/>
              </a:rPr>
              <a:t>.</a:t>
            </a:r>
            <a:endParaRPr lang="zh-CN" altLang="en-US" sz="2000" dirty="0">
              <a:ln w="0"/>
              <a:latin typeface="Times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61E9F3DE-ADA3-4E4F-8E36-FAD1696E6053}"/>
              </a:ext>
            </a:extLst>
          </p:cNvPr>
          <p:cNvSpPr/>
          <p:nvPr/>
        </p:nvSpPr>
        <p:spPr>
          <a:xfrm>
            <a:off x="3008448" y="3861444"/>
            <a:ext cx="21932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The</a:t>
            </a:r>
            <a:r>
              <a:rPr lang="en-US" altLang="zh-CN" sz="2000" dirty="0">
                <a:ln w="0"/>
              </a:rPr>
              <a:t> </a:t>
            </a:r>
            <a:r>
              <a:rPr lang="en-US" altLang="zh-CN" sz="2000" dirty="0" smtClean="0">
                <a:ln w="0"/>
                <a:latin typeface="Times" pitchFamily="18" charset="0"/>
              </a:rPr>
              <a:t>moon</a:t>
            </a:r>
            <a:r>
              <a:rPr lang="en-US" altLang="zh-CN" sz="2000" dirty="0" smtClean="0">
                <a:ln w="0"/>
              </a:rPr>
              <a:t>...</a:t>
            </a:r>
            <a:r>
              <a:rPr lang="en-US" altLang="zh-CN" sz="2000" dirty="0" smtClean="0">
                <a:ln w="0"/>
                <a:latin typeface="Times" pitchFamily="18" charset="0"/>
              </a:rPr>
              <a:t>sky</a:t>
            </a:r>
            <a:r>
              <a:rPr lang="en-US" altLang="zh-CN" sz="2000" dirty="0">
                <a:ln w="0"/>
              </a:rPr>
              <a:t>.</a:t>
            </a:r>
            <a:endParaRPr lang="zh-CN" altLang="en-US" sz="2000" dirty="0">
              <a:ln w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ADCCABF9-74DF-4676-87B2-6B307DA95077}"/>
              </a:ext>
            </a:extLst>
          </p:cNvPr>
          <p:cNvSpPr/>
          <p:nvPr/>
        </p:nvSpPr>
        <p:spPr>
          <a:xfrm>
            <a:off x="3134282" y="6255928"/>
            <a:ext cx="17876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The</a:t>
            </a:r>
            <a:r>
              <a:rPr lang="en-US" altLang="zh-CN" sz="2000" dirty="0">
                <a:ln w="0"/>
              </a:rPr>
              <a:t> </a:t>
            </a:r>
            <a:r>
              <a:rPr lang="en-US" altLang="zh-CN" sz="2000" dirty="0" smtClean="0">
                <a:ln w="0"/>
                <a:latin typeface="Times" pitchFamily="18" charset="0"/>
              </a:rPr>
              <a:t>sun...sky</a:t>
            </a:r>
            <a:r>
              <a:rPr lang="en-US" altLang="zh-CN" sz="2000" dirty="0">
                <a:ln w="0"/>
              </a:rPr>
              <a:t>.</a:t>
            </a:r>
            <a:endParaRPr lang="zh-CN" altLang="en-US" sz="2000" dirty="0">
              <a:ln w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93B57B7-A322-46D4-81C6-5A56A3C4D946}"/>
              </a:ext>
            </a:extLst>
          </p:cNvPr>
          <p:cNvSpPr/>
          <p:nvPr/>
        </p:nvSpPr>
        <p:spPr>
          <a:xfrm>
            <a:off x="5629013" y="1672141"/>
            <a:ext cx="16353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sleeping, cave</a:t>
            </a:r>
            <a:endParaRPr lang="zh-CN" altLang="en-US" sz="2000" dirty="0">
              <a:ln w="0"/>
              <a:latin typeface="Times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F3294C8B-5EF2-443F-AA20-EEC1F180EE5D}"/>
              </a:ext>
            </a:extLst>
          </p:cNvPr>
          <p:cNvSpPr/>
          <p:nvPr/>
        </p:nvSpPr>
        <p:spPr>
          <a:xfrm>
            <a:off x="6559169" y="2579452"/>
            <a:ext cx="1051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flying</a:t>
            </a:r>
            <a:r>
              <a:rPr lang="en-US" altLang="zh-CN" sz="2000" dirty="0">
                <a:ln w="0"/>
              </a:rPr>
              <a:t>, </a:t>
            </a:r>
          </a:p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cave</a:t>
            </a:r>
            <a:endParaRPr lang="zh-CN" altLang="en-US" sz="2000" dirty="0">
              <a:ln w="0"/>
              <a:latin typeface="Times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7306BD26-1265-4FDD-BB23-0EAFBC1ABCE8}"/>
              </a:ext>
            </a:extLst>
          </p:cNvPr>
          <p:cNvSpPr/>
          <p:nvPr/>
        </p:nvSpPr>
        <p:spPr>
          <a:xfrm>
            <a:off x="6492020" y="3721701"/>
            <a:ext cx="10518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flying</a:t>
            </a:r>
            <a:r>
              <a:rPr lang="en-US" altLang="zh-CN" sz="2000" dirty="0">
                <a:ln w="0"/>
              </a:rPr>
              <a:t>, </a:t>
            </a:r>
          </a:p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sky</a:t>
            </a:r>
            <a:endParaRPr lang="zh-CN" altLang="en-US" sz="2000" dirty="0">
              <a:ln w="0"/>
              <a:latin typeface="Times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987857C8-460F-4D97-9F50-8E57584C045B}"/>
              </a:ext>
            </a:extLst>
          </p:cNvPr>
          <p:cNvSpPr/>
          <p:nvPr/>
        </p:nvSpPr>
        <p:spPr>
          <a:xfrm>
            <a:off x="7453068" y="4081539"/>
            <a:ext cx="17740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>
                <a:ln w="0"/>
                <a:latin typeface="Times" pitchFamily="18" charset="0"/>
              </a:rPr>
              <a:t>hunting</a:t>
            </a:r>
            <a:r>
              <a:rPr lang="en-US" altLang="zh-CN" sz="2000" dirty="0">
                <a:ln w="0"/>
              </a:rPr>
              <a:t>, </a:t>
            </a:r>
            <a:r>
              <a:rPr lang="en-US" altLang="zh-CN" sz="2000" dirty="0">
                <a:ln w="0"/>
                <a:latin typeface="Times" pitchFamily="18" charset="0"/>
              </a:rPr>
              <a:t>eat</a:t>
            </a:r>
            <a:r>
              <a:rPr lang="en-US" altLang="zh-CN" sz="2000" dirty="0">
                <a:ln w="0"/>
              </a:rPr>
              <a:t>, </a:t>
            </a:r>
            <a:r>
              <a:rPr lang="en-US" altLang="zh-CN" sz="2000" dirty="0" smtClean="0">
                <a:ln w="0"/>
                <a:latin typeface="Times" pitchFamily="18" charset="0"/>
              </a:rPr>
              <a:t>food,</a:t>
            </a:r>
            <a:r>
              <a:rPr lang="en-US" altLang="zh-CN" sz="2000" dirty="0">
                <a:ln w="0"/>
                <a:latin typeface="Times" pitchFamily="18" charset="0"/>
              </a:rPr>
              <a:t> </a:t>
            </a:r>
            <a:r>
              <a:rPr lang="en-US" altLang="zh-CN" sz="2000" dirty="0" smtClean="0">
                <a:ln w="0"/>
                <a:latin typeface="Times" pitchFamily="18" charset="0"/>
              </a:rPr>
              <a:t>a</a:t>
            </a:r>
            <a:r>
              <a:rPr lang="en-US" altLang="zh-CN" sz="2000" dirty="0" smtClean="0">
                <a:ln w="0"/>
              </a:rPr>
              <a:t> </a:t>
            </a:r>
            <a:r>
              <a:rPr lang="en-US" altLang="zh-CN" sz="2000" dirty="0">
                <a:ln w="0"/>
                <a:latin typeface="Times" pitchFamily="18" charset="0"/>
              </a:rPr>
              <a:t>moth</a:t>
            </a:r>
            <a:r>
              <a:rPr lang="en-US" altLang="zh-CN" sz="2000" dirty="0">
                <a:ln w="0"/>
              </a:rPr>
              <a:t>, a </a:t>
            </a:r>
            <a:r>
              <a:rPr lang="en-US" altLang="zh-CN" sz="2000" dirty="0">
                <a:ln w="0"/>
                <a:latin typeface="Times" pitchFamily="18" charset="0"/>
              </a:rPr>
              <a:t>fly</a:t>
            </a:r>
            <a:endParaRPr lang="zh-CN" altLang="en-US" sz="2000" dirty="0">
              <a:ln w="0"/>
              <a:latin typeface="Times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0E26411A-75A5-431F-B7B6-EB570F3C9E0F}"/>
              </a:ext>
            </a:extLst>
          </p:cNvPr>
          <p:cNvSpPr/>
          <p:nvPr/>
        </p:nvSpPr>
        <p:spPr>
          <a:xfrm>
            <a:off x="9722084" y="4103055"/>
            <a:ext cx="18229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A</a:t>
            </a:r>
            <a:r>
              <a:rPr lang="en-US" altLang="zh-CN" sz="2000" dirty="0">
                <a:ln w="0"/>
              </a:rPr>
              <a:t> </a:t>
            </a:r>
            <a:r>
              <a:rPr lang="en-US" altLang="zh-CN" sz="2000" dirty="0">
                <a:ln w="0"/>
                <a:latin typeface="Times" pitchFamily="18" charset="0"/>
              </a:rPr>
              <a:t>Bat</a:t>
            </a:r>
            <a:r>
              <a:rPr lang="en-US" altLang="zh-CN" sz="2000" dirty="0">
                <a:ln w="0"/>
              </a:rPr>
              <a:t> </a:t>
            </a:r>
            <a:r>
              <a:rPr lang="en-US" altLang="zh-CN" sz="2000" dirty="0">
                <a:ln w="0"/>
                <a:latin typeface="Times" pitchFamily="18" charset="0"/>
              </a:rPr>
              <a:t>Hunting</a:t>
            </a:r>
            <a:endParaRPr lang="zh-CN" altLang="en-US" sz="2000" dirty="0">
              <a:ln w="0"/>
              <a:latin typeface="Times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AFB1D839-ADA4-4F24-B6E9-F8B3A710BB3B}"/>
              </a:ext>
            </a:extLst>
          </p:cNvPr>
          <p:cNvSpPr/>
          <p:nvPr/>
        </p:nvSpPr>
        <p:spPr>
          <a:xfrm>
            <a:off x="5704368" y="6255928"/>
            <a:ext cx="18069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latin typeface="Times" pitchFamily="18" charset="0"/>
              </a:rPr>
              <a:t>sleeping</a:t>
            </a:r>
            <a:r>
              <a:rPr lang="en-US" altLang="zh-CN" sz="2000" dirty="0">
                <a:ln w="0"/>
              </a:rPr>
              <a:t>, </a:t>
            </a:r>
            <a:r>
              <a:rPr lang="en-US" altLang="zh-CN" sz="2000" dirty="0">
                <a:ln w="0"/>
                <a:latin typeface="Times" pitchFamily="18" charset="0"/>
              </a:rPr>
              <a:t>cave</a:t>
            </a:r>
            <a:endParaRPr lang="zh-CN" altLang="en-US" sz="2000" dirty="0">
              <a:ln w="0"/>
              <a:latin typeface="Times" pitchFamily="18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="" xmlns:a16="http://schemas.microsoft.com/office/drawing/2014/main" id="{AC0BA95D-1197-49A1-80A0-AEE5069DF721}"/>
              </a:ext>
            </a:extLst>
          </p:cNvPr>
          <p:cNvCxnSpPr/>
          <p:nvPr/>
        </p:nvCxnSpPr>
        <p:spPr>
          <a:xfrm>
            <a:off x="4779604" y="1210088"/>
            <a:ext cx="769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="" xmlns:a16="http://schemas.microsoft.com/office/drawing/2014/main" id="{A8F15E79-A8AD-4001-9CF5-9A76B4A3224B}"/>
              </a:ext>
            </a:extLst>
          </p:cNvPr>
          <p:cNvCxnSpPr>
            <a:cxnSpLocks/>
          </p:cNvCxnSpPr>
          <p:nvPr/>
        </p:nvCxnSpPr>
        <p:spPr>
          <a:xfrm>
            <a:off x="4072684" y="2021995"/>
            <a:ext cx="0" cy="41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="" xmlns:a16="http://schemas.microsoft.com/office/drawing/2014/main" id="{0C89D8E4-31BF-4C8C-9994-70D1662B4C89}"/>
              </a:ext>
            </a:extLst>
          </p:cNvPr>
          <p:cNvCxnSpPr>
            <a:cxnSpLocks/>
          </p:cNvCxnSpPr>
          <p:nvPr/>
        </p:nvCxnSpPr>
        <p:spPr>
          <a:xfrm>
            <a:off x="4057169" y="4296297"/>
            <a:ext cx="0" cy="41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="" xmlns:a16="http://schemas.microsoft.com/office/drawing/2014/main" id="{A709C716-6A9D-4169-A52E-6745B45BDD0A}"/>
              </a:ext>
            </a:extLst>
          </p:cNvPr>
          <p:cNvCxnSpPr/>
          <p:nvPr/>
        </p:nvCxnSpPr>
        <p:spPr>
          <a:xfrm>
            <a:off x="4709728" y="3471745"/>
            <a:ext cx="769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="" xmlns:a16="http://schemas.microsoft.com/office/drawing/2014/main" id="{E725D12A-24E4-4935-AE02-CA3BF4ADDB3A}"/>
              </a:ext>
            </a:extLst>
          </p:cNvPr>
          <p:cNvCxnSpPr/>
          <p:nvPr/>
        </p:nvCxnSpPr>
        <p:spPr>
          <a:xfrm>
            <a:off x="6537245" y="3430217"/>
            <a:ext cx="769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="" xmlns:a16="http://schemas.microsoft.com/office/drawing/2014/main" id="{6D8D490D-5C49-4375-99CA-2867D7A52DD8}"/>
              </a:ext>
            </a:extLst>
          </p:cNvPr>
          <p:cNvCxnSpPr/>
          <p:nvPr/>
        </p:nvCxnSpPr>
        <p:spPr>
          <a:xfrm>
            <a:off x="9101219" y="3446562"/>
            <a:ext cx="769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="" xmlns:a16="http://schemas.microsoft.com/office/drawing/2014/main" id="{B4C6E3A4-CC60-46DF-A878-EF2F8109AA19}"/>
              </a:ext>
            </a:extLst>
          </p:cNvPr>
          <p:cNvCxnSpPr/>
          <p:nvPr/>
        </p:nvCxnSpPr>
        <p:spPr>
          <a:xfrm>
            <a:off x="4802599" y="5674584"/>
            <a:ext cx="769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89C9F93-BA32-4F8E-AEA9-27E7DEDE892F}"/>
              </a:ext>
            </a:extLst>
          </p:cNvPr>
          <p:cNvSpPr/>
          <p:nvPr/>
        </p:nvSpPr>
        <p:spPr>
          <a:xfrm>
            <a:off x="-5074" y="2996556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Retell the book</a:t>
            </a:r>
            <a:r>
              <a:rPr lang="en-US" altLang="zh-C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zh-CN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040" y="368136"/>
            <a:ext cx="1379365" cy="13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6976" y="2054431"/>
            <a:ext cx="1619469" cy="1320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3262" y="3484929"/>
            <a:ext cx="1344571" cy="1301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23007" y="2137557"/>
            <a:ext cx="738188" cy="644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95762" y="2695698"/>
            <a:ext cx="741324" cy="667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22403" y="2460482"/>
            <a:ext cx="1132031" cy="16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3063" y="4973783"/>
            <a:ext cx="1379365" cy="13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067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06CF69-E0C6-431D-B8C6-6097C9BD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Read again and discuss.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EF4FFC3-6A5B-487B-8940-F77C9825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24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zh-CN" sz="3600" dirty="0"/>
              <a:t>Bats are very </a:t>
            </a:r>
            <a:r>
              <a:rPr lang="en-US" altLang="zh-CN" sz="3600" dirty="0" smtClean="0"/>
              <a:t>interesting. Do </a:t>
            </a:r>
            <a:r>
              <a:rPr lang="en-US" altLang="zh-CN" sz="3600" dirty="0"/>
              <a:t>you think so? </a:t>
            </a:r>
          </a:p>
          <a:p>
            <a:pPr lvl="0"/>
            <a:endParaRPr lang="zh-CN" altLang="zh-CN" sz="3600" dirty="0"/>
          </a:p>
          <a:p>
            <a:pPr lvl="0"/>
            <a:r>
              <a:rPr lang="en-US" altLang="zh-CN" sz="3600" dirty="0"/>
              <a:t>What do you think of the bats? </a:t>
            </a:r>
          </a:p>
          <a:p>
            <a:pPr lvl="0"/>
            <a:endParaRPr lang="zh-CN" altLang="zh-CN" sz="3600" dirty="0"/>
          </a:p>
          <a:p>
            <a:pPr lvl="0"/>
            <a:r>
              <a:rPr lang="en-US" altLang="zh-CN" sz="3600" dirty="0"/>
              <a:t>What did you learn from this book? </a:t>
            </a:r>
          </a:p>
          <a:p>
            <a:pPr lvl="0"/>
            <a:endParaRPr lang="zh-CN" altLang="zh-CN" sz="3600" dirty="0"/>
          </a:p>
          <a:p>
            <a:r>
              <a:rPr lang="en-US" altLang="zh-CN" sz="3600" dirty="0"/>
              <a:t>Do you know other </a:t>
            </a:r>
            <a:r>
              <a:rPr lang="en-US" altLang="zh-CN" sz="3600" dirty="0" smtClean="0"/>
              <a:t>animals which like </a:t>
            </a:r>
            <a:r>
              <a:rPr lang="en-US" altLang="zh-CN" sz="3600" dirty="0"/>
              <a:t>hunting at night?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2466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62FDE6-ED86-4C9B-A249-B814C63F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Homework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F943A87-09FB-446B-B9A6-BC85B3D4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）朗读绘本，制作一张有关蝙蝠的海报。</a:t>
            </a:r>
            <a:endParaRPr lang="en-US" altLang="zh-CN" dirty="0"/>
          </a:p>
          <a:p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）小组成员一起利用网络或者图书馆查询资料，继续查找</a:t>
            </a:r>
            <a:r>
              <a:rPr lang="zh-CN" altLang="zh-CN" dirty="0" smtClean="0"/>
              <a:t>和</a:t>
            </a:r>
            <a:r>
              <a:rPr lang="en-US" altLang="zh-CN" dirty="0" smtClean="0"/>
              <a:t>  </a:t>
            </a:r>
          </a:p>
          <a:p>
            <a:pPr>
              <a:buNone/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探秘</a:t>
            </a:r>
            <a:r>
              <a:rPr lang="zh-CN" altLang="zh-CN" dirty="0"/>
              <a:t>其他“夜行动物”，进行分享。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74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B43538-9ED9-4DB2-B552-C140CD61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16" y="130967"/>
            <a:ext cx="7993083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 smtClean="0"/>
              <a:t>Read and guess.</a:t>
            </a:r>
            <a:endParaRPr lang="zh-CN" altLang="en-US" sz="5400" b="1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DB6243-56AC-4A0E-B3B8-D6682B24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24" y="1981868"/>
            <a:ext cx="3706368" cy="277977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576696D-10B7-4570-ACE0-C15993B0E5A3}"/>
              </a:ext>
            </a:extLst>
          </p:cNvPr>
          <p:cNvSpPr/>
          <p:nvPr/>
        </p:nvSpPr>
        <p:spPr>
          <a:xfrm>
            <a:off x="7234649" y="5040277"/>
            <a:ext cx="1510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altLang="zh-C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altLang="zh-CN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</a:t>
            </a:r>
            <a:endParaRPr lang="zh-CN" alt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1A9DA2C-2B1A-4309-9C6E-A59A4610B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2" b="8500"/>
          <a:stretch/>
        </p:blipFill>
        <p:spPr>
          <a:xfrm>
            <a:off x="3957732" y="1972724"/>
            <a:ext cx="3812032" cy="27889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44" y="1471366"/>
            <a:ext cx="3577788" cy="471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39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4808" y="380010"/>
            <a:ext cx="4570980" cy="627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>
            <a:extLst>
              <a:ext uri="{FF2B5EF4-FFF2-40B4-BE49-F238E27FC236}">
                <a16:creationId xmlns="" xmlns:a16="http://schemas.microsoft.com/office/drawing/2014/main" id="{1A305798-E30E-4852-97B5-250FBFE0657B}"/>
              </a:ext>
            </a:extLst>
          </p:cNvPr>
          <p:cNvCxnSpPr/>
          <p:nvPr/>
        </p:nvCxnSpPr>
        <p:spPr>
          <a:xfrm flipH="1" flipV="1">
            <a:off x="2292096" y="1231392"/>
            <a:ext cx="201168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F7C41DE-2EC3-468C-B0C0-F0FF525DAC06}"/>
              </a:ext>
            </a:extLst>
          </p:cNvPr>
          <p:cNvSpPr/>
          <p:nvPr/>
        </p:nvSpPr>
        <p:spPr>
          <a:xfrm>
            <a:off x="977312" y="769727"/>
            <a:ext cx="1199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</a:t>
            </a:r>
            <a:endParaRPr lang="zh-CN" alt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93102C48-7AAF-4C00-B7C1-70094CE07B40}"/>
              </a:ext>
            </a:extLst>
          </p:cNvPr>
          <p:cNvCxnSpPr>
            <a:cxnSpLocks/>
          </p:cNvCxnSpPr>
          <p:nvPr/>
        </p:nvCxnSpPr>
        <p:spPr>
          <a:xfrm flipV="1">
            <a:off x="6887688" y="4328160"/>
            <a:ext cx="1597944" cy="1158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82951B5-5830-4AD8-B952-0C8D14857E64}"/>
              </a:ext>
            </a:extLst>
          </p:cNvPr>
          <p:cNvSpPr/>
          <p:nvPr/>
        </p:nvSpPr>
        <p:spPr>
          <a:xfrm>
            <a:off x="8581597" y="3981431"/>
            <a:ext cx="1678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Writer</a:t>
            </a:r>
            <a:endParaRPr lang="zh-CN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2A7A7DFC-CDE8-45CE-9C54-3B73AE663014}"/>
              </a:ext>
            </a:extLst>
          </p:cNvPr>
          <p:cNvSpPr/>
          <p:nvPr/>
        </p:nvSpPr>
        <p:spPr>
          <a:xfrm>
            <a:off x="414127" y="3512816"/>
            <a:ext cx="3206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 Character</a:t>
            </a:r>
            <a:endParaRPr lang="zh-CN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4997F2AF-8052-4A1B-B106-046BAC280848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3620453" y="3835982"/>
            <a:ext cx="1904657" cy="290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15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9 读物 新西兰\Package 4 全部\多维阅读第4级\多维阅读第4级 封面扉页及图片\多维阅读第4级 正文-jpg\4-蝙蝠在哪儿\4-蝙蝠在哪儿_页面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350" y="1707593"/>
            <a:ext cx="3794922" cy="5150407"/>
          </a:xfrm>
          <a:prstGeom prst="rect">
            <a:avLst/>
          </a:prstGeom>
          <a:noFill/>
        </p:spPr>
      </p:pic>
      <p:pic>
        <p:nvPicPr>
          <p:cNvPr id="4098" name="Picture 2" descr="D:\9 读物 新西兰\Package 4 全部\多维阅读第4级\多维阅读第4级 封面扉页及图片\多维阅读第4级 正文-jpg\4-蝙蝠在哪儿\4-蝙蝠在哪儿_页面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078" y="1707593"/>
            <a:ext cx="3794922" cy="5150407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EE17940-D5CD-4A43-AB34-AA4F61BBC5BB}"/>
              </a:ext>
            </a:extLst>
          </p:cNvPr>
          <p:cNvSpPr/>
          <p:nvPr/>
        </p:nvSpPr>
        <p:spPr>
          <a:xfrm>
            <a:off x="278620" y="2101933"/>
            <a:ext cx="3901493" cy="3491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Where </a:t>
            </a:r>
            <a:r>
              <a:rPr lang="en-US" altLang="zh-CN" sz="2400" b="1" dirty="0"/>
              <a:t>are the bats? 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What </a:t>
            </a:r>
            <a:r>
              <a:rPr lang="en-US" altLang="zh-CN" sz="2400" b="1" dirty="0"/>
              <a:t>are they doing?</a:t>
            </a:r>
            <a:endParaRPr lang="zh-CN" altLang="zh-CN" sz="2400" b="1" dirty="0"/>
          </a:p>
          <a:p>
            <a:r>
              <a:rPr lang="en-US" altLang="zh-CN" sz="2400" b="1" dirty="0" smtClean="0"/>
              <a:t>Is </a:t>
            </a:r>
            <a:r>
              <a:rPr lang="en-US" altLang="zh-CN" sz="2400" b="1" dirty="0"/>
              <a:t>it night or day? 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How </a:t>
            </a:r>
            <a:r>
              <a:rPr lang="en-US" altLang="zh-CN" sz="2400" b="1" dirty="0"/>
              <a:t>do you know that? </a:t>
            </a:r>
            <a:endParaRPr lang="zh-CN" altLang="zh-CN" sz="2400" b="1" dirty="0"/>
          </a:p>
          <a:p>
            <a:r>
              <a:rPr lang="en-US" altLang="zh-CN" sz="2400" b="1" dirty="0" smtClean="0"/>
              <a:t>How </a:t>
            </a:r>
            <a:r>
              <a:rPr lang="en-US" altLang="zh-CN" sz="2400" b="1" dirty="0"/>
              <a:t>do bats sleep? 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Can </a:t>
            </a:r>
            <a:r>
              <a:rPr lang="en-US" altLang="zh-CN" sz="2400" b="1" dirty="0"/>
              <a:t>you act it out?</a:t>
            </a:r>
            <a:endParaRPr lang="zh-CN" altLang="zh-CN" sz="2400" b="1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67F1119D-C566-4B98-B32B-2A0AE02D5A5F}"/>
              </a:ext>
            </a:extLst>
          </p:cNvPr>
          <p:cNvSpPr/>
          <p:nvPr/>
        </p:nvSpPr>
        <p:spPr>
          <a:xfrm>
            <a:off x="8876568" y="5987855"/>
            <a:ext cx="950976" cy="4145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4A90CA6-B1EC-4BB1-AFCC-2D8CDB84295C}"/>
              </a:ext>
            </a:extLst>
          </p:cNvPr>
          <p:cNvSpPr/>
          <p:nvPr/>
        </p:nvSpPr>
        <p:spPr>
          <a:xfrm>
            <a:off x="4875864" y="5735783"/>
            <a:ext cx="1798067" cy="653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8CB43538-9ED9-4DB2-B552-C140CD61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7" y="261595"/>
            <a:ext cx="7993083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 smtClean="0"/>
              <a:t>Read and answer.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337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读物 新西兰\Package 4 全部\多维阅读第4级\多维阅读第4级 封面扉页及图片\多维阅读第4级 正文-jpg\4-蝙蝠在哪儿\4-蝙蝠在哪儿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0780" y="1458211"/>
            <a:ext cx="3978672" cy="5399789"/>
          </a:xfrm>
          <a:prstGeom prst="rect">
            <a:avLst/>
          </a:prstGeom>
          <a:noFill/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0E1716B-DEC6-4820-B185-4F0C38D723B1}"/>
              </a:ext>
            </a:extLst>
          </p:cNvPr>
          <p:cNvSpPr/>
          <p:nvPr/>
        </p:nvSpPr>
        <p:spPr>
          <a:xfrm>
            <a:off x="9294936" y="1139523"/>
            <a:ext cx="19046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altLang="zh-CN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altLang="zh-CN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altLang="zh-CN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zh-CN" alt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="" xmlns:a16="http://schemas.microsoft.com/office/drawing/2014/main" id="{C63136D7-E7D1-4FCD-8174-4F2C5AE23C1F}"/>
              </a:ext>
            </a:extLst>
          </p:cNvPr>
          <p:cNvCxnSpPr>
            <a:cxnSpLocks/>
          </p:cNvCxnSpPr>
          <p:nvPr/>
        </p:nvCxnSpPr>
        <p:spPr>
          <a:xfrm flipH="1">
            <a:off x="6620256" y="1793486"/>
            <a:ext cx="2621280" cy="908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0795853-7C8E-4864-A246-67832933909D}"/>
              </a:ext>
            </a:extLst>
          </p:cNvPr>
          <p:cNvSpPr/>
          <p:nvPr/>
        </p:nvSpPr>
        <p:spPr>
          <a:xfrm>
            <a:off x="4229832" y="5957851"/>
            <a:ext cx="938784" cy="4145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C075545-FA71-4109-BC55-D44C19D01065}"/>
              </a:ext>
            </a:extLst>
          </p:cNvPr>
          <p:cNvSpPr/>
          <p:nvPr/>
        </p:nvSpPr>
        <p:spPr>
          <a:xfrm>
            <a:off x="8463094" y="3269642"/>
            <a:ext cx="3728906" cy="1163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has changed?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b="1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will the bats do? </a:t>
            </a:r>
            <a:endParaRPr lang="zh-CN" altLang="zh-CN" sz="2800" b="1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5123" name="Picture 3" descr="D:\9 读物 新西兰\Package 4 全部\多维阅读第4级\多维阅读第4级 封面扉页及图片\多维阅读第4级 正文-jpg\4-蝙蝠在哪儿\4-蝙蝠在哪儿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58211"/>
            <a:ext cx="3978672" cy="5399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2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9 读物 新西兰\Package 4 全部\多维阅读第4级\多维阅读第4级 封面扉页及图片\多维阅读第4级 正文-jpg\4-蝙蝠在哪儿\4-蝙蝠在哪儿_页面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341" y="213475"/>
            <a:ext cx="4895818" cy="6644525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8111F96-1CC2-4E53-A4E9-F40D40C5FC9F}"/>
              </a:ext>
            </a:extLst>
          </p:cNvPr>
          <p:cNvSpPr/>
          <p:nvPr/>
        </p:nvSpPr>
        <p:spPr>
          <a:xfrm>
            <a:off x="6473952" y="2355129"/>
            <a:ext cx="4852416" cy="270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How do bats sound when they are flying?</a:t>
            </a:r>
            <a:endParaRPr lang="zh-CN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Can you make a sound like the bat? </a:t>
            </a:r>
            <a:endParaRPr lang="zh-CN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1D425B8-6631-49E9-BBCC-D39AD8113E41}"/>
              </a:ext>
            </a:extLst>
          </p:cNvPr>
          <p:cNvSpPr/>
          <p:nvPr/>
        </p:nvSpPr>
        <p:spPr>
          <a:xfrm>
            <a:off x="1432164" y="5075118"/>
            <a:ext cx="1865376" cy="4815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9 读物 新西兰\Package 4 全部\多维阅读第4级\多维阅读第4级 封面扉页及图片\多维阅读第4级 正文-jpg\4-蝙蝠在哪儿\4-蝙蝠在哪儿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192" y="276310"/>
            <a:ext cx="4562578" cy="6192258"/>
          </a:xfrm>
          <a:prstGeom prst="rect">
            <a:avLst/>
          </a:prstGeom>
          <a:noFill/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E638CFF-9A3D-4CEB-B837-3CB9C15FDEE8}"/>
              </a:ext>
            </a:extLst>
          </p:cNvPr>
          <p:cNvSpPr/>
          <p:nvPr/>
        </p:nvSpPr>
        <p:spPr>
          <a:xfrm>
            <a:off x="5510784" y="95402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Where are bats now? </a:t>
            </a:r>
          </a:p>
          <a:p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do you think they</a:t>
            </a:r>
            <a:r>
              <a:rPr lang="en-US" altLang="zh-CN" sz="3600" kern="100" dirty="0"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 </a:t>
            </a:r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are going to do? </a:t>
            </a:r>
          </a:p>
          <a:p>
            <a:r>
              <a:rPr lang="en-US" altLang="zh-CN" sz="36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can the bats eat?</a:t>
            </a:r>
            <a:endParaRPr lang="zh-CN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B5CB2C6-ADF1-4D07-82D7-9C01FA4613F5}"/>
              </a:ext>
            </a:extLst>
          </p:cNvPr>
          <p:cNvSpPr/>
          <p:nvPr/>
        </p:nvSpPr>
        <p:spPr>
          <a:xfrm>
            <a:off x="1365504" y="926275"/>
            <a:ext cx="1560576" cy="363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BEC9AC2-8F68-495A-A02B-AE4B9BA997EE}"/>
              </a:ext>
            </a:extLst>
          </p:cNvPr>
          <p:cNvSpPr/>
          <p:nvPr/>
        </p:nvSpPr>
        <p:spPr>
          <a:xfrm>
            <a:off x="1327754" y="4517136"/>
            <a:ext cx="2390806" cy="566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B87B882-F0BA-47DB-AA41-E0C2FA19AE8B}"/>
              </a:ext>
            </a:extLst>
          </p:cNvPr>
          <p:cNvSpPr/>
          <p:nvPr/>
        </p:nvSpPr>
        <p:spPr>
          <a:xfrm>
            <a:off x="1327754" y="5530340"/>
            <a:ext cx="1750726" cy="4620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F5684E9-060F-4775-8EBA-8A29F4FB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98875"/>
            <a:ext cx="3054096" cy="24323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7CD6057-4D24-4E85-BEAD-B85EB3894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15510" r="22262" b="15337"/>
          <a:stretch/>
        </p:blipFill>
        <p:spPr>
          <a:xfrm>
            <a:off x="9436608" y="3499007"/>
            <a:ext cx="2170176" cy="223217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89BECA37-B217-4C88-B87F-5DBF2E3138C4}"/>
              </a:ext>
            </a:extLst>
          </p:cNvPr>
          <p:cNvSpPr/>
          <p:nvPr/>
        </p:nvSpPr>
        <p:spPr>
          <a:xfrm>
            <a:off x="10209842" y="5530703"/>
            <a:ext cx="867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</a:t>
            </a:r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35C1DF5-9CBC-43B5-8A6C-CE56DB622807}"/>
              </a:ext>
            </a:extLst>
          </p:cNvPr>
          <p:cNvSpPr/>
          <p:nvPr/>
        </p:nvSpPr>
        <p:spPr>
          <a:xfrm>
            <a:off x="6378678" y="5442311"/>
            <a:ext cx="176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altLang="zh-CN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endParaRPr lang="zh-CN" alt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5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9 读物 新西兰\Package 4 全部\多维阅读第4级\多维阅读第4级 封面扉页及图片\多维阅读第4级 正文-jpg\4-蝙蝠在哪儿\4-蝙蝠在哪儿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6905" y="246928"/>
            <a:ext cx="4871169" cy="6611072"/>
          </a:xfrm>
          <a:prstGeom prst="rect">
            <a:avLst/>
          </a:prstGeom>
          <a:noFill/>
        </p:spPr>
      </p:pic>
      <p:pic>
        <p:nvPicPr>
          <p:cNvPr id="8194" name="Picture 2" descr="D:\9 读物 新西兰\Package 4 全部\多维阅读第4级\多维阅读第4级 封面扉页及图片\多维阅读第4级 正文-jpg\4-蝙蝠在哪儿\4-蝙蝠在哪儿_页面_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2539" y="262817"/>
            <a:ext cx="4859461" cy="6595183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9F9C616-95E8-4B98-8309-89940B3744A3}"/>
              </a:ext>
            </a:extLst>
          </p:cNvPr>
          <p:cNvSpPr/>
          <p:nvPr/>
        </p:nvSpPr>
        <p:spPr>
          <a:xfrm>
            <a:off x="4258524" y="5954283"/>
            <a:ext cx="633570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do bats hunt for food?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CC59366-64DF-47FF-A306-375114C54608}"/>
              </a:ext>
            </a:extLst>
          </p:cNvPr>
          <p:cNvSpPr/>
          <p:nvPr/>
        </p:nvSpPr>
        <p:spPr>
          <a:xfrm>
            <a:off x="7542985" y="4925794"/>
            <a:ext cx="1357176" cy="566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DA58D1-6394-4D0F-92B8-5C7F7E60ABDB}"/>
              </a:ext>
            </a:extLst>
          </p:cNvPr>
          <p:cNvSpPr/>
          <p:nvPr/>
        </p:nvSpPr>
        <p:spPr>
          <a:xfrm>
            <a:off x="7542985" y="1469362"/>
            <a:ext cx="1643498" cy="566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C91E46F-16F3-4DE4-8657-A29CC6F5A159}"/>
              </a:ext>
            </a:extLst>
          </p:cNvPr>
          <p:cNvSpPr/>
          <p:nvPr/>
        </p:nvSpPr>
        <p:spPr>
          <a:xfrm>
            <a:off x="9265920" y="1056846"/>
            <a:ext cx="1494326" cy="566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94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9 读物 新西兰\Package 4 全部\多维阅读第4级\多维阅读第4级 封面扉页及图片\多维阅读第4级 正文-jpg\4-蝙蝠在哪儿\4-蝙蝠在哪儿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505" y="1000145"/>
            <a:ext cx="2952996" cy="4007759"/>
          </a:xfrm>
          <a:prstGeom prst="rect">
            <a:avLst/>
          </a:prstGeom>
          <a:noFill/>
        </p:spPr>
      </p:pic>
      <p:pic>
        <p:nvPicPr>
          <p:cNvPr id="9221" name="Picture 5" descr="D:\9 读物 新西兰\Package 4 全部\多维阅读第4级\多维阅读第4级 封面扉页及图片\多维阅读第4级 正文-jpg\4-蝙蝠在哪儿\4-蝙蝠在哪儿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3929" y="1023895"/>
            <a:ext cx="2952996" cy="4007759"/>
          </a:xfrm>
          <a:prstGeom prst="rect">
            <a:avLst/>
          </a:prstGeom>
          <a:noFill/>
        </p:spPr>
      </p:pic>
      <p:pic>
        <p:nvPicPr>
          <p:cNvPr id="9218" name="Picture 2" descr="D:\9 读物 新西兰\Package 4 全部\多维阅读第4级\多维阅读第4级 封面扉页及图片\多维阅读第4级 正文-jpg\4-蝙蝠在哪儿\4-蝙蝠在哪儿_页面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8732" y="1068779"/>
            <a:ext cx="2946174" cy="3998499"/>
          </a:xfrm>
          <a:prstGeom prst="rect">
            <a:avLst/>
          </a:prstGeom>
          <a:noFill/>
        </p:spPr>
      </p:pic>
      <p:pic>
        <p:nvPicPr>
          <p:cNvPr id="9219" name="Picture 3" descr="D:\9 读物 新西兰\Package 4 全部\多维阅读第4级\多维阅读第4级 封面扉页及图片\多维阅读第4级 正文-jpg\4-蝙蝠在哪儿\4-蝙蝠在哪儿_页面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906" y="1056903"/>
            <a:ext cx="2946174" cy="3998499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F12F058-33C8-4080-9AF1-22EE585143C3}"/>
              </a:ext>
            </a:extLst>
          </p:cNvPr>
          <p:cNvSpPr/>
          <p:nvPr/>
        </p:nvSpPr>
        <p:spPr>
          <a:xfrm>
            <a:off x="1560576" y="5284603"/>
            <a:ext cx="9997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can you see in the sky?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do you think has</a:t>
            </a:r>
            <a:r>
              <a:rPr lang="en-US" altLang="zh-CN" sz="3200" kern="100" dirty="0">
                <a:latin typeface="Calibri" panose="020F0502020204030204" pitchFamily="34" charset="0"/>
                <a:ea typeface="宋体" panose="02010600030101010101" pitchFamily="2" charset="-122"/>
                <a:cs typeface="黑体" panose="02010609060101010101" pitchFamily="49" charset="-122"/>
              </a:rPr>
              <a:t> </a:t>
            </a:r>
            <a:r>
              <a:rPr lang="en-US" altLang="zh-CN" sz="3200" kern="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happened to the moth and the </a:t>
            </a:r>
            <a:r>
              <a:rPr lang="en-US" altLang="zh-CN" sz="3200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fly?</a:t>
            </a:r>
            <a:endParaRPr lang="zh-CN" altLang="zh-CN" sz="3200" kern="100" dirty="0"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DA04F5A-E34D-4409-BDBB-5275C0B5F106}"/>
              </a:ext>
            </a:extLst>
          </p:cNvPr>
          <p:cNvSpPr/>
          <p:nvPr/>
        </p:nvSpPr>
        <p:spPr>
          <a:xfrm>
            <a:off x="2101933" y="1805050"/>
            <a:ext cx="1140031" cy="4275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DE6B083-8514-4450-AF35-02AF3A5A47E5}"/>
              </a:ext>
            </a:extLst>
          </p:cNvPr>
          <p:cNvSpPr/>
          <p:nvPr/>
        </p:nvSpPr>
        <p:spPr>
          <a:xfrm>
            <a:off x="8348353" y="3586348"/>
            <a:ext cx="760021" cy="5060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13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394</Words>
  <Application>Microsoft Office PowerPoint</Application>
  <PresentationFormat>自定义</PresentationFormat>
  <Paragraphs>75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Read and guess.</vt:lpstr>
      <vt:lpstr>PowerPoint 演示文稿</vt:lpstr>
      <vt:lpstr>Read and answer.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again and discuss.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fltrp</cp:lastModifiedBy>
  <cp:revision>40</cp:revision>
  <dcterms:created xsi:type="dcterms:W3CDTF">2018-08-28T02:03:24Z</dcterms:created>
  <dcterms:modified xsi:type="dcterms:W3CDTF">2019-01-19T06:26:26Z</dcterms:modified>
</cp:coreProperties>
</file>