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402" r:id="rId2"/>
    <p:sldId id="403" r:id="rId3"/>
    <p:sldId id="404" r:id="rId4"/>
    <p:sldId id="405" r:id="rId5"/>
    <p:sldId id="406" r:id="rId6"/>
    <p:sldId id="410" r:id="rId7"/>
    <p:sldId id="415" r:id="rId8"/>
    <p:sldId id="409" r:id="rId9"/>
    <p:sldId id="408" r:id="rId10"/>
    <p:sldId id="413" r:id="rId11"/>
    <p:sldId id="412" r:id="rId12"/>
    <p:sldId id="399" r:id="rId13"/>
    <p:sldId id="416" r:id="rId14"/>
    <p:sldId id="411" r:id="rId15"/>
    <p:sldId id="414" r:id="rId16"/>
    <p:sldId id="401" r:id="rId17"/>
    <p:sldId id="417" r:id="rId18"/>
    <p:sldId id="418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A0B90EA-C2E8-4924-9DEA-5BB07DADF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A3FA218D-3F8C-4021-894A-7DDDB275D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DE19B01-ADD1-42A0-8ED9-6AC569AA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7D65-0FA3-4330-B17E-DF5E0FAF9567}" type="datetimeFigureOut">
              <a:rPr lang="zh-CN" altLang="en-US" smtClean="0"/>
              <a:pPr/>
              <a:t>2019/1/18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2AC6355-52F8-4A10-8AC2-90F87ABFF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100BBFE-289C-497A-A290-47A9664E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C5D1-3E80-4369-A86B-9F68E30E86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97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1BD357F-50D6-4DCF-A25F-3A47EB038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D9FAC41-07B3-44A8-8515-FB2AA4BC1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DCBE53B-AAFE-450C-BCE3-7A11849A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7D65-0FA3-4330-B17E-DF5E0FAF9567}" type="datetimeFigureOut">
              <a:rPr lang="zh-CN" altLang="en-US" smtClean="0"/>
              <a:pPr/>
              <a:t>2019/1/18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57900F0-A353-4DA6-8327-9A57B2E45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7F9BFFD-6782-4B83-A3D1-A3B962DA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C5D1-3E80-4369-A86B-9F68E30E86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44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0DA54416-688C-468D-80CB-7C6F6A553A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C9D5332A-E11D-4781-B2C9-2DC015980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316C8E9-9573-448C-B60A-63A5A7D6D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7D65-0FA3-4330-B17E-DF5E0FAF9567}" type="datetimeFigureOut">
              <a:rPr lang="zh-CN" altLang="en-US" smtClean="0"/>
              <a:pPr/>
              <a:t>2019/1/18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77CE30C-14BA-4D07-860E-13D5053FC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1753B26-DA0A-4419-8F3F-E348E426E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C5D1-3E80-4369-A86B-9F68E30E86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95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85EBE14-9D12-499C-A0F1-D7EF5D9BC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1B20FFD-D975-4FA6-B280-0BB76C522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F9FE3D3-CE3C-4380-9888-800798015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7D65-0FA3-4330-B17E-DF5E0FAF9567}" type="datetimeFigureOut">
              <a:rPr lang="zh-CN" altLang="en-US" smtClean="0"/>
              <a:pPr/>
              <a:t>2019/1/18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BEE8741-46DB-4DE8-AC93-B1084AB97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CF10446-D17B-462A-BC4C-BFAFF71FA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C5D1-3E80-4369-A86B-9F68E30E86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00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DCE4A00-24CD-4CC9-A942-FBBE09D34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C4C090D-4E6D-4A93-9FC9-271C5A903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75D2D49-FA2C-45DE-9CB9-95FFF19B5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7D65-0FA3-4330-B17E-DF5E0FAF9567}" type="datetimeFigureOut">
              <a:rPr lang="zh-CN" altLang="en-US" smtClean="0"/>
              <a:pPr/>
              <a:t>2019/1/18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16D9DFB-FC1D-44FA-A248-6ACB6028D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7B646C5-D85F-44EC-ABE0-161D2F8DF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C5D1-3E80-4369-A86B-9F68E30E86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81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8FC5001-F020-4FAA-BEAD-6788E7032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F847AD1-1C0B-44FD-9603-BC387BDF6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21CB96F9-9D63-443D-82AD-5EC11A1F0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9A6B2A5-38C3-4C6E-864A-04157FCEF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7D65-0FA3-4330-B17E-DF5E0FAF9567}" type="datetimeFigureOut">
              <a:rPr lang="zh-CN" altLang="en-US" smtClean="0"/>
              <a:pPr/>
              <a:t>2019/1/18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BED7731-C361-4A26-87FF-707157B9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ACE7007-CDFE-407F-A34A-3A36B1961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C5D1-3E80-4369-A86B-9F68E30E86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68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16B213F-3DA1-4C6F-B492-CE2D5442F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CF71D5C-0CDE-4977-90EA-1CF82EE42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26EA0080-271C-4774-9D00-01C1F654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D6E8E283-1672-4311-BCC2-66B868120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5557EB7-5283-4FCE-A97D-BE81E6DB7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3DF81AA7-3F21-48D6-A655-14FB3FB1B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7D65-0FA3-4330-B17E-DF5E0FAF9567}" type="datetimeFigureOut">
              <a:rPr lang="zh-CN" altLang="en-US" smtClean="0"/>
              <a:pPr/>
              <a:t>2019/1/18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78C427CA-58CC-46B2-A4C3-01FB23FC8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D6145D75-9B52-4BD7-A7F8-55F93DFC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C5D1-3E80-4369-A86B-9F68E30E86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30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2F53A1B-D855-48EF-A0F4-5ED4F2182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8E1DD4D3-4A04-400A-AAC8-A905F57AF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7D65-0FA3-4330-B17E-DF5E0FAF9567}" type="datetimeFigureOut">
              <a:rPr lang="zh-CN" altLang="en-US" smtClean="0"/>
              <a:pPr/>
              <a:t>2019/1/18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2648D2F8-A5CC-4435-A2AD-3BD5F62CD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E496ADF7-198C-44BD-B45A-50F6BB168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C5D1-3E80-4369-A86B-9F68E30E86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24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2DAA5575-D2F7-4EC5-BC27-F00C7ED5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7D65-0FA3-4330-B17E-DF5E0FAF9567}" type="datetimeFigureOut">
              <a:rPr lang="zh-CN" altLang="en-US" smtClean="0"/>
              <a:pPr/>
              <a:t>2019/1/18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1BB7DE5A-A013-4786-B008-8BCFAFCF5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E92A233D-509B-4139-B3F5-A0F73E96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C5D1-3E80-4369-A86B-9F68E30E86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46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44D722C-E966-4237-8C71-6854FBA6B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F61DEF2-41D0-41EF-8119-E99D54DFE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8B2CE571-3EC6-4C09-B6AD-178B6F0FE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FA096E0-30F3-4421-8D0B-F57375A87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7D65-0FA3-4330-B17E-DF5E0FAF9567}" type="datetimeFigureOut">
              <a:rPr lang="zh-CN" altLang="en-US" smtClean="0"/>
              <a:pPr/>
              <a:t>2019/1/18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81B2B63-541C-4A61-8514-3ACAEB04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7286E7D-1711-48E9-BEA3-E642C1BE0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C5D1-3E80-4369-A86B-9F68E30E86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23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5AA40AD-47C0-497C-8183-7338FE9F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B42E48FC-28A9-44A6-8F74-080559FD50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63733EBB-009E-4DDB-9939-EEF721133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26EE43A4-230F-47FE-942A-D65FE445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7D65-0FA3-4330-B17E-DF5E0FAF9567}" type="datetimeFigureOut">
              <a:rPr lang="zh-CN" altLang="en-US" smtClean="0"/>
              <a:pPr/>
              <a:t>2019/1/18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2240FA8-E77C-4A6B-B6EE-26EF311CF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89726C4-5AD9-425C-88F8-A03374D2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C5D1-3E80-4369-A86B-9F68E30E86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93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5ED3E7B3-5705-4547-9813-09546E9F7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1FFC3A2-1380-4955-83A3-1A9BEBD1F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8155F50-7A2D-4CB6-AB79-070D1B9129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67D65-0FA3-4330-B17E-DF5E0FAF9567}" type="datetimeFigureOut">
              <a:rPr lang="zh-CN" altLang="en-US" smtClean="0"/>
              <a:pPr/>
              <a:t>2019/1/18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12C5819-34E6-40E8-81CA-945780528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67A3D7E-53C7-47B7-9082-08A689DDE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8C5D1-3E80-4369-A86B-9F68E30E86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39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jpeg"/><Relationship Id="rId7" Type="http://schemas.openxmlformats.org/officeDocument/2006/relationships/image" Target="../media/image2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Relationship Id="rId9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0DAA333-1EAD-4517-8727-BBFABD716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4548249" cy="902525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chemeClr val="accent2"/>
                </a:solidFill>
              </a:rPr>
              <a:t>多维</a:t>
            </a:r>
            <a:r>
              <a:rPr lang="zh-CN" altLang="en-US" sz="4000" b="1" dirty="0" smtClean="0">
                <a:solidFill>
                  <a:schemeClr val="accent2"/>
                </a:solidFill>
              </a:rPr>
              <a:t>阅读第</a:t>
            </a:r>
            <a:r>
              <a:rPr lang="en-US" altLang="zh-CN" sz="4000" b="1" dirty="0" smtClean="0">
                <a:solidFill>
                  <a:schemeClr val="accent2"/>
                </a:solidFill>
              </a:rPr>
              <a:t>4</a:t>
            </a:r>
            <a:r>
              <a:rPr lang="zh-CN" altLang="en-US" sz="4000" b="1" dirty="0" smtClean="0">
                <a:solidFill>
                  <a:schemeClr val="accent2"/>
                </a:solidFill>
              </a:rPr>
              <a:t>级</a:t>
            </a:r>
            <a:endParaRPr lang="zh-CN" altLang="en-US" sz="4000" b="1" dirty="0">
              <a:solidFill>
                <a:schemeClr val="accent2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EE556016-4D9E-4394-A119-376C8E0E2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314" y="1266224"/>
            <a:ext cx="7503886" cy="1360862"/>
          </a:xfrm>
        </p:spPr>
        <p:txBody>
          <a:bodyPr>
            <a:noAutofit/>
          </a:bodyPr>
          <a:lstStyle/>
          <a:p>
            <a:pPr algn="ctr"/>
            <a:r>
              <a:rPr lang="en-US" altLang="zh-CN" sz="5400" b="1" dirty="0">
                <a:solidFill>
                  <a:schemeClr val="tx1"/>
                </a:solidFill>
              </a:rPr>
              <a:t>Food for Zebras</a:t>
            </a:r>
          </a:p>
          <a:p>
            <a:pPr algn="ctr"/>
            <a:endParaRPr lang="en-US" altLang="zh-CN" sz="36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4588" y="1968723"/>
            <a:ext cx="7097196" cy="488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612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A3DE6C4-C7C7-41CC-BEA1-90E641EEB708}"/>
              </a:ext>
            </a:extLst>
          </p:cNvPr>
          <p:cNvSpPr/>
          <p:nvPr/>
        </p:nvSpPr>
        <p:spPr>
          <a:xfrm>
            <a:off x="185776" y="1741725"/>
            <a:ext cx="45939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you think the zebras are </a:t>
            </a:r>
            <a:r>
              <a:rPr lang="en-US" altLang="zh-CN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</a:t>
            </a:r>
            <a:r>
              <a:rPr lang="en-US" altLang="zh-C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altLang="zh-C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C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you think the zebras should have crossed the river? Why or why not</a:t>
            </a:r>
            <a:r>
              <a:rPr lang="en-US" altLang="zh-C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altLang="zh-C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194" name="Picture 2" descr="D:\9 读物 新西兰\Package 4 全部\多维阅读第4级\多维阅读第4级 封面扉页及图片\多维阅读第4级 正文-jpg\5-斑马觅食记\5-斑马觅食记_页面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6806" y="1883670"/>
            <a:ext cx="3665184" cy="4974330"/>
          </a:xfrm>
          <a:prstGeom prst="rect">
            <a:avLst/>
          </a:prstGeom>
          <a:noFill/>
        </p:spPr>
      </p:pic>
      <p:pic>
        <p:nvPicPr>
          <p:cNvPr id="8195" name="Picture 3" descr="D:\9 读物 新西兰\Package 4 全部\多维阅读第4级\多维阅读第4级 封面扉页及图片\多维阅读第4级 正文-jpg\5-斑马觅食记\5-斑马觅食记_页面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7748" y="1901371"/>
            <a:ext cx="3652142" cy="4956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602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3E158BA4-CE07-4D3E-B6A7-AA1E25B9B3BA}"/>
              </a:ext>
            </a:extLst>
          </p:cNvPr>
          <p:cNvSpPr/>
          <p:nvPr/>
        </p:nvSpPr>
        <p:spPr>
          <a:xfrm>
            <a:off x="7036307" y="2285491"/>
            <a:ext cx="4972216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kern="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Where are the zebras now?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en-US" altLang="zh-CN" sz="3200" kern="0" dirty="0">
              <a:latin typeface="Times New Roman" panose="02020603050405020304" pitchFamily="18" charset="0"/>
              <a:ea typeface="宋体" panose="02010600030101010101" pitchFamily="2" charset="-122"/>
              <a:cs typeface="黑体" panose="02010609060101010101" pitchFamily="49" charset="-122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kern="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Do you think the zebras will stay </a:t>
            </a:r>
            <a:r>
              <a:rPr lang="en-US" altLang="zh-CN" sz="3200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here? Why </a:t>
            </a:r>
            <a:r>
              <a:rPr lang="en-US" altLang="zh-CN" sz="3200" kern="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or why not? </a:t>
            </a:r>
            <a:endParaRPr lang="zh-CN" altLang="zh-CN" sz="3200" kern="100" dirty="0">
              <a:latin typeface="Calibri" panose="020F050202020403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</p:txBody>
      </p:sp>
      <p:pic>
        <p:nvPicPr>
          <p:cNvPr id="9218" name="Picture 2" descr="D:\9 读物 新西兰\Package 4 全部\多维阅读第4级\多维阅读第4级 封面扉页及图片\多维阅读第4级 正文-jpg\5-斑马觅食记\5-斑马觅食记_页面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8815" y="1973943"/>
            <a:ext cx="3598670" cy="4884058"/>
          </a:xfrm>
          <a:prstGeom prst="rect">
            <a:avLst/>
          </a:prstGeom>
          <a:noFill/>
        </p:spPr>
      </p:pic>
      <p:pic>
        <p:nvPicPr>
          <p:cNvPr id="9219" name="Picture 3" descr="D:\9 读物 新西兰\Package 4 全部\多维阅读第4级\多维阅读第4级 封面扉页及图片\多维阅读第4级 正文-jpg\5-斑马觅食记\5-斑马觅食记_页面_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44914"/>
            <a:ext cx="3620059" cy="4913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32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524000" y="878424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900"/>
          </a:p>
        </p:txBody>
      </p:sp>
      <p:pic>
        <p:nvPicPr>
          <p:cNvPr id="1032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659" y="2653816"/>
            <a:ext cx="1332148" cy="11033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524001" y="1849974"/>
            <a:ext cx="12439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sz="900">
                <a:latin typeface="Arial" charset="0"/>
              </a:rPr>
              <a:t> 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524000" y="2719924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900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524001" y="7221280"/>
            <a:ext cx="15645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sz="900">
                <a:latin typeface="Arial" charset="0"/>
              </a:rPr>
              <a:t>  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524001" y="8269030"/>
            <a:ext cx="12439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sz="900">
                <a:latin typeface="Arial" charset="0"/>
              </a:rPr>
              <a:t> 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1524000" y="9062780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900"/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8423834" y="2958559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900"/>
          </a:p>
        </p:txBody>
      </p:sp>
      <p:sp>
        <p:nvSpPr>
          <p:cNvPr id="15" name="椭圆 14"/>
          <p:cNvSpPr/>
          <p:nvPr/>
        </p:nvSpPr>
        <p:spPr>
          <a:xfrm>
            <a:off x="5302583" y="2247901"/>
            <a:ext cx="1351325" cy="108404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 sz="900"/>
          </a:p>
        </p:txBody>
      </p:sp>
      <p:sp>
        <p:nvSpPr>
          <p:cNvPr id="28" name="椭圆 27"/>
          <p:cNvSpPr/>
          <p:nvPr/>
        </p:nvSpPr>
        <p:spPr>
          <a:xfrm>
            <a:off x="6758914" y="2608630"/>
            <a:ext cx="1351325" cy="108404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 sz="900"/>
          </a:p>
        </p:txBody>
      </p:sp>
      <p:sp>
        <p:nvSpPr>
          <p:cNvPr id="30" name="椭圆 29"/>
          <p:cNvSpPr/>
          <p:nvPr/>
        </p:nvSpPr>
        <p:spPr>
          <a:xfrm>
            <a:off x="3037931" y="3797120"/>
            <a:ext cx="1351325" cy="108404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 sz="900"/>
          </a:p>
        </p:txBody>
      </p:sp>
      <p:sp>
        <p:nvSpPr>
          <p:cNvPr id="31" name="椭圆 30"/>
          <p:cNvSpPr/>
          <p:nvPr/>
        </p:nvSpPr>
        <p:spPr>
          <a:xfrm>
            <a:off x="5243810" y="5209095"/>
            <a:ext cx="1351325" cy="108404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 sz="900"/>
          </a:p>
        </p:txBody>
      </p:sp>
      <p:sp>
        <p:nvSpPr>
          <p:cNvPr id="34" name="椭圆 33"/>
          <p:cNvSpPr/>
          <p:nvPr/>
        </p:nvSpPr>
        <p:spPr>
          <a:xfrm>
            <a:off x="3728706" y="4951604"/>
            <a:ext cx="1351325" cy="108404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 sz="900"/>
          </a:p>
        </p:txBody>
      </p:sp>
      <p:sp>
        <p:nvSpPr>
          <p:cNvPr id="35" name="椭圆 34"/>
          <p:cNvSpPr/>
          <p:nvPr/>
        </p:nvSpPr>
        <p:spPr>
          <a:xfrm>
            <a:off x="6814600" y="4963967"/>
            <a:ext cx="1351325" cy="108404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 sz="900"/>
          </a:p>
        </p:txBody>
      </p:sp>
      <p:sp>
        <p:nvSpPr>
          <p:cNvPr id="36" name="椭圆 35"/>
          <p:cNvSpPr/>
          <p:nvPr/>
        </p:nvSpPr>
        <p:spPr>
          <a:xfrm>
            <a:off x="7461347" y="3755092"/>
            <a:ext cx="1351325" cy="108404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 sz="900"/>
          </a:p>
        </p:txBody>
      </p:sp>
      <p:cxnSp>
        <p:nvCxnSpPr>
          <p:cNvPr id="19" name="直线箭头连接符 18"/>
          <p:cNvCxnSpPr/>
          <p:nvPr/>
        </p:nvCxnSpPr>
        <p:spPr>
          <a:xfrm flipV="1">
            <a:off x="3839660" y="3507781"/>
            <a:ext cx="97771" cy="279786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直线箭头连接符 40"/>
          <p:cNvCxnSpPr/>
          <p:nvPr/>
        </p:nvCxnSpPr>
        <p:spPr>
          <a:xfrm flipV="1">
            <a:off x="5028794" y="2712716"/>
            <a:ext cx="248021" cy="74116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直线箭头连接符 43"/>
          <p:cNvCxnSpPr/>
          <p:nvPr/>
        </p:nvCxnSpPr>
        <p:spPr>
          <a:xfrm>
            <a:off x="6671981" y="2730587"/>
            <a:ext cx="244172" cy="45630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直线箭头连接符 45"/>
          <p:cNvCxnSpPr/>
          <p:nvPr/>
        </p:nvCxnSpPr>
        <p:spPr>
          <a:xfrm>
            <a:off x="7842992" y="3560881"/>
            <a:ext cx="140360" cy="226687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直线箭头连接符 49"/>
          <p:cNvCxnSpPr/>
          <p:nvPr/>
        </p:nvCxnSpPr>
        <p:spPr>
          <a:xfrm flipH="1">
            <a:off x="7842993" y="4839141"/>
            <a:ext cx="70181" cy="219715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直线箭头连接符 54"/>
          <p:cNvCxnSpPr/>
          <p:nvPr/>
        </p:nvCxnSpPr>
        <p:spPr>
          <a:xfrm flipH="1">
            <a:off x="6606531" y="5843214"/>
            <a:ext cx="309622" cy="34979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直线箭头连接符 58"/>
          <p:cNvCxnSpPr/>
          <p:nvPr/>
        </p:nvCxnSpPr>
        <p:spPr>
          <a:xfrm flipH="1" flipV="1">
            <a:off x="4932485" y="5817217"/>
            <a:ext cx="317887" cy="129239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直线箭头连接符 62"/>
          <p:cNvCxnSpPr/>
          <p:nvPr/>
        </p:nvCxnSpPr>
        <p:spPr>
          <a:xfrm flipH="1" flipV="1">
            <a:off x="3728705" y="4890722"/>
            <a:ext cx="110954" cy="248051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09FE5D0-21EB-40FA-938A-DA2A972460CF}"/>
              </a:ext>
            </a:extLst>
          </p:cNvPr>
          <p:cNvSpPr/>
          <p:nvPr/>
        </p:nvSpPr>
        <p:spPr>
          <a:xfrm>
            <a:off x="246774" y="31600"/>
            <a:ext cx="6509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latin typeface="Times New Roman" panose="02020603050405020304" pitchFamily="18" charset="0"/>
                <a:cs typeface="黑体" panose="02010609060101010101" pitchFamily="49" charset="-122"/>
              </a:rPr>
              <a:t>Put these pictures in </a:t>
            </a:r>
            <a:r>
              <a:rPr lang="en-US" altLang="zh-CN" sz="3200" b="1" kern="10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the right order.</a:t>
            </a:r>
            <a:endParaRPr lang="zh-CN" altLang="en-US" sz="3200" dirty="0"/>
          </a:p>
        </p:txBody>
      </p:sp>
      <p:pic>
        <p:nvPicPr>
          <p:cNvPr id="38" name="图片 1">
            <a:extLst>
              <a:ext uri="{FF2B5EF4-FFF2-40B4-BE49-F238E27FC236}">
                <a16:creationId xmlns="" xmlns:a16="http://schemas.microsoft.com/office/drawing/2014/main" id="{174622AD-4E31-466F-AD4A-C9D2149E7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56" y="752534"/>
            <a:ext cx="1393544" cy="1235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图片 4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171" y="769256"/>
            <a:ext cx="1291772" cy="12627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7" name="图片 4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1657" y="725713"/>
            <a:ext cx="1366156" cy="12818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8" name="图片 4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10171" y="783771"/>
            <a:ext cx="1407886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图片 4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04114" y="725712"/>
            <a:ext cx="1509485" cy="13208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" name="图片 5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79314" y="856342"/>
            <a:ext cx="1233715" cy="11176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2" name="图片 5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09143" y="754744"/>
            <a:ext cx="1317850" cy="11602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15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524000" y="878424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90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524000" y="2181428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900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524001" y="7221280"/>
            <a:ext cx="15645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sz="900">
                <a:latin typeface="Arial" charset="0"/>
              </a:rPr>
              <a:t>  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524001" y="8269030"/>
            <a:ext cx="12439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sz="900">
                <a:latin typeface="Arial" charset="0"/>
              </a:rPr>
              <a:t> 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1524000" y="9062780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900"/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8530405" y="2676337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900"/>
          </a:p>
        </p:txBody>
      </p:sp>
      <p:sp>
        <p:nvSpPr>
          <p:cNvPr id="15" name="椭圆 14"/>
          <p:cNvSpPr/>
          <p:nvPr/>
        </p:nvSpPr>
        <p:spPr>
          <a:xfrm>
            <a:off x="5409154" y="1965679"/>
            <a:ext cx="1351325" cy="108404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 sz="900"/>
          </a:p>
        </p:txBody>
      </p:sp>
      <p:sp>
        <p:nvSpPr>
          <p:cNvPr id="28" name="椭圆 27"/>
          <p:cNvSpPr/>
          <p:nvPr/>
        </p:nvSpPr>
        <p:spPr>
          <a:xfrm>
            <a:off x="6865485" y="2326408"/>
            <a:ext cx="1351325" cy="108404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 sz="900"/>
          </a:p>
        </p:txBody>
      </p:sp>
      <p:sp>
        <p:nvSpPr>
          <p:cNvPr id="30" name="椭圆 29"/>
          <p:cNvSpPr/>
          <p:nvPr/>
        </p:nvSpPr>
        <p:spPr>
          <a:xfrm>
            <a:off x="3144502" y="3514898"/>
            <a:ext cx="1351325" cy="108404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 sz="900"/>
          </a:p>
        </p:txBody>
      </p:sp>
      <p:sp>
        <p:nvSpPr>
          <p:cNvPr id="31" name="椭圆 30"/>
          <p:cNvSpPr/>
          <p:nvPr/>
        </p:nvSpPr>
        <p:spPr>
          <a:xfrm>
            <a:off x="5350381" y="4926873"/>
            <a:ext cx="1351325" cy="108404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 sz="900"/>
          </a:p>
        </p:txBody>
      </p:sp>
      <p:sp>
        <p:nvSpPr>
          <p:cNvPr id="34" name="椭圆 33"/>
          <p:cNvSpPr/>
          <p:nvPr/>
        </p:nvSpPr>
        <p:spPr>
          <a:xfrm>
            <a:off x="3835277" y="4669382"/>
            <a:ext cx="1351325" cy="108404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 sz="900"/>
          </a:p>
        </p:txBody>
      </p:sp>
      <p:sp>
        <p:nvSpPr>
          <p:cNvPr id="35" name="椭圆 34"/>
          <p:cNvSpPr/>
          <p:nvPr/>
        </p:nvSpPr>
        <p:spPr>
          <a:xfrm>
            <a:off x="6921171" y="4681745"/>
            <a:ext cx="1351325" cy="108404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 sz="900"/>
          </a:p>
        </p:txBody>
      </p:sp>
      <p:sp>
        <p:nvSpPr>
          <p:cNvPr id="36" name="椭圆 35"/>
          <p:cNvSpPr/>
          <p:nvPr/>
        </p:nvSpPr>
        <p:spPr>
          <a:xfrm>
            <a:off x="7567918" y="3472870"/>
            <a:ext cx="1351325" cy="108404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 sz="900"/>
          </a:p>
        </p:txBody>
      </p:sp>
      <p:cxnSp>
        <p:nvCxnSpPr>
          <p:cNvPr id="19" name="直线箭头连接符 18"/>
          <p:cNvCxnSpPr/>
          <p:nvPr/>
        </p:nvCxnSpPr>
        <p:spPr>
          <a:xfrm flipV="1">
            <a:off x="3946231" y="3225559"/>
            <a:ext cx="97771" cy="279786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直线箭头连接符 40"/>
          <p:cNvCxnSpPr/>
          <p:nvPr/>
        </p:nvCxnSpPr>
        <p:spPr>
          <a:xfrm flipV="1">
            <a:off x="5135365" y="2430494"/>
            <a:ext cx="248021" cy="74116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直线箭头连接符 43"/>
          <p:cNvCxnSpPr/>
          <p:nvPr/>
        </p:nvCxnSpPr>
        <p:spPr>
          <a:xfrm>
            <a:off x="6778552" y="2448365"/>
            <a:ext cx="244172" cy="45630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直线箭头连接符 45"/>
          <p:cNvCxnSpPr/>
          <p:nvPr/>
        </p:nvCxnSpPr>
        <p:spPr>
          <a:xfrm>
            <a:off x="7949563" y="3278659"/>
            <a:ext cx="140360" cy="226687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直线箭头连接符 49"/>
          <p:cNvCxnSpPr/>
          <p:nvPr/>
        </p:nvCxnSpPr>
        <p:spPr>
          <a:xfrm flipH="1">
            <a:off x="7949564" y="4556919"/>
            <a:ext cx="70181" cy="219715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直线箭头连接符 54"/>
          <p:cNvCxnSpPr/>
          <p:nvPr/>
        </p:nvCxnSpPr>
        <p:spPr>
          <a:xfrm flipH="1">
            <a:off x="6713102" y="5560992"/>
            <a:ext cx="309622" cy="34979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直线箭头连接符 58"/>
          <p:cNvCxnSpPr/>
          <p:nvPr/>
        </p:nvCxnSpPr>
        <p:spPr>
          <a:xfrm flipH="1" flipV="1">
            <a:off x="5039056" y="5534995"/>
            <a:ext cx="317887" cy="129239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直线箭头连接符 62"/>
          <p:cNvCxnSpPr/>
          <p:nvPr/>
        </p:nvCxnSpPr>
        <p:spPr>
          <a:xfrm flipH="1" flipV="1">
            <a:off x="3835276" y="4608500"/>
            <a:ext cx="110954" cy="248051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2" name="图片 1">
            <a:extLst>
              <a:ext uri="{FF2B5EF4-FFF2-40B4-BE49-F238E27FC236}">
                <a16:creationId xmlns="" xmlns:a16="http://schemas.microsoft.com/office/drawing/2014/main" id="{174622AD-4E31-466F-AD4A-C9D2149E7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84" y="3553791"/>
            <a:ext cx="1255586" cy="11129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09FE5D0-21EB-40FA-938A-DA2A972460CF}"/>
              </a:ext>
            </a:extLst>
          </p:cNvPr>
          <p:cNvSpPr/>
          <p:nvPr/>
        </p:nvSpPr>
        <p:spPr>
          <a:xfrm>
            <a:off x="644604" y="534375"/>
            <a:ext cx="46554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latin typeface="Times New Roman" panose="02020603050405020304" pitchFamily="18" charset="0"/>
                <a:cs typeface="黑体" panose="02010609060101010101" pitchFamily="49" charset="-122"/>
              </a:rPr>
              <a:t>Please check the answers.</a:t>
            </a:r>
            <a:endParaRPr lang="zh-CN" altLang="en-US" sz="3200" dirty="0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D14A62DD-041E-4957-8874-008C3EEEC6A6}"/>
              </a:ext>
            </a:extLst>
          </p:cNvPr>
          <p:cNvSpPr/>
          <p:nvPr/>
        </p:nvSpPr>
        <p:spPr>
          <a:xfrm>
            <a:off x="1179576" y="2195928"/>
            <a:ext cx="288908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en-US" altLang="zh-CN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rain, no food</a:t>
            </a:r>
            <a:endParaRPr lang="zh-CN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35F622CD-F297-4644-A742-657ADCB6C479}"/>
              </a:ext>
            </a:extLst>
          </p:cNvPr>
          <p:cNvSpPr/>
          <p:nvPr/>
        </p:nvSpPr>
        <p:spPr>
          <a:xfrm>
            <a:off x="5270869" y="1338247"/>
            <a:ext cx="15103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 away</a:t>
            </a:r>
            <a:endParaRPr lang="zh-CN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="" xmlns:a16="http://schemas.microsoft.com/office/drawing/2014/main" id="{464EC7A8-72DD-473D-BC44-8785F173D516}"/>
              </a:ext>
            </a:extLst>
          </p:cNvPr>
          <p:cNvSpPr/>
          <p:nvPr/>
        </p:nvSpPr>
        <p:spPr>
          <a:xfrm>
            <a:off x="8406923" y="2168884"/>
            <a:ext cx="10246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lion</a:t>
            </a:r>
            <a:endParaRPr lang="zh-CN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="" xmlns:a16="http://schemas.microsoft.com/office/drawing/2014/main" id="{952A24BF-9D48-41E5-86E1-FF3BED3AE525}"/>
              </a:ext>
            </a:extLst>
          </p:cNvPr>
          <p:cNvSpPr/>
          <p:nvPr/>
        </p:nvSpPr>
        <p:spPr>
          <a:xfrm>
            <a:off x="9117506" y="3753284"/>
            <a:ext cx="23054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run away fast</a:t>
            </a:r>
            <a:endParaRPr lang="zh-CN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="" xmlns:a16="http://schemas.microsoft.com/office/drawing/2014/main" id="{615234EF-CDFE-4A8D-8C63-FF149DFE9810}"/>
              </a:ext>
            </a:extLst>
          </p:cNvPr>
          <p:cNvSpPr/>
          <p:nvPr/>
        </p:nvSpPr>
        <p:spPr>
          <a:xfrm>
            <a:off x="8157948" y="5387268"/>
            <a:ext cx="19191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crocodile</a:t>
            </a:r>
            <a:endParaRPr lang="zh-CN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="" xmlns:a16="http://schemas.microsoft.com/office/drawing/2014/main" id="{A21253B6-044D-4F4B-9811-7A2489B88332}"/>
              </a:ext>
            </a:extLst>
          </p:cNvPr>
          <p:cNvSpPr/>
          <p:nvPr/>
        </p:nvSpPr>
        <p:spPr>
          <a:xfrm>
            <a:off x="5437105" y="5990241"/>
            <a:ext cx="16450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swim fast</a:t>
            </a:r>
            <a:endParaRPr lang="zh-CN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="" xmlns:a16="http://schemas.microsoft.com/office/drawing/2014/main" id="{B2B9D497-32DD-4289-B7D7-D1E836B0D89E}"/>
              </a:ext>
            </a:extLst>
          </p:cNvPr>
          <p:cNvSpPr/>
          <p:nvPr/>
        </p:nvSpPr>
        <p:spPr>
          <a:xfrm>
            <a:off x="2908949" y="5560992"/>
            <a:ext cx="8002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</a:t>
            </a:r>
            <a:endParaRPr lang="zh-CN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="" xmlns:a16="http://schemas.microsoft.com/office/drawing/2014/main" id="{829594EA-3454-48D0-9D83-57F86448D425}"/>
              </a:ext>
            </a:extLst>
          </p:cNvPr>
          <p:cNvSpPr/>
          <p:nvPr/>
        </p:nvSpPr>
        <p:spPr>
          <a:xfrm>
            <a:off x="1111175" y="3878460"/>
            <a:ext cx="1976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green grass</a:t>
            </a:r>
            <a:endParaRPr lang="zh-CN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="" xmlns:a16="http://schemas.microsoft.com/office/drawing/2014/main" id="{28AF6146-9887-46E0-8A9F-57BFF1DB3D0F}"/>
              </a:ext>
            </a:extLst>
          </p:cNvPr>
          <p:cNvSpPr/>
          <p:nvPr/>
        </p:nvSpPr>
        <p:spPr>
          <a:xfrm>
            <a:off x="8211668" y="1800356"/>
            <a:ext cx="19510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DANGER!</a:t>
            </a:r>
            <a:endParaRPr lang="zh-CN" alt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="" xmlns:a16="http://schemas.microsoft.com/office/drawing/2014/main" id="{7A08F8AC-6078-4AF6-B3DE-16D4DA041148}"/>
              </a:ext>
            </a:extLst>
          </p:cNvPr>
          <p:cNvSpPr/>
          <p:nvPr/>
        </p:nvSpPr>
        <p:spPr>
          <a:xfrm>
            <a:off x="8251443" y="5040917"/>
            <a:ext cx="19510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DANGER!</a:t>
            </a:r>
            <a:endParaRPr lang="zh-CN" alt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4" name="图片 5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5313" y="2264227"/>
            <a:ext cx="1342685" cy="11106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6" name="图片 5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1885" y="1930400"/>
            <a:ext cx="1202165" cy="11161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7" name="图片 5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5256" y="2293256"/>
            <a:ext cx="1366156" cy="12818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8" name="图片 5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78057" y="3541486"/>
            <a:ext cx="1233713" cy="101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0" name="图片 5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66857" y="4717142"/>
            <a:ext cx="1349829" cy="10595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" name="图片 6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5771" y="4891314"/>
            <a:ext cx="1527174" cy="1153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2" name="图片 6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44685" y="4688115"/>
            <a:ext cx="1404937" cy="11166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2033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8" grpId="0"/>
      <p:bldP spid="43" grpId="0"/>
      <p:bldP spid="45" grpId="0"/>
      <p:bldP spid="47" grpId="0"/>
      <p:bldP spid="48" grpId="0"/>
      <p:bldP spid="49" grpId="0"/>
      <p:bldP spid="51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B87D0CF-3446-49A0-914D-087F4AA0A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38"/>
          <a:stretch/>
        </p:blipFill>
        <p:spPr>
          <a:xfrm>
            <a:off x="2198279" y="1906333"/>
            <a:ext cx="4920133" cy="39646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02573E9D-3A22-4CC6-94EB-AAAF5C9C5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969" y="545211"/>
            <a:ext cx="4611243" cy="26776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8888F08-BB14-4E51-9FA0-E279B74031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7"/>
          <a:stretch/>
        </p:blipFill>
        <p:spPr>
          <a:xfrm>
            <a:off x="7118412" y="3249930"/>
            <a:ext cx="4622800" cy="288378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BB655AD1-5DAB-4C37-847B-52BF588E4D84}"/>
              </a:ext>
            </a:extLst>
          </p:cNvPr>
          <p:cNvSpPr/>
          <p:nvPr/>
        </p:nvSpPr>
        <p:spPr>
          <a:xfrm>
            <a:off x="1266101" y="545211"/>
            <a:ext cx="42931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Think and talk.</a:t>
            </a:r>
            <a:endParaRPr lang="zh-CN" altLang="en-US" sz="4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729E3398-52FD-4D17-B44D-C9AB812144D8}"/>
              </a:ext>
            </a:extLst>
          </p:cNvPr>
          <p:cNvSpPr/>
          <p:nvPr/>
        </p:nvSpPr>
        <p:spPr>
          <a:xfrm>
            <a:off x="953355" y="5779776"/>
            <a:ext cx="24593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</a:t>
            </a:r>
            <a:r>
              <a:rPr lang="en-US" altLang="zh-CN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leopard</a:t>
            </a:r>
            <a:endParaRPr lang="zh-CN" alt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14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497CF00-62D7-4F1E-84DD-75E13E704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243262"/>
            <a:ext cx="5293436" cy="28742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24C43D4-3A0A-49EC-8838-83313527D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69" y="1678495"/>
            <a:ext cx="4623587" cy="39349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DE0BCB6-BC0B-49F8-8585-84C9705E2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487" y="459359"/>
            <a:ext cx="4454462" cy="296964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08F1FA61-B8E7-4BD1-9121-F4B27284C420}"/>
              </a:ext>
            </a:extLst>
          </p:cNvPr>
          <p:cNvSpPr/>
          <p:nvPr/>
        </p:nvSpPr>
        <p:spPr>
          <a:xfrm>
            <a:off x="1266101" y="545211"/>
            <a:ext cx="42931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Think and talk.</a:t>
            </a:r>
            <a:endParaRPr lang="zh-CN" altLang="en-US" sz="4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D7D828D4-22FC-4E9D-95C5-6B680ED8F1F2}"/>
              </a:ext>
            </a:extLst>
          </p:cNvPr>
          <p:cNvSpPr/>
          <p:nvPr/>
        </p:nvSpPr>
        <p:spPr>
          <a:xfrm>
            <a:off x="874007" y="5779776"/>
            <a:ext cx="2618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</a:t>
            </a:r>
            <a:r>
              <a:rPr lang="en-US" altLang="zh-CN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pye-dog</a:t>
            </a:r>
            <a:endParaRPr lang="zh-CN" alt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417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666875" y="1457205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90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666876" y="2428755"/>
            <a:ext cx="12439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sz="900">
                <a:latin typeface="Arial" charset="0"/>
              </a:rPr>
              <a:t> 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666875" y="3298705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90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666876" y="6054605"/>
            <a:ext cx="12439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sz="900">
                <a:latin typeface="Arial" charset="0"/>
              </a:rPr>
              <a:t> 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524001" y="7221280"/>
            <a:ext cx="15645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sz="900">
                <a:latin typeface="Arial" charset="0"/>
              </a:rPr>
              <a:t>  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524001" y="8269030"/>
            <a:ext cx="12439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sz="900">
                <a:latin typeface="Arial" charset="0"/>
              </a:rPr>
              <a:t> 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1524000" y="9062780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900"/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9213112" y="2703430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900"/>
          </a:p>
        </p:txBody>
      </p:sp>
      <p:cxnSp>
        <p:nvCxnSpPr>
          <p:cNvPr id="3" name="直接箭头连接符 2">
            <a:extLst>
              <a:ext uri="{FF2B5EF4-FFF2-40B4-BE49-F238E27FC236}">
                <a16:creationId xmlns="" xmlns:a16="http://schemas.microsoft.com/office/drawing/2014/main" id="{F11AAD3D-F95A-4F7E-9F33-CEF28D2AC4DD}"/>
              </a:ext>
            </a:extLst>
          </p:cNvPr>
          <p:cNvCxnSpPr/>
          <p:nvPr/>
        </p:nvCxnSpPr>
        <p:spPr>
          <a:xfrm>
            <a:off x="1823329" y="3568977"/>
            <a:ext cx="618246" cy="1033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="" xmlns:a16="http://schemas.microsoft.com/office/drawing/2014/main" id="{8E119DBE-8A5E-4E6F-998D-47A49235860F}"/>
              </a:ext>
            </a:extLst>
          </p:cNvPr>
          <p:cNvCxnSpPr/>
          <p:nvPr/>
        </p:nvCxnSpPr>
        <p:spPr>
          <a:xfrm>
            <a:off x="4402160" y="3600973"/>
            <a:ext cx="618246" cy="1033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="" xmlns:a16="http://schemas.microsoft.com/office/drawing/2014/main" id="{DA195594-B67D-4D9B-BA65-AA929AC7C63C}"/>
              </a:ext>
            </a:extLst>
          </p:cNvPr>
          <p:cNvCxnSpPr/>
          <p:nvPr/>
        </p:nvCxnSpPr>
        <p:spPr>
          <a:xfrm>
            <a:off x="7100351" y="3627805"/>
            <a:ext cx="618246" cy="1033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="" xmlns:a16="http://schemas.microsoft.com/office/drawing/2014/main" id="{D894C005-D6C4-4B81-987F-1F7EA58280F7}"/>
              </a:ext>
            </a:extLst>
          </p:cNvPr>
          <p:cNvCxnSpPr/>
          <p:nvPr/>
        </p:nvCxnSpPr>
        <p:spPr>
          <a:xfrm>
            <a:off x="9681073" y="3600973"/>
            <a:ext cx="618246" cy="1033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="" xmlns:a16="http://schemas.microsoft.com/office/drawing/2014/main" id="{C086CAD4-C4CF-40A5-AD5C-467B49F95EC8}"/>
              </a:ext>
            </a:extLst>
          </p:cNvPr>
          <p:cNvCxnSpPr>
            <a:cxnSpLocks/>
          </p:cNvCxnSpPr>
          <p:nvPr/>
        </p:nvCxnSpPr>
        <p:spPr>
          <a:xfrm flipV="1">
            <a:off x="2964900" y="3626524"/>
            <a:ext cx="516647" cy="1011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="" xmlns:a16="http://schemas.microsoft.com/office/drawing/2014/main" id="{E62D5EC5-702F-4035-9881-5C5D37AF96D7}"/>
              </a:ext>
            </a:extLst>
          </p:cNvPr>
          <p:cNvCxnSpPr>
            <a:cxnSpLocks/>
          </p:cNvCxnSpPr>
          <p:nvPr/>
        </p:nvCxnSpPr>
        <p:spPr>
          <a:xfrm flipV="1">
            <a:off x="5943906" y="3653454"/>
            <a:ext cx="516647" cy="1011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="" xmlns:a16="http://schemas.microsoft.com/office/drawing/2014/main" id="{A26DBEFC-4804-4F0F-9014-57BDF98FB6A6}"/>
              </a:ext>
            </a:extLst>
          </p:cNvPr>
          <p:cNvCxnSpPr>
            <a:cxnSpLocks/>
          </p:cNvCxnSpPr>
          <p:nvPr/>
        </p:nvCxnSpPr>
        <p:spPr>
          <a:xfrm flipV="1">
            <a:off x="8516739" y="3653454"/>
            <a:ext cx="516647" cy="1011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7D0C14A8-48CA-423B-B80E-A70480E14B59}"/>
              </a:ext>
            </a:extLst>
          </p:cNvPr>
          <p:cNvSpPr/>
          <p:nvPr/>
        </p:nvSpPr>
        <p:spPr>
          <a:xfrm>
            <a:off x="738877" y="1132561"/>
            <a:ext cx="17214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hot. </a:t>
            </a:r>
          </a:p>
          <a:p>
            <a:r>
              <a:rPr lang="en-US" altLang="zh-CN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No___, no___ for zebras.</a:t>
            </a:r>
            <a:endParaRPr lang="zh-CN" altLang="en-US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D9EFF629-30A3-4A75-88C5-D1084D535143}"/>
              </a:ext>
            </a:extLst>
          </p:cNvPr>
          <p:cNvSpPr/>
          <p:nvPr/>
        </p:nvSpPr>
        <p:spPr>
          <a:xfrm>
            <a:off x="1998085" y="6111858"/>
            <a:ext cx="17214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zebras are _________. </a:t>
            </a:r>
            <a:endParaRPr lang="zh-CN" altLang="en-US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AFB11E9C-F2B2-48B3-A49C-59924BF07B1F}"/>
              </a:ext>
            </a:extLst>
          </p:cNvPr>
          <p:cNvSpPr/>
          <p:nvPr/>
        </p:nvSpPr>
        <p:spPr>
          <a:xfrm>
            <a:off x="3339712" y="1327633"/>
            <a:ext cx="17214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DANGER! A lion is _____.</a:t>
            </a:r>
            <a:endParaRPr lang="zh-CN" altLang="en-US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604B4DF5-F8E1-476F-91DE-4E801BE54199}"/>
              </a:ext>
            </a:extLst>
          </p:cNvPr>
          <p:cNvSpPr/>
          <p:nvPr/>
        </p:nvSpPr>
        <p:spPr>
          <a:xfrm>
            <a:off x="4763728" y="6064033"/>
            <a:ext cx="17214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zebras _____ away fast.</a:t>
            </a:r>
            <a:endParaRPr lang="zh-CN" altLang="en-US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0014E812-4F4E-4781-8A8B-A315CDBA5EEE}"/>
              </a:ext>
            </a:extLst>
          </p:cNvPr>
          <p:cNvSpPr/>
          <p:nvPr/>
        </p:nvSpPr>
        <p:spPr>
          <a:xfrm>
            <a:off x="5957229" y="1213221"/>
            <a:ext cx="1811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DANGER! A crocodile is in the _____.</a:t>
            </a:r>
            <a:endParaRPr lang="zh-CN" altLang="en-US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5DE8D89E-8A17-436C-A1CC-C32282B81A22}"/>
              </a:ext>
            </a:extLst>
          </p:cNvPr>
          <p:cNvSpPr/>
          <p:nvPr/>
        </p:nvSpPr>
        <p:spPr>
          <a:xfrm>
            <a:off x="7283024" y="6159567"/>
            <a:ext cx="17214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zebras _____ fast.</a:t>
            </a:r>
            <a:endParaRPr lang="zh-CN" altLang="en-US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0F5E9E12-8930-4C7F-8A48-99985D0290A2}"/>
              </a:ext>
            </a:extLst>
          </p:cNvPr>
          <p:cNvSpPr/>
          <p:nvPr/>
        </p:nvSpPr>
        <p:spPr>
          <a:xfrm>
            <a:off x="8817183" y="1417390"/>
            <a:ext cx="12925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zebras are_____.</a:t>
            </a:r>
            <a:endParaRPr lang="zh-CN" altLang="en-US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FEA11ABF-0AD5-4FA0-A52E-52E91CDF34BF}"/>
              </a:ext>
            </a:extLst>
          </p:cNvPr>
          <p:cNvSpPr/>
          <p:nvPr/>
        </p:nvSpPr>
        <p:spPr>
          <a:xfrm>
            <a:off x="10031262" y="5964346"/>
            <a:ext cx="1811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zebras can eat green_____.</a:t>
            </a:r>
            <a:endParaRPr lang="zh-CN" altLang="en-US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1944E07E-E0CC-4412-B549-DE38622CFB30}"/>
              </a:ext>
            </a:extLst>
          </p:cNvPr>
          <p:cNvSpPr/>
          <p:nvPr/>
        </p:nvSpPr>
        <p:spPr>
          <a:xfrm>
            <a:off x="1104863" y="128804"/>
            <a:ext cx="9775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 again and fill in the blanks.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572" y="2088356"/>
            <a:ext cx="1988684" cy="140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9600" y="2071966"/>
            <a:ext cx="1861455" cy="142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8286" y="2136675"/>
            <a:ext cx="1808301" cy="134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74743" y="2174467"/>
            <a:ext cx="1968046" cy="138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74874" y="4789714"/>
            <a:ext cx="1881817" cy="126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10995" y="4729388"/>
            <a:ext cx="2162502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79824" y="4769493"/>
            <a:ext cx="1719034" cy="125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628369" y="4688114"/>
            <a:ext cx="1817279" cy="132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465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FCE6EFB4-9AF7-4C44-A602-67388ADC26F4}"/>
              </a:ext>
            </a:extLst>
          </p:cNvPr>
          <p:cNvSpPr/>
          <p:nvPr/>
        </p:nvSpPr>
        <p:spPr>
          <a:xfrm>
            <a:off x="600075" y="1182291"/>
            <a:ext cx="11434762" cy="529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sz="3600" kern="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When the zebras eat green grass, how do they feel? </a:t>
            </a:r>
            <a:endParaRPr lang="zh-CN" altLang="zh-CN" sz="3600" kern="100" dirty="0">
              <a:latin typeface="Calibri" panose="020F050202020403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sz="3600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 Is </a:t>
            </a:r>
            <a:r>
              <a:rPr lang="en-US" altLang="zh-CN" sz="3600" kern="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it easy to eat grass for zebras?</a:t>
            </a:r>
            <a:endParaRPr lang="zh-CN" altLang="zh-CN" sz="3600" kern="100" dirty="0">
              <a:latin typeface="Calibri" panose="020F050202020403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sz="3600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 If </a:t>
            </a:r>
            <a:r>
              <a:rPr lang="en-US" altLang="zh-CN" sz="3600" kern="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you were going somewhere to get food, what </a:t>
            </a:r>
            <a:r>
              <a:rPr lang="en-US" altLang="zh-CN" sz="3600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DANGERS would </a:t>
            </a:r>
            <a:r>
              <a:rPr lang="en-US" altLang="zh-CN" sz="3600" kern="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you </a:t>
            </a:r>
            <a:r>
              <a:rPr lang="en-US" altLang="zh-CN" sz="3600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expect </a:t>
            </a:r>
            <a:r>
              <a:rPr lang="en-US" altLang="zh-CN" sz="3600" kern="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to meet? Is there anything you should be </a:t>
            </a:r>
            <a:r>
              <a:rPr lang="en-US" altLang="zh-CN" sz="3600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careful of?</a:t>
            </a:r>
            <a:endParaRPr lang="zh-CN" altLang="zh-CN" sz="3600" kern="100" dirty="0">
              <a:latin typeface="Calibri" panose="020F050202020403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600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4. Look</a:t>
            </a:r>
            <a:r>
              <a:rPr lang="en-US" altLang="zh-CN" sz="3600" kern="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, the zebras eat grass, the lions and crocodiles eat </a:t>
            </a:r>
            <a:r>
              <a:rPr lang="en-US" altLang="zh-CN" sz="3600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 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600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    zebras…What </a:t>
            </a:r>
            <a:r>
              <a:rPr lang="en-US" altLang="zh-CN" sz="3600" kern="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do you think of this food </a:t>
            </a:r>
            <a:r>
              <a:rPr lang="en-US" altLang="zh-CN" sz="3600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chain (</a:t>
            </a:r>
            <a:r>
              <a:rPr lang="zh-CN" altLang="zh-CN" sz="3600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食物链</a:t>
            </a:r>
            <a:r>
              <a:rPr lang="en-US" altLang="zh-CN" sz="3600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3600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? </a:t>
            </a:r>
            <a:endParaRPr lang="zh-CN" altLang="zh-CN" sz="3600" kern="100" dirty="0">
              <a:latin typeface="Calibri" panose="020F050202020403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5. What can we do to protect animals and nature?</a:t>
            </a:r>
            <a:endParaRPr lang="zh-CN" altLang="en-US" sz="3600" dirty="0"/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71484727-A603-4A21-82D2-06A9E3C71BD2}"/>
              </a:ext>
            </a:extLst>
          </p:cNvPr>
          <p:cNvSpPr/>
          <p:nvPr/>
        </p:nvSpPr>
        <p:spPr>
          <a:xfrm>
            <a:off x="3326651" y="375797"/>
            <a:ext cx="5538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Think and discuss.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34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FFB6962-F483-4882-B8FA-8B26E66FB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Homework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2C52CD7-A0F6-4446-A659-F968AE0E5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zh-CN" dirty="0"/>
              <a:t>必做项目：</a:t>
            </a:r>
          </a:p>
          <a:p>
            <a:pPr>
              <a:buNone/>
            </a:pPr>
            <a:r>
              <a:rPr lang="zh-CN" altLang="zh-CN" dirty="0" smtClean="0"/>
              <a:t>朗读</a:t>
            </a:r>
            <a:r>
              <a:rPr lang="zh-CN" altLang="zh-CN" dirty="0"/>
              <a:t>文本，并简单复述文本内容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buNone/>
            </a:pPr>
            <a:endParaRPr lang="zh-CN" altLang="zh-CN" dirty="0"/>
          </a:p>
          <a:p>
            <a:pPr>
              <a:buNone/>
            </a:pPr>
            <a:r>
              <a:rPr lang="zh-CN" altLang="zh-CN" dirty="0"/>
              <a:t>任选项目：（二选一完成）</a:t>
            </a:r>
          </a:p>
          <a:p>
            <a:pPr>
              <a:buNone/>
            </a:pPr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）学生独立完成或者与同伴合作，制作一幅</a:t>
            </a:r>
            <a:r>
              <a:rPr lang="zh-CN" altLang="zh-CN" dirty="0" smtClean="0"/>
              <a:t>“大自然的食物链”</a:t>
            </a:r>
            <a:r>
              <a:rPr lang="en-US" altLang="zh-CN" dirty="0" smtClean="0"/>
              <a:t>  </a:t>
            </a:r>
          </a:p>
          <a:p>
            <a:pPr>
              <a:buNone/>
            </a:pPr>
            <a:r>
              <a:rPr lang="en-US" altLang="zh-CN" dirty="0" smtClean="0"/>
              <a:t>     </a:t>
            </a:r>
            <a:r>
              <a:rPr lang="zh-CN" altLang="zh-CN" dirty="0" smtClean="0"/>
              <a:t>海报</a:t>
            </a:r>
            <a:r>
              <a:rPr lang="zh-CN" altLang="zh-CN" dirty="0"/>
              <a:t>，并进行分享。</a:t>
            </a:r>
          </a:p>
          <a:p>
            <a:pPr>
              <a:buNone/>
            </a:pPr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）课后和小组成员一起利用网络或者图书馆查询资料，</a:t>
            </a:r>
            <a:r>
              <a:rPr lang="zh-CN" altLang="zh-CN" dirty="0" smtClean="0"/>
              <a:t>找寻</a:t>
            </a:r>
            <a:r>
              <a:rPr lang="en-US" altLang="zh-CN" dirty="0" smtClean="0"/>
              <a:t> </a:t>
            </a:r>
          </a:p>
          <a:p>
            <a:pPr>
              <a:buNone/>
            </a:pPr>
            <a:r>
              <a:rPr lang="en-US" altLang="zh-CN" dirty="0" smtClean="0"/>
              <a:t>    </a:t>
            </a:r>
            <a:r>
              <a:rPr lang="zh-CN" altLang="zh-CN" dirty="0" smtClean="0"/>
              <a:t>“斑马”</a:t>
            </a:r>
            <a:r>
              <a:rPr lang="zh-CN" altLang="zh-CN" dirty="0"/>
              <a:t>的信息，全班进行分享。（可以是斑马的特征、</a:t>
            </a:r>
            <a:r>
              <a:rPr lang="zh-CN" altLang="zh-CN" dirty="0" smtClean="0"/>
              <a:t>斑马</a:t>
            </a:r>
            <a:r>
              <a:rPr lang="en-US" altLang="zh-CN" dirty="0" smtClean="0"/>
              <a:t> </a:t>
            </a:r>
          </a:p>
          <a:p>
            <a:pPr>
              <a:buNone/>
            </a:pPr>
            <a:r>
              <a:rPr lang="en-US" altLang="zh-CN" smtClean="0"/>
              <a:t>     </a:t>
            </a:r>
            <a:r>
              <a:rPr lang="zh-CN" altLang="zh-CN" smtClean="0"/>
              <a:t>的</a:t>
            </a:r>
            <a:r>
              <a:rPr lang="zh-CN" altLang="zh-CN" dirty="0"/>
              <a:t>食物、斑马的旅程、斑马的种类和分布、斑马的趣事等）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597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D82F528-56FD-4489-9912-A96A7B6BA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295819"/>
            <a:ext cx="4241800" cy="1325563"/>
          </a:xfrm>
        </p:spPr>
        <p:txBody>
          <a:bodyPr>
            <a:normAutofit fontScale="90000"/>
          </a:bodyPr>
          <a:lstStyle/>
          <a:p>
            <a:r>
              <a:rPr lang="en-US" altLang="zh-CN" sz="4800" b="1" dirty="0" smtClean="0"/>
              <a:t>Read and guess.</a:t>
            </a:r>
            <a:endParaRPr lang="zh-CN" altLang="en-US" sz="4800" b="1" dirty="0"/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5AEF8951-685B-45C6-B0D9-7C612D34F4D0}"/>
              </a:ext>
            </a:extLst>
          </p:cNvPr>
          <p:cNvSpPr/>
          <p:nvPr/>
        </p:nvSpPr>
        <p:spPr>
          <a:xfrm>
            <a:off x="785876" y="1816454"/>
            <a:ext cx="544866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It </a:t>
            </a:r>
            <a:r>
              <a:rPr lang="en-US" altLang="zh-CN" sz="4400" dirty="0">
                <a:latin typeface="Times New Roman" panose="02020603050405020304" pitchFamily="18" charset="0"/>
                <a:ea typeface="宋体" panose="02010600030101010101" pitchFamily="2" charset="-122"/>
              </a:rPr>
              <a:t>is an animal. It is white and black. It can run fast. It looks like a horse. It lives in the grassland. </a:t>
            </a:r>
            <a:endParaRPr lang="en-US" altLang="zh-CN" sz="4400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44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What </a:t>
            </a:r>
            <a:r>
              <a:rPr lang="en-US" altLang="zh-CN" sz="4400" dirty="0">
                <a:latin typeface="Times New Roman" panose="02020603050405020304" pitchFamily="18" charset="0"/>
                <a:ea typeface="宋体" panose="02010600030101010101" pitchFamily="2" charset="-122"/>
              </a:rPr>
              <a:t>is it? </a:t>
            </a:r>
            <a:endParaRPr lang="zh-CN" altLang="en-US" sz="4400" dirty="0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427BC7F-FB32-4AF9-A3F2-6B4FCDE6E7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3" r="4576" b="7488"/>
          <a:stretch/>
        </p:blipFill>
        <p:spPr>
          <a:xfrm>
            <a:off x="6559295" y="1816454"/>
            <a:ext cx="4846829" cy="419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1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15029362-0A1A-4CC2-8855-8F567B71989E}"/>
              </a:ext>
            </a:extLst>
          </p:cNvPr>
          <p:cNvSpPr/>
          <p:nvPr/>
        </p:nvSpPr>
        <p:spPr>
          <a:xfrm>
            <a:off x="5766816" y="1670077"/>
            <a:ext cx="6120384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altLang="zh-CN" sz="3200" kern="0" dirty="0">
                <a:latin typeface="Times New Roman" panose="02020603050405020304" pitchFamily="18" charset="0"/>
                <a:cs typeface="黑体" panose="02010609060101010101" pitchFamily="49" charset="-122"/>
              </a:rPr>
              <a:t>What can you see from the cover? 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altLang="zh-CN" sz="3200" kern="0" dirty="0">
                <a:latin typeface="Times New Roman" panose="02020603050405020304" pitchFamily="18" charset="0"/>
                <a:cs typeface="黑体" panose="02010609060101010101" pitchFamily="49" charset="-122"/>
              </a:rPr>
              <a:t>Where is the zebra?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altLang="zh-CN" sz="3200" kern="0" dirty="0">
                <a:latin typeface="Times New Roman" panose="02020603050405020304" pitchFamily="18" charset="0"/>
                <a:cs typeface="黑体" panose="02010609060101010101" pitchFamily="49" charset="-122"/>
              </a:rPr>
              <a:t>What is the zebra doing?</a:t>
            </a:r>
            <a:endParaRPr lang="en-US" altLang="zh-CN" sz="3200" kern="100" dirty="0">
              <a:latin typeface="Calibri" panose="020F0502020204030204" pitchFamily="34" charset="0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altLang="zh-CN" sz="3200" kern="0" dirty="0">
                <a:latin typeface="Times New Roman" panose="02020603050405020304" pitchFamily="18" charset="0"/>
                <a:cs typeface="黑体" panose="02010609060101010101" pitchFamily="49" charset="-122"/>
              </a:rPr>
              <a:t>Can the zebra eat food? </a:t>
            </a:r>
            <a:endParaRPr lang="zh-CN" altLang="zh-CN" sz="3200" kern="100" dirty="0">
              <a:latin typeface="Calibri" panose="020F0502020204030204" pitchFamily="34" charset="0"/>
              <a:cs typeface="黑体" panose="02010609060101010101" pitchFamily="49" charset="-122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</a:rPr>
              <a:t>Do you have any questions about the picture? </a:t>
            </a:r>
            <a:endParaRPr lang="zh-CN" alt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031" y="581932"/>
            <a:ext cx="4075499" cy="558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标题 1">
            <a:extLst>
              <a:ext uri="{FF2B5EF4-FFF2-40B4-BE49-F238E27FC236}">
                <a16:creationId xmlns="" xmlns:a16="http://schemas.microsoft.com/office/drawing/2014/main" id="{6D82F528-56FD-4489-9912-A96A7B6BA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570" y="281305"/>
            <a:ext cx="5199743" cy="1325563"/>
          </a:xfrm>
        </p:spPr>
        <p:txBody>
          <a:bodyPr>
            <a:normAutofit/>
          </a:bodyPr>
          <a:lstStyle/>
          <a:p>
            <a:r>
              <a:rPr lang="en-US" altLang="zh-CN" sz="4800" b="1" dirty="0" smtClean="0"/>
              <a:t>Read and answer.</a:t>
            </a:r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7213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F53853C-7ED3-4C66-9CDE-54F79BD134FB}"/>
              </a:ext>
            </a:extLst>
          </p:cNvPr>
          <p:cNvSpPr/>
          <p:nvPr/>
        </p:nvSpPr>
        <p:spPr>
          <a:xfrm>
            <a:off x="8109423" y="977493"/>
            <a:ext cx="351652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altLang="zh-CN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Look at these zebras, what happens to them?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altLang="zh-CN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 they feel? </a:t>
            </a:r>
            <a:endParaRPr lang="zh-CN" altLang="zh-CN" sz="32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altLang="zh-CN" sz="3200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Can the zebras find something to eat?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altLang="zh-CN" sz="3200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How do you </a:t>
            </a:r>
            <a:r>
              <a:rPr lang="en-US" altLang="zh-CN" sz="3200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know </a:t>
            </a:r>
            <a:r>
              <a:rPr lang="en-US" altLang="zh-CN" sz="3200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that? Which words tell you?</a:t>
            </a:r>
            <a:endParaRPr lang="zh-CN" altLang="zh-CN" sz="32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9 读物 新西兰\Package 4 全部\多维阅读第4级\多维阅读第4级 封面扉页及图片\多维阅读第4级 正文-jpg\5-斑马觅食记\5-斑马觅食记_页面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6627" y="1222161"/>
            <a:ext cx="3831772" cy="5200419"/>
          </a:xfrm>
          <a:prstGeom prst="rect">
            <a:avLst/>
          </a:prstGeom>
          <a:noFill/>
        </p:spPr>
      </p:pic>
      <p:pic>
        <p:nvPicPr>
          <p:cNvPr id="3075" name="Picture 3" descr="D:\9 读物 新西兰\Package 4 全部\多维阅读第4级\多维阅读第4级 封面扉页及图片\多维阅读第4级 正文-jpg\5-斑马觅食记\5-斑马觅食记_页面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22161"/>
            <a:ext cx="3831772" cy="5200419"/>
          </a:xfrm>
          <a:prstGeom prst="rect">
            <a:avLst/>
          </a:prstGeom>
          <a:noFill/>
        </p:spPr>
      </p:pic>
      <p:sp>
        <p:nvSpPr>
          <p:cNvPr id="8" name="标题 1">
            <a:extLst>
              <a:ext uri="{FF2B5EF4-FFF2-40B4-BE49-F238E27FC236}">
                <a16:creationId xmlns="" xmlns:a16="http://schemas.microsoft.com/office/drawing/2014/main" id="{6D82F528-56FD-4489-9912-A96A7B6BA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772" y="0"/>
            <a:ext cx="5573486" cy="1325563"/>
          </a:xfrm>
        </p:spPr>
        <p:txBody>
          <a:bodyPr>
            <a:normAutofit/>
          </a:bodyPr>
          <a:lstStyle/>
          <a:p>
            <a:r>
              <a:rPr lang="en-US" altLang="zh-CN" sz="4800" b="1" dirty="0" smtClean="0"/>
              <a:t>Read and answer. </a:t>
            </a:r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40799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05F096C7-14F2-460E-A16C-CF45BCE4B3AC}"/>
              </a:ext>
            </a:extLst>
          </p:cNvPr>
          <p:cNvSpPr/>
          <p:nvPr/>
        </p:nvSpPr>
        <p:spPr>
          <a:xfrm>
            <a:off x="2376305" y="2587616"/>
            <a:ext cx="55066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Why do the zebras go away?</a:t>
            </a:r>
          </a:p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Where are the zebras going?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CA3C2E5E-1707-4B19-9C78-499CD2551270}"/>
              </a:ext>
            </a:extLst>
          </p:cNvPr>
          <p:cNvSpPr/>
          <p:nvPr/>
        </p:nvSpPr>
        <p:spPr>
          <a:xfrm>
            <a:off x="2376305" y="3670219"/>
            <a:ext cx="8770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do you think the zebras might be going to do?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098" name="Picture 2" descr="D:\9 读物 新西兰\Package 4 全部\多维阅读第4级\多维阅读第4级 封面扉页及图片\多维阅读第4级 正文-jpg\5-斑马觅食记\5-斑马觅食记_页面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1109" y="1509486"/>
            <a:ext cx="3940891" cy="5348514"/>
          </a:xfrm>
          <a:prstGeom prst="rect">
            <a:avLst/>
          </a:prstGeom>
          <a:noFill/>
        </p:spPr>
      </p:pic>
      <p:pic>
        <p:nvPicPr>
          <p:cNvPr id="4099" name="Picture 3" descr="D:\9 读物 新西兰\Package 4 全部\多维阅读第4级\多维阅读第4级 封面扉页及图片\多维阅读第4级 正文-jpg\5-斑马觅食记\5-斑马觅食记_页面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7737" y="1509486"/>
            <a:ext cx="3940891" cy="5348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56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9 读物 新西兰\Package 4 全部\多维阅读第4级\多维阅读第4级 封面扉页及图片\多维阅读第4级 正文-jpg\5-斑马觅食记\5-斑马觅食记_页面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9851" y="318180"/>
            <a:ext cx="4800723" cy="6515465"/>
          </a:xfrm>
          <a:prstGeom prst="rect">
            <a:avLst/>
          </a:prstGeom>
          <a:noFill/>
        </p:spPr>
      </p:pic>
      <p:pic>
        <p:nvPicPr>
          <p:cNvPr id="5123" name="Picture 3" descr="D:\9 读物 新西兰\Package 4 全部\多维阅读第4级\多维阅读第4级 封面扉页及图片\多维阅读第4级 正文-jpg\5-斑马觅食记\5-斑马觅食记_页面_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2008" y="318180"/>
            <a:ext cx="4818669" cy="6539820"/>
          </a:xfrm>
          <a:prstGeom prst="rect">
            <a:avLst/>
          </a:prstGeom>
          <a:noFill/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4FDD5453-6E50-4628-8EC6-09CD41A8FE14}"/>
              </a:ext>
            </a:extLst>
          </p:cNvPr>
          <p:cNvSpPr/>
          <p:nvPr/>
        </p:nvSpPr>
        <p:spPr>
          <a:xfrm>
            <a:off x="2105165" y="2089511"/>
            <a:ext cx="79816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 is looking at the zebras?</a:t>
            </a:r>
          </a:p>
          <a:p>
            <a:r>
              <a:rPr lang="en-US" altLang="zh-CN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Why do you think the zebras are running?</a:t>
            </a:r>
            <a:endParaRPr lang="zh-CN" altLang="en-US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460CBEDB-CC89-40BC-820B-E0C8124F1D36}"/>
              </a:ext>
            </a:extLst>
          </p:cNvPr>
          <p:cNvSpPr/>
          <p:nvPr/>
        </p:nvSpPr>
        <p:spPr>
          <a:xfrm>
            <a:off x="2003565" y="1349829"/>
            <a:ext cx="1857235" cy="415717"/>
          </a:xfrm>
          <a:prstGeom prst="rect">
            <a:avLst/>
          </a:prstGeom>
          <a:noFill/>
          <a:ln w="698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8896A57D-3326-47D3-BB20-9CD98687F308}"/>
              </a:ext>
            </a:extLst>
          </p:cNvPr>
          <p:cNvSpPr/>
          <p:nvPr/>
        </p:nvSpPr>
        <p:spPr>
          <a:xfrm>
            <a:off x="2105163" y="3106497"/>
            <a:ext cx="83583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</a:t>
            </a:r>
            <a:r>
              <a:rPr lang="en-US" altLang="zh-CN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DANGER</a:t>
            </a:r>
            <a:r>
              <a:rPr lang="en-US" altLang="zh-CN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why is </a:t>
            </a:r>
            <a:r>
              <a:rPr lang="en-US" altLang="zh-CN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DANGER</a:t>
            </a:r>
            <a:r>
              <a:rPr lang="en-US" altLang="zh-CN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red here?</a:t>
            </a:r>
            <a:endParaRPr lang="zh-CN" altLang="en-US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116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89BD13A6-D8E2-4048-B129-A79F9750C746}"/>
              </a:ext>
            </a:extLst>
          </p:cNvPr>
          <p:cNvSpPr/>
          <p:nvPr/>
        </p:nvSpPr>
        <p:spPr>
          <a:xfrm>
            <a:off x="4621077" y="1119188"/>
            <a:ext cx="2949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DANGER</a:t>
            </a:r>
            <a:endParaRPr lang="zh-CN" alt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4554188E-A753-42CD-807B-057AFEECE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90812"/>
            <a:ext cx="2019300" cy="304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65F423F-339A-4287-BEBC-50C70CA9C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25" y="2690812"/>
            <a:ext cx="2146300" cy="304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6D88A7F-33EF-49FF-AAC0-6F90C619A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12" y="2562225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4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9 读物 新西兰\Package 4 全部\多维阅读第4级\多维阅读第4级 封面扉页及图片\多维阅读第4级 正文-jpg\5-斑马觅食记\5-斑马觅食记_页面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8057" y="396873"/>
            <a:ext cx="4760686" cy="6461127"/>
          </a:xfrm>
          <a:prstGeom prst="rect">
            <a:avLst/>
          </a:prstGeom>
          <a:noFill/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26E09A31-82A2-476C-A1C2-47286513439B}"/>
              </a:ext>
            </a:extLst>
          </p:cNvPr>
          <p:cNvSpPr/>
          <p:nvPr/>
        </p:nvSpPr>
        <p:spPr>
          <a:xfrm>
            <a:off x="6672262" y="4443941"/>
            <a:ext cx="5519738" cy="24560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Can zebras look for food in the water? 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Are there any </a:t>
            </a:r>
            <a:r>
              <a:rPr lang="en-US" altLang="zh-CN" sz="32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DANGERS </a:t>
            </a:r>
            <a:r>
              <a:rPr lang="en-US" altLang="zh-CN" sz="32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in </a:t>
            </a:r>
            <a:r>
              <a:rPr lang="en-US" altLang="zh-CN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the water? </a:t>
            </a:r>
            <a:endParaRPr lang="zh-CN" altLang="zh-CN" sz="3200" kern="1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</p:txBody>
      </p:sp>
      <p:pic>
        <p:nvPicPr>
          <p:cNvPr id="6146" name="Picture 2" descr="D:\9 读物 新西兰\Package 4 全部\多维阅读第4级\多维阅读第4级 封面扉页及图片\多维阅读第4级 正文-jpg\5-斑马觅食记\5-斑马觅食记_页面_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046" y="356997"/>
            <a:ext cx="4790068" cy="6501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76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9 读物 新西兰\Package 4 全部\多维阅读第4级\多维阅读第4级 封面扉页及图片\多维阅读第4级 正文-jpg\5-斑马觅食记\5-斑马觅食记_页面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777" y="440986"/>
            <a:ext cx="3653395" cy="4958330"/>
          </a:xfrm>
          <a:prstGeom prst="rect">
            <a:avLst/>
          </a:prstGeom>
        </p:spPr>
      </p:pic>
      <p:pic>
        <p:nvPicPr>
          <p:cNvPr id="7172" name="Picture 4" descr="D:\9 读物 新西兰\Package 4 全部\多维阅读第4级\多维阅读第4级 封面扉页及图片\多维阅读第4级 正文-jpg\5-斑马觅食记\5-斑马觅食记_页面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0175" y="435429"/>
            <a:ext cx="3661081" cy="49687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2DAD722E-227C-44F1-821B-5D23DE0A4F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"/>
          <a:stretch/>
        </p:blipFill>
        <p:spPr>
          <a:xfrm>
            <a:off x="12407054" y="0"/>
            <a:ext cx="3640790" cy="637288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2DE5A422-5399-470B-948D-C89D7C3AEAA0}"/>
              </a:ext>
            </a:extLst>
          </p:cNvPr>
          <p:cNvSpPr/>
          <p:nvPr/>
        </p:nvSpPr>
        <p:spPr>
          <a:xfrm>
            <a:off x="2676524" y="4969025"/>
            <a:ext cx="9515475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000" kern="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How do you know there is </a:t>
            </a:r>
            <a:r>
              <a:rPr lang="en-US" altLang="zh-CN" sz="4000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a </a:t>
            </a:r>
            <a:r>
              <a:rPr lang="en-US" altLang="zh-CN" sz="40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DANGER</a:t>
            </a:r>
            <a:r>
              <a:rPr lang="en-US" altLang="zh-CN" sz="4000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 </a:t>
            </a:r>
            <a:r>
              <a:rPr lang="en-US" altLang="zh-CN" sz="4000" kern="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here?</a:t>
            </a:r>
          </a:p>
          <a:p>
            <a:pPr algn="just">
              <a:lnSpc>
                <a:spcPct val="120000"/>
              </a:lnSpc>
            </a:pPr>
            <a:r>
              <a:rPr lang="en-US" altLang="zh-CN" sz="4000" kern="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What will the zebras have to do?</a:t>
            </a:r>
            <a:endParaRPr lang="zh-CN" altLang="en-US" sz="4000" kern="0" dirty="0">
              <a:latin typeface="Times New Roman" panose="02020603050405020304" pitchFamily="18" charset="0"/>
              <a:ea typeface="宋体" panose="02010600030101010101" pitchFamily="2" charset="-122"/>
              <a:cs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4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556</Words>
  <Application>Microsoft Office PowerPoint</Application>
  <PresentationFormat>自定义</PresentationFormat>
  <Paragraphs>85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主题​​</vt:lpstr>
      <vt:lpstr>多维阅读第4级</vt:lpstr>
      <vt:lpstr>Read and guess.</vt:lpstr>
      <vt:lpstr>Read and answer.</vt:lpstr>
      <vt:lpstr>Read and answer.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fltrp</cp:lastModifiedBy>
  <cp:revision>54</cp:revision>
  <dcterms:created xsi:type="dcterms:W3CDTF">2018-08-28T02:02:55Z</dcterms:created>
  <dcterms:modified xsi:type="dcterms:W3CDTF">2019-01-18T02:22:30Z</dcterms:modified>
</cp:coreProperties>
</file>