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599"/>
  </p:normalViewPr>
  <p:slideViewPr>
    <p:cSldViewPr snapToGrid="0" snapToObjects="1">
      <p:cViewPr varScale="1">
        <p:scale>
          <a:sx n="83" d="100"/>
          <a:sy n="83" d="100"/>
        </p:scale>
        <p:origin x="-442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BDF3-8189-6A41-A2EF-36E6407F198E}" type="datetimeFigureOut">
              <a:rPr kumimoji="1" lang="zh-CN" altLang="en-US" smtClean="0"/>
              <a:pPr/>
              <a:t>2018/12/7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E4B099C2-35CC-9543-9583-9E8CAF97EB83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184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BDF3-8189-6A41-A2EF-36E6407F198E}" type="datetimeFigureOut">
              <a:rPr kumimoji="1" lang="zh-CN" altLang="en-US" smtClean="0"/>
              <a:pPr/>
              <a:t>2018/12/7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99C2-35CC-9543-9583-9E8CAF97EB83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549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BDF3-8189-6A41-A2EF-36E6407F198E}" type="datetimeFigureOut">
              <a:rPr kumimoji="1" lang="zh-CN" altLang="en-US" smtClean="0"/>
              <a:pPr/>
              <a:t>2018/12/7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99C2-35CC-9543-9583-9E8CAF97EB83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83551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BDF3-8189-6A41-A2EF-36E6407F198E}" type="datetimeFigureOut">
              <a:rPr kumimoji="1" lang="zh-CN" altLang="en-US" smtClean="0"/>
              <a:pPr/>
              <a:t>2018/12/7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99C2-35CC-9543-9583-9E8CAF97EB83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457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BDF3-8189-6A41-A2EF-36E6407F198E}" type="datetimeFigureOut">
              <a:rPr kumimoji="1" lang="zh-CN" altLang="en-US" smtClean="0"/>
              <a:pPr/>
              <a:t>2018/12/7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99C2-35CC-9543-9583-9E8CAF97EB83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63355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BDF3-8189-6A41-A2EF-36E6407F198E}" type="datetimeFigureOut">
              <a:rPr kumimoji="1" lang="zh-CN" altLang="en-US" smtClean="0"/>
              <a:pPr/>
              <a:t>2018/12/7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99C2-35CC-9543-9583-9E8CAF97EB83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939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BDF3-8189-6A41-A2EF-36E6407F198E}" type="datetimeFigureOut">
              <a:rPr kumimoji="1" lang="zh-CN" altLang="en-US" smtClean="0"/>
              <a:pPr/>
              <a:t>2018/12/7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99C2-35CC-9543-9583-9E8CAF97EB83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06959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BDF3-8189-6A41-A2EF-36E6407F198E}" type="datetimeFigureOut">
              <a:rPr kumimoji="1" lang="zh-CN" altLang="en-US" smtClean="0"/>
              <a:pPr/>
              <a:t>2018/12/7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99C2-35CC-9543-9583-9E8CAF97EB83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86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BDF3-8189-6A41-A2EF-36E6407F198E}" type="datetimeFigureOut">
              <a:rPr kumimoji="1" lang="zh-CN" altLang="en-US" smtClean="0"/>
              <a:pPr/>
              <a:t>2018/12/7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99C2-35CC-9543-9583-9E8CAF97EB83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01703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BDF3-8189-6A41-A2EF-36E6407F198E}" type="datetimeFigureOut">
              <a:rPr kumimoji="1" lang="zh-CN" altLang="en-US" smtClean="0"/>
              <a:pPr/>
              <a:t>2018/12/7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99C2-35CC-9543-9583-9E8CAF97EB83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39874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BDF3-8189-6A41-A2EF-36E6407F198E}" type="datetimeFigureOut">
              <a:rPr kumimoji="1" lang="zh-CN" altLang="en-US" smtClean="0"/>
              <a:pPr/>
              <a:t>2018/12/7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99C2-35CC-9543-9583-9E8CAF97EB83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1532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C096BDF3-8189-6A41-A2EF-36E6407F198E}" type="datetimeFigureOut">
              <a:rPr kumimoji="1" lang="zh-CN" altLang="en-US" smtClean="0"/>
              <a:pPr/>
              <a:t>2018/12/7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099C2-35CC-9543-9583-9E8CAF97EB83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054077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A9F6349-2BEA-9544-AB88-8C206F3F17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7" t="1645" r="6163" b="3289"/>
          <a:stretch/>
        </p:blipFill>
        <p:spPr>
          <a:xfrm>
            <a:off x="2088013" y="1260676"/>
            <a:ext cx="5650475" cy="3669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AEA4E804-52CE-E948-B99A-B2EFF1C946DD}"/>
              </a:ext>
            </a:extLst>
          </p:cNvPr>
          <p:cNvSpPr txBox="1"/>
          <p:nvPr/>
        </p:nvSpPr>
        <p:spPr>
          <a:xfrm>
            <a:off x="2967045" y="5107813"/>
            <a:ext cx="3892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800" b="1" dirty="0"/>
              <a:t>Look! No Tail</a:t>
            </a:r>
            <a:endParaRPr kumimoji="1" lang="zh-CN" altLang="en-US" sz="4800" b="1" dirty="0"/>
          </a:p>
        </p:txBody>
      </p:sp>
      <p:sp>
        <p:nvSpPr>
          <p:cNvPr id="4" name="标题 3073"/>
          <p:cNvSpPr txBox="1">
            <a:spLocks noChangeArrowheads="1"/>
          </p:cNvSpPr>
          <p:nvPr/>
        </p:nvSpPr>
        <p:spPr bwMode="auto">
          <a:xfrm>
            <a:off x="0" y="0"/>
            <a:ext cx="3671886" cy="75245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多维阅读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第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级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76300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A32C097-2F9F-CC4B-B79C-446D8EDEC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002" y="1708877"/>
            <a:ext cx="5741233" cy="38383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CE978BDC-078F-0F40-848F-E61C8282C7C2}"/>
              </a:ext>
            </a:extLst>
          </p:cNvPr>
          <p:cNvSpPr txBox="1"/>
          <p:nvPr/>
        </p:nvSpPr>
        <p:spPr>
          <a:xfrm>
            <a:off x="2218544" y="239846"/>
            <a:ext cx="72010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/>
              <a:t>What questions do you want to</a:t>
            </a:r>
          </a:p>
          <a:p>
            <a:r>
              <a:rPr kumimoji="1" lang="en-US" altLang="zh-CN" sz="4000" dirty="0"/>
              <a:t> ask the lizard?</a:t>
            </a:r>
            <a:endParaRPr kumimoji="1"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85953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94C7971-DBED-3140-9D42-AD683B80F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005" y="209862"/>
            <a:ext cx="1785077" cy="164382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68610A1F-B93E-E84B-AE47-A7E70EEE982E}"/>
              </a:ext>
            </a:extLst>
          </p:cNvPr>
          <p:cNvSpPr txBox="1"/>
          <p:nvPr/>
        </p:nvSpPr>
        <p:spPr>
          <a:xfrm>
            <a:off x="2923082" y="647054"/>
            <a:ext cx="82509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/>
              <a:t>Read and </a:t>
            </a:r>
            <a:r>
              <a:rPr kumimoji="1" lang="en-US" altLang="zh-CN" sz="4400" dirty="0" smtClean="0"/>
              <a:t>finish your worksheet.</a:t>
            </a:r>
            <a:endParaRPr kumimoji="1" lang="zh-CN" altLang="en-US" sz="4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71735898-C839-5B44-A587-EF87A48F2D4B}"/>
              </a:ext>
            </a:extLst>
          </p:cNvPr>
          <p:cNvSpPr txBox="1"/>
          <p:nvPr/>
        </p:nvSpPr>
        <p:spPr>
          <a:xfrm>
            <a:off x="2143593" y="2398427"/>
            <a:ext cx="81546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zh-CN" sz="4000" dirty="0" smtClean="0"/>
              <a:t> Read </a:t>
            </a:r>
            <a:r>
              <a:rPr kumimoji="1" lang="en-US" altLang="zh-CN" sz="4000" dirty="0"/>
              <a:t>your text. Talk about the </a:t>
            </a:r>
            <a:r>
              <a:rPr kumimoji="1" lang="en-US" altLang="zh-CN" sz="4000" dirty="0" smtClean="0"/>
              <a:t> </a:t>
            </a:r>
          </a:p>
          <a:p>
            <a:pPr marL="342900" indent="-342900"/>
            <a:r>
              <a:rPr kumimoji="1" lang="en-US" altLang="zh-CN" sz="4000" dirty="0" smtClean="0"/>
              <a:t>    questions </a:t>
            </a:r>
            <a:r>
              <a:rPr kumimoji="1" lang="en-US" altLang="zh-CN" sz="4000" dirty="0"/>
              <a:t>on the worksheet with </a:t>
            </a:r>
            <a:r>
              <a:rPr kumimoji="1" lang="en-US" altLang="zh-CN" sz="4000" dirty="0" smtClean="0"/>
              <a:t> </a:t>
            </a:r>
          </a:p>
          <a:p>
            <a:pPr marL="342900" indent="-342900"/>
            <a:r>
              <a:rPr kumimoji="1" lang="en-US" altLang="zh-CN" sz="4000" dirty="0" smtClean="0"/>
              <a:t>    your </a:t>
            </a:r>
            <a:r>
              <a:rPr kumimoji="1" lang="en-US" altLang="zh-CN" sz="4000" dirty="0"/>
              <a:t>group members.</a:t>
            </a:r>
          </a:p>
          <a:p>
            <a:pPr marL="342900" indent="-342900"/>
            <a:r>
              <a:rPr kumimoji="1" lang="en-US" altLang="zh-CN" sz="4000" dirty="0" smtClean="0"/>
              <a:t>2. Read </a:t>
            </a:r>
            <a:r>
              <a:rPr kumimoji="1" lang="en-US" altLang="zh-CN" sz="4000" dirty="0"/>
              <a:t>your text to the student </a:t>
            </a:r>
            <a:r>
              <a:rPr kumimoji="1" lang="en-US" altLang="zh-CN" sz="4000" dirty="0" smtClean="0"/>
              <a:t> </a:t>
            </a:r>
          </a:p>
          <a:p>
            <a:pPr marL="342900" indent="-342900"/>
            <a:r>
              <a:rPr kumimoji="1" lang="en-US" altLang="zh-CN" sz="4000" dirty="0" smtClean="0"/>
              <a:t>    sitting </a:t>
            </a:r>
            <a:r>
              <a:rPr kumimoji="1" lang="en-US" altLang="zh-CN" sz="4000" dirty="0"/>
              <a:t>next to </a:t>
            </a:r>
            <a:r>
              <a:rPr kumimoji="1" lang="en-US" altLang="zh-CN" sz="4000" dirty="0" smtClean="0"/>
              <a:t>you and </a:t>
            </a:r>
            <a:r>
              <a:rPr kumimoji="1" lang="en-US" altLang="zh-CN" sz="4000" dirty="0"/>
              <a:t>ask the </a:t>
            </a:r>
            <a:endParaRPr kumimoji="1" lang="en-US" altLang="zh-CN" sz="4000" dirty="0" smtClean="0"/>
          </a:p>
          <a:p>
            <a:pPr marL="342900" indent="-342900"/>
            <a:r>
              <a:rPr kumimoji="1" lang="en-US" altLang="zh-CN" sz="4000" dirty="0" smtClean="0"/>
              <a:t>    questions</a:t>
            </a:r>
            <a:r>
              <a:rPr kumimoji="1" lang="en-US" altLang="zh-CN" sz="4000" dirty="0"/>
              <a:t>.</a:t>
            </a:r>
            <a:endParaRPr kumimoji="1"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468422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A8E324D-AC94-9B45-B636-781D6AFF79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57" b="5769"/>
          <a:stretch/>
        </p:blipFill>
        <p:spPr>
          <a:xfrm>
            <a:off x="1105193" y="434715"/>
            <a:ext cx="3196983" cy="16339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EAFFE0A-7693-9141-85A8-68351EE066BC}"/>
              </a:ext>
            </a:extLst>
          </p:cNvPr>
          <p:cNvSpPr txBox="1"/>
          <p:nvPr/>
        </p:nvSpPr>
        <p:spPr>
          <a:xfrm>
            <a:off x="4527030" y="866958"/>
            <a:ext cx="55547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/>
              <a:t>Read the book again!</a:t>
            </a:r>
            <a:endParaRPr kumimoji="1" lang="zh-CN" altLang="en-US" sz="44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876679FB-3ACA-2E4E-9C23-F27B8CB72E24}"/>
              </a:ext>
            </a:extLst>
          </p:cNvPr>
          <p:cNvSpPr/>
          <p:nvPr/>
        </p:nvSpPr>
        <p:spPr>
          <a:xfrm>
            <a:off x="1733270" y="2668044"/>
            <a:ext cx="8725466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5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What is the same about the </a:t>
            </a:r>
            <a:endParaRPr lang="en-US" altLang="zh-CN" sz="5400" kern="0" dirty="0" smtClean="0">
              <a:latin typeface="Times New Roman" panose="02020603050405020304" pitchFamily="18" charset="0"/>
              <a:cs typeface="黑体" panose="02010609060101010101" pitchFamily="49" charset="-122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endParaRPr lang="en-US" altLang="zh-CN" sz="5400" kern="0" dirty="0">
              <a:latin typeface="Times New Roman" panose="02020603050405020304" pitchFamily="18" charset="0"/>
              <a:cs typeface="黑体" panose="02010609060101010101" pitchFamily="49" charset="-122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5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         and              and             ?</a:t>
            </a:r>
            <a:endParaRPr lang="zh-CN" altLang="zh-CN" sz="54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ECF9057-92F4-C946-8000-241E4E049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02" y="4197246"/>
            <a:ext cx="2428934" cy="1723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0EFAC9-0068-CF4B-8C9C-00AE4CDAC3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06" t="16317" r="22274" b="19471"/>
          <a:stretch/>
        </p:blipFill>
        <p:spPr>
          <a:xfrm>
            <a:off x="7608379" y="4317167"/>
            <a:ext cx="2298001" cy="1571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2749FD8-6DF5-9E48-A4D8-890F1D2BC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030" y="4284902"/>
            <a:ext cx="2122603" cy="14208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013224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24A5988D-8367-FE46-9AB3-ED92E97CD64A}"/>
              </a:ext>
            </a:extLst>
          </p:cNvPr>
          <p:cNvSpPr txBox="1"/>
          <p:nvPr/>
        </p:nvSpPr>
        <p:spPr>
          <a:xfrm>
            <a:off x="2686050" y="428625"/>
            <a:ext cx="69012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/>
              <a:t>Read, </a:t>
            </a:r>
            <a:r>
              <a:rPr kumimoji="1" lang="en-US" altLang="zh-CN" sz="4400" b="1" dirty="0" smtClean="0"/>
              <a:t>learn </a:t>
            </a:r>
            <a:r>
              <a:rPr kumimoji="1" lang="en-US" altLang="zh-CN" sz="4400" b="1" dirty="0"/>
              <a:t>and </a:t>
            </a:r>
            <a:r>
              <a:rPr kumimoji="1" lang="en-US" altLang="zh-CN" sz="4400" b="1" dirty="0" smtClean="0"/>
              <a:t>Practice.</a:t>
            </a:r>
            <a:endParaRPr kumimoji="1" lang="zh-CN" altLang="en-US" sz="4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007AF591-D182-884F-9E82-5B251E561E8E}"/>
              </a:ext>
            </a:extLst>
          </p:cNvPr>
          <p:cNvSpPr txBox="1"/>
          <p:nvPr/>
        </p:nvSpPr>
        <p:spPr>
          <a:xfrm>
            <a:off x="7571204" y="4085859"/>
            <a:ext cx="29216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7200" b="1" u="sng" dirty="0">
                <a:solidFill>
                  <a:srgbClr val="FF0000"/>
                </a:solidFill>
                <a:latin typeface="Cooper Black" panose="0208090404030B020404" pitchFamily="18" charset="0"/>
              </a:rPr>
              <a:t>sh</a:t>
            </a:r>
            <a:r>
              <a:rPr kumimoji="1" lang="en-US" altLang="zh-CN" sz="7200" b="1" dirty="0">
                <a:latin typeface="Cooper Black" panose="0208090404030B020404" pitchFamily="18" charset="0"/>
              </a:rPr>
              <a:t>ark</a:t>
            </a:r>
            <a:endParaRPr kumimoji="1" lang="zh-CN" altLang="en-US" sz="7200" b="1" dirty="0">
              <a:latin typeface="Cooper Black" panose="0208090404030B0204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49B5F91-2BFF-154C-9587-9D762A57A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206" y="1241074"/>
            <a:ext cx="1655852" cy="159329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27F59079-8D41-7247-99B1-0E4F02C6F4E4}"/>
              </a:ext>
            </a:extLst>
          </p:cNvPr>
          <p:cNvSpPr txBox="1"/>
          <p:nvPr/>
        </p:nvSpPr>
        <p:spPr>
          <a:xfrm>
            <a:off x="4721571" y="1679763"/>
            <a:ext cx="23006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b="1" dirty="0">
                <a:solidFill>
                  <a:srgbClr val="FF0000"/>
                </a:solidFill>
              </a:rPr>
              <a:t>No tail</a:t>
            </a:r>
            <a:endParaRPr kumimoji="1" lang="zh-CN" altLang="en-US" sz="5400" b="1" dirty="0">
              <a:solidFill>
                <a:srgbClr val="FF0000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B6425B4-643B-8743-ACEA-EA9586FDD9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41" t="13333" r="17562" b="18033"/>
          <a:stretch/>
        </p:blipFill>
        <p:spPr>
          <a:xfrm>
            <a:off x="2417401" y="3932273"/>
            <a:ext cx="2108969" cy="15075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6527CDAC-AC80-5D4C-A5EE-94B48260310B}"/>
              </a:ext>
            </a:extLst>
          </p:cNvPr>
          <p:cNvSpPr txBox="1"/>
          <p:nvPr/>
        </p:nvSpPr>
        <p:spPr>
          <a:xfrm rot="894306">
            <a:off x="3548938" y="3295918"/>
            <a:ext cx="24785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b="1" dirty="0"/>
              <a:t>big</a:t>
            </a:r>
            <a:r>
              <a:rPr kumimoji="1" lang="en-US" altLang="zh-CN" sz="4400" dirty="0"/>
              <a:t> crab</a:t>
            </a:r>
            <a:endParaRPr kumimoji="1" lang="zh-CN" altLang="en-US" sz="44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598AA733-1CBA-D543-82AD-6476BEE21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886" y="5020648"/>
            <a:ext cx="1899032" cy="15170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B709BEA3-B0DD-DE48-8CC3-17B8F89C5905}"/>
              </a:ext>
            </a:extLst>
          </p:cNvPr>
          <p:cNvSpPr txBox="1"/>
          <p:nvPr/>
        </p:nvSpPr>
        <p:spPr>
          <a:xfrm>
            <a:off x="1147501" y="900864"/>
            <a:ext cx="137088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/>
              <a:t>g</a:t>
            </a:r>
            <a:r>
              <a:rPr kumimoji="1" lang="en-US" altLang="zh-CN" sz="3600" dirty="0"/>
              <a:t>o</a:t>
            </a:r>
          </a:p>
          <a:p>
            <a:r>
              <a:rPr kumimoji="1" lang="en-US" altLang="zh-CN" sz="4400" dirty="0"/>
              <a:t>g</a:t>
            </a:r>
            <a:r>
              <a:rPr kumimoji="1" lang="en-US" altLang="zh-CN" sz="3600" dirty="0"/>
              <a:t>rass</a:t>
            </a:r>
          </a:p>
          <a:p>
            <a:r>
              <a:rPr kumimoji="1" lang="en-US" altLang="zh-CN" sz="4400" dirty="0"/>
              <a:t>g</a:t>
            </a:r>
            <a:r>
              <a:rPr kumimoji="1" lang="en-US" altLang="zh-CN" sz="3600" dirty="0"/>
              <a:t>irl</a:t>
            </a:r>
          </a:p>
          <a:p>
            <a:r>
              <a:rPr kumimoji="1" lang="en-US" altLang="zh-CN" sz="4400" dirty="0"/>
              <a:t>g</a:t>
            </a:r>
            <a:r>
              <a:rPr kumimoji="1" lang="en-US" altLang="zh-CN" sz="3600" dirty="0"/>
              <a:t>as</a:t>
            </a:r>
          </a:p>
          <a:p>
            <a:r>
              <a:rPr kumimoji="1" lang="en-US" altLang="zh-CN" sz="4400" dirty="0" smtClean="0"/>
              <a:t>g</a:t>
            </a:r>
            <a:r>
              <a:rPr kumimoji="1" lang="en-US" altLang="zh-CN" sz="3600" dirty="0" smtClean="0"/>
              <a:t>ood</a:t>
            </a:r>
            <a:endParaRPr kumimoji="1"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890087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8D615D48-BC7F-884F-9D4F-AAA1514D3F17}"/>
              </a:ext>
            </a:extLst>
          </p:cNvPr>
          <p:cNvSpPr txBox="1"/>
          <p:nvPr/>
        </p:nvSpPr>
        <p:spPr>
          <a:xfrm>
            <a:off x="1678898" y="2218543"/>
            <a:ext cx="73709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/>
              <a:t>Choose</a:t>
            </a:r>
            <a:r>
              <a:rPr kumimoji="1" lang="zh-CN" altLang="en-US" sz="4400" dirty="0"/>
              <a:t> </a:t>
            </a:r>
            <a:r>
              <a:rPr kumimoji="1" lang="en-US" altLang="zh-CN" sz="4400" dirty="0"/>
              <a:t>your favorite animal </a:t>
            </a:r>
          </a:p>
          <a:p>
            <a:r>
              <a:rPr kumimoji="1" lang="en-US" altLang="zh-CN" sz="4400" dirty="0"/>
              <a:t>and read the text about it.</a:t>
            </a:r>
            <a:endParaRPr kumimoji="1" lang="zh-CN" altLang="en-US" sz="44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2DB3589-F181-3F4A-ACE7-8913CEB0D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873" y="4197246"/>
            <a:ext cx="2428934" cy="1723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FA92E27-6B26-E84C-A6C2-D1F213BABC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06" t="16317" r="22274" b="19471"/>
          <a:stretch/>
        </p:blipFill>
        <p:spPr>
          <a:xfrm>
            <a:off x="8088062" y="4317167"/>
            <a:ext cx="2298001" cy="1571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2739D74-2059-404B-93F6-7A9A197D8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687" y="4284902"/>
            <a:ext cx="2122603" cy="14208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454564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B6DCC6D-8B01-5141-83A8-E133910FEB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flipH="1">
            <a:off x="4327608" y="3274797"/>
            <a:ext cx="3082188" cy="2121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E442068-36F9-EA4D-896A-249C1AD75D1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853463" y="2758760"/>
            <a:ext cx="3279468" cy="279106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98D006F-6756-A844-9C36-136DB95D018C}"/>
              </a:ext>
            </a:extLst>
          </p:cNvPr>
          <p:cNvPicPr/>
          <p:nvPr/>
        </p:nvPicPr>
        <p:blipFill rotWithShape="1">
          <a:blip r:embed="rId4"/>
          <a:srcRect t="13122" r="23710" b="11758"/>
          <a:stretch/>
        </p:blipFill>
        <p:spPr bwMode="auto">
          <a:xfrm flipH="1">
            <a:off x="1000587" y="3304778"/>
            <a:ext cx="3016776" cy="2121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云形 4">
            <a:extLst>
              <a:ext uri="{FF2B5EF4-FFF2-40B4-BE49-F238E27FC236}">
                <a16:creationId xmlns:a16="http://schemas.microsoft.com/office/drawing/2014/main" xmlns="" id="{08494E0A-7BE4-3E4A-9904-FF4CFE94BE1C}"/>
              </a:ext>
            </a:extLst>
          </p:cNvPr>
          <p:cNvSpPr/>
          <p:nvPr/>
        </p:nvSpPr>
        <p:spPr>
          <a:xfrm>
            <a:off x="767581" y="2619404"/>
            <a:ext cx="1636517" cy="845820"/>
          </a:xfrm>
          <a:prstGeom prst="cloud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3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黑体" panose="02010609060101010101" pitchFamily="49" charset="-122"/>
              </a:rPr>
              <a:t>SOS</a:t>
            </a:r>
            <a:endParaRPr lang="zh-CN" sz="36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B42B4A4-019D-7845-BAAD-CA3D73F40AE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017363" y="1414757"/>
            <a:ext cx="2578100" cy="1478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2AABE10D-0D17-F44C-BF7E-B8D947A1789F}"/>
              </a:ext>
            </a:extLst>
          </p:cNvPr>
          <p:cNvSpPr txBox="1"/>
          <p:nvPr/>
        </p:nvSpPr>
        <p:spPr>
          <a:xfrm>
            <a:off x="3222002" y="2694355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dirty="0"/>
              <a:t>⚡️</a:t>
            </a:r>
            <a:endParaRPr kumimoji="1" lang="zh-CN" altLang="en-US" sz="6000" dirty="0"/>
          </a:p>
        </p:txBody>
      </p:sp>
      <p:sp>
        <p:nvSpPr>
          <p:cNvPr id="8" name="燕尾形箭头 7">
            <a:extLst>
              <a:ext uri="{FF2B5EF4-FFF2-40B4-BE49-F238E27FC236}">
                <a16:creationId xmlns:a16="http://schemas.microsoft.com/office/drawing/2014/main" xmlns="" id="{C42C0E0D-02C4-6549-93CD-BB6D63FFEC7E}"/>
              </a:ext>
            </a:extLst>
          </p:cNvPr>
          <p:cNvSpPr/>
          <p:nvPr/>
        </p:nvSpPr>
        <p:spPr>
          <a:xfrm>
            <a:off x="3850747" y="4670868"/>
            <a:ext cx="650724" cy="44623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燕尾形箭头 8">
            <a:extLst>
              <a:ext uri="{FF2B5EF4-FFF2-40B4-BE49-F238E27FC236}">
                <a16:creationId xmlns:a16="http://schemas.microsoft.com/office/drawing/2014/main" xmlns="" id="{7AC426C8-AF9C-9A47-AC81-2A9C920A2D69}"/>
              </a:ext>
            </a:extLst>
          </p:cNvPr>
          <p:cNvSpPr/>
          <p:nvPr/>
        </p:nvSpPr>
        <p:spPr>
          <a:xfrm>
            <a:off x="7202739" y="4702331"/>
            <a:ext cx="650724" cy="44623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3EE3C85D-C246-B546-947F-64D3437BFFD1}"/>
              </a:ext>
            </a:extLst>
          </p:cNvPr>
          <p:cNvSpPr/>
          <p:nvPr/>
        </p:nvSpPr>
        <p:spPr>
          <a:xfrm>
            <a:off x="7839930" y="367377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AA9FB721-D77F-BE48-BBEF-9C884B4A5E2F}"/>
              </a:ext>
            </a:extLst>
          </p:cNvPr>
          <p:cNvSpPr txBox="1"/>
          <p:nvPr/>
        </p:nvSpPr>
        <p:spPr>
          <a:xfrm>
            <a:off x="1274164" y="5544570"/>
            <a:ext cx="9571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800" dirty="0"/>
              <a:t>What happens to the </a:t>
            </a:r>
            <a:r>
              <a:rPr kumimoji="1" lang="en-US" altLang="zh-CN" sz="4800" dirty="0" smtClean="0"/>
              <a:t>gecko </a:t>
            </a:r>
            <a:r>
              <a:rPr kumimoji="1" lang="en-US" altLang="zh-CN" sz="3200" dirty="0" smtClean="0"/>
              <a:t>(</a:t>
            </a:r>
            <a:r>
              <a:rPr kumimoji="1" lang="zh-CN" altLang="en-US" sz="3200" dirty="0"/>
              <a:t>壁虎</a:t>
            </a:r>
            <a:r>
              <a:rPr kumimoji="1" lang="en-US" altLang="zh-CN" sz="3200" dirty="0"/>
              <a:t>)</a:t>
            </a:r>
            <a:r>
              <a:rPr kumimoji="1" lang="zh-CN" altLang="en-US" sz="4800" dirty="0"/>
              <a:t>？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B4EAB985-F2D7-3F46-BA02-96EBCC6E0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402" y="137107"/>
            <a:ext cx="3919371" cy="800164"/>
          </a:xfrm>
          <a:prstGeom prst="rect">
            <a:avLst/>
          </a:prstGeom>
        </p:spPr>
      </p:pic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xmlns="" id="{E76BA9D0-1DF0-CF44-86BE-E7ACD7CB014F}"/>
              </a:ext>
            </a:extLst>
          </p:cNvPr>
          <p:cNvCxnSpPr>
            <a:cxnSpLocks/>
          </p:cNvCxnSpPr>
          <p:nvPr/>
        </p:nvCxnSpPr>
        <p:spPr>
          <a:xfrm>
            <a:off x="1000587" y="1112847"/>
            <a:ext cx="10145877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xmlns="" id="{EA496B98-5709-B341-ACF5-15E63402AEDC}"/>
              </a:ext>
            </a:extLst>
          </p:cNvPr>
          <p:cNvCxnSpPr>
            <a:cxnSpLocks/>
          </p:cNvCxnSpPr>
          <p:nvPr/>
        </p:nvCxnSpPr>
        <p:spPr>
          <a:xfrm>
            <a:off x="987054" y="6375567"/>
            <a:ext cx="10145877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719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E6DC788-A347-6749-8678-245E31D208E5}"/>
              </a:ext>
            </a:extLst>
          </p:cNvPr>
          <p:cNvSpPr/>
          <p:nvPr/>
        </p:nvSpPr>
        <p:spPr>
          <a:xfrm>
            <a:off x="1079292" y="1797435"/>
            <a:ext cx="1014834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4000"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44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1. When </a:t>
            </a:r>
            <a:r>
              <a:rPr lang="en-US" altLang="zh-CN" sz="4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in danger, </a:t>
            </a:r>
            <a:r>
              <a:rPr lang="en-US" altLang="zh-CN" sz="44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why </a:t>
            </a:r>
            <a:r>
              <a:rPr lang="en-US" altLang="zh-CN" sz="4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do some animals </a:t>
            </a:r>
            <a:r>
              <a:rPr lang="en-US" altLang="zh-CN" sz="44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 </a:t>
            </a:r>
          </a:p>
          <a:p>
            <a:pPr indent="254000"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44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    lose </a:t>
            </a:r>
            <a:r>
              <a:rPr lang="en-US" altLang="zh-CN" sz="4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something that can grow again ?</a:t>
            </a:r>
            <a:endParaRPr lang="zh-CN" altLang="zh-CN" sz="44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44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  2. What </a:t>
            </a:r>
            <a:r>
              <a:rPr lang="en-US" altLang="zh-CN" sz="4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can we lose that will grow again?</a:t>
            </a:r>
            <a:endParaRPr lang="zh-CN" altLang="zh-CN" sz="44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4400" dirty="0" smtClean="0">
                <a:latin typeface="Times New Roman" panose="02020603050405020304" pitchFamily="18" charset="0"/>
              </a:rPr>
              <a:t>  3. Can </a:t>
            </a:r>
            <a:r>
              <a:rPr lang="en-US" altLang="zh-CN" sz="4400" dirty="0">
                <a:latin typeface="Times New Roman" panose="02020603050405020304" pitchFamily="18" charset="0"/>
              </a:rPr>
              <a:t>we do things like these animals did </a:t>
            </a:r>
            <a:r>
              <a:rPr lang="en-US" altLang="zh-CN" sz="4400" dirty="0" smtClean="0">
                <a:latin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4400" dirty="0" smtClean="0">
                <a:latin typeface="Times New Roman" panose="02020603050405020304" pitchFamily="18" charset="0"/>
              </a:rPr>
              <a:t>      to </a:t>
            </a:r>
            <a:r>
              <a:rPr lang="en-US" altLang="zh-CN" sz="4400" dirty="0">
                <a:latin typeface="Times New Roman" panose="02020603050405020304" pitchFamily="18" charset="0"/>
              </a:rPr>
              <a:t>keep safe? What can we do?</a:t>
            </a:r>
            <a:r>
              <a:rPr lang="zh-CN" altLang="zh-CN" sz="4400" dirty="0">
                <a:effectLst/>
              </a:rPr>
              <a:t> </a:t>
            </a:r>
            <a:endParaRPr lang="zh-CN" altLang="en-US" sz="44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A844908-33EC-0C4A-96BB-A6A50DAD0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315" y="363584"/>
            <a:ext cx="3341774" cy="1315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682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>
            <a:extLst>
              <a:ext uri="{FF2B5EF4-FFF2-40B4-BE49-F238E27FC236}">
                <a16:creationId xmlns:a16="http://schemas.microsoft.com/office/drawing/2014/main" xmlns="" id="{85625F4A-64A7-0F44-9EF5-8CF037A6F8A5}"/>
              </a:ext>
            </a:extLst>
          </p:cNvPr>
          <p:cNvSpPr txBox="1">
            <a:spLocks/>
          </p:cNvSpPr>
          <p:nvPr/>
        </p:nvSpPr>
        <p:spPr>
          <a:xfrm>
            <a:off x="1251678" y="2286001"/>
            <a:ext cx="10178322" cy="4402898"/>
          </a:xfrm>
          <a:prstGeom prst="rect">
            <a:avLst/>
          </a:prstGeom>
        </p:spPr>
        <p:txBody>
          <a:bodyPr/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AutoNum type="arabicPeriod"/>
            </a:pPr>
            <a:r>
              <a:rPr kumimoji="1" lang="en-US" altLang="zh-CN" sz="4000" b="1" dirty="0" smtClean="0"/>
              <a:t> Tell </a:t>
            </a:r>
            <a:r>
              <a:rPr kumimoji="1" lang="en-US" altLang="zh-CN" sz="4000" b="1" dirty="0"/>
              <a:t>what you </a:t>
            </a:r>
            <a:r>
              <a:rPr kumimoji="1" lang="en-US" altLang="zh-CN" sz="4000" b="1" dirty="0" smtClean="0"/>
              <a:t>learnt </a:t>
            </a:r>
            <a:r>
              <a:rPr kumimoji="1" lang="en-US" altLang="zh-CN" sz="4000" b="1" dirty="0"/>
              <a:t>about the lizard, </a:t>
            </a:r>
            <a:r>
              <a:rPr kumimoji="1" lang="en-US" altLang="zh-CN" sz="4000" b="1" dirty="0" smtClean="0"/>
              <a:t> </a:t>
            </a:r>
          </a:p>
          <a:p>
            <a:pPr marL="457200" indent="-457200">
              <a:buNone/>
            </a:pPr>
            <a:r>
              <a:rPr kumimoji="1" lang="en-US" altLang="zh-CN" sz="4000" b="1" dirty="0" smtClean="0"/>
              <a:t>     crab </a:t>
            </a:r>
            <a:r>
              <a:rPr kumimoji="1" lang="en-US" altLang="zh-CN" sz="4000" b="1" dirty="0"/>
              <a:t>and octopus to your parents or </a:t>
            </a:r>
            <a:r>
              <a:rPr kumimoji="1" lang="en-US" altLang="zh-CN" sz="4000" b="1" dirty="0" smtClean="0"/>
              <a:t> </a:t>
            </a:r>
          </a:p>
          <a:p>
            <a:pPr marL="457200" indent="-457200">
              <a:buNone/>
            </a:pPr>
            <a:r>
              <a:rPr kumimoji="1" lang="en-US" altLang="zh-CN" sz="4000" b="1" dirty="0" smtClean="0"/>
              <a:t>     friends</a:t>
            </a:r>
            <a:r>
              <a:rPr kumimoji="1" lang="en-US" altLang="zh-CN" sz="4000" b="1" dirty="0"/>
              <a:t>.</a:t>
            </a:r>
          </a:p>
          <a:p>
            <a:pPr marL="457200" indent="-457200">
              <a:buNone/>
            </a:pPr>
            <a:r>
              <a:rPr kumimoji="1" lang="en-US" altLang="zh-CN" sz="4000" b="1" dirty="0" smtClean="0"/>
              <a:t>2. Try </a:t>
            </a:r>
            <a:r>
              <a:rPr kumimoji="1" lang="en-US" altLang="zh-CN" sz="4000" b="1" dirty="0"/>
              <a:t>to find more animals who have the  </a:t>
            </a:r>
            <a:r>
              <a:rPr kumimoji="1" lang="en-US" altLang="zh-CN" sz="4000" b="1" dirty="0" smtClean="0"/>
              <a:t>  </a:t>
            </a:r>
          </a:p>
          <a:p>
            <a:pPr marL="457200" indent="-457200">
              <a:buNone/>
            </a:pPr>
            <a:r>
              <a:rPr kumimoji="1" lang="en-US" altLang="zh-CN" sz="4000" b="1" dirty="0" smtClean="0"/>
              <a:t>     same </a:t>
            </a:r>
            <a:r>
              <a:rPr kumimoji="1" lang="en-US" altLang="zh-CN" sz="4000" b="1" dirty="0"/>
              <a:t>ability.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E142207-8C81-584D-9B16-8C888D2B8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237" y="867550"/>
            <a:ext cx="60198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84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701FAB6-2E50-A94A-9C4C-E35F412EB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626" y="2563446"/>
            <a:ext cx="4373309" cy="4017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C94C6FD-1D01-D545-803A-9E1E56AFF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935" y="0"/>
            <a:ext cx="5707144" cy="40504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B1FD6DA-0399-8449-8D77-BD3DC5F2B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803661"/>
            <a:ext cx="3257551" cy="24431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5A495D4-85E0-FD4B-90B6-48EA464BC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057" y="4307091"/>
            <a:ext cx="3035180" cy="201686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A8E0A10F-C637-784A-85AE-0B8220507EA6}"/>
              </a:ext>
            </a:extLst>
          </p:cNvPr>
          <p:cNvSpPr txBox="1"/>
          <p:nvPr/>
        </p:nvSpPr>
        <p:spPr>
          <a:xfrm>
            <a:off x="3950182" y="1101912"/>
            <a:ext cx="1992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b="1" dirty="0"/>
              <a:t>lizard</a:t>
            </a:r>
            <a:endParaRPr kumimoji="1" lang="zh-CN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163546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B1FD6DA-0399-8449-8D77-BD3DC5F2B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803661"/>
            <a:ext cx="3257551" cy="24431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5A495D4-85E0-FD4B-90B6-48EA464BC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843" y="4670346"/>
            <a:ext cx="3035180" cy="201686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A8E0A10F-C637-784A-85AE-0B8220507EA6}"/>
              </a:ext>
            </a:extLst>
          </p:cNvPr>
          <p:cNvSpPr txBox="1"/>
          <p:nvPr/>
        </p:nvSpPr>
        <p:spPr>
          <a:xfrm>
            <a:off x="4893157" y="1868079"/>
            <a:ext cx="2223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b="1" dirty="0"/>
              <a:t>Lizard</a:t>
            </a:r>
            <a:endParaRPr kumimoji="1" lang="zh-CN" altLang="en-US" sz="5400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BF8D03B7-F2BD-FE42-8A3B-7BA01092B980}"/>
              </a:ext>
            </a:extLst>
          </p:cNvPr>
          <p:cNvSpPr txBox="1"/>
          <p:nvPr/>
        </p:nvSpPr>
        <p:spPr>
          <a:xfrm>
            <a:off x="3755800" y="1378911"/>
            <a:ext cx="5647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/>
              <a:t>What do you know about</a:t>
            </a:r>
          </a:p>
          <a:p>
            <a:r>
              <a:rPr kumimoji="1" lang="en-US" altLang="zh-CN" sz="3600" b="1" dirty="0"/>
              <a:t> the</a:t>
            </a:r>
            <a:endParaRPr kumimoji="1" lang="zh-CN" altLang="en-US" sz="36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6D2F84AB-E422-5D41-B72A-F08575F6A517}"/>
              </a:ext>
            </a:extLst>
          </p:cNvPr>
          <p:cNvSpPr txBox="1"/>
          <p:nvPr/>
        </p:nvSpPr>
        <p:spPr>
          <a:xfrm>
            <a:off x="7033562" y="1864772"/>
            <a:ext cx="607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b="1" dirty="0">
                <a:solidFill>
                  <a:srgbClr val="FFC000"/>
                </a:solidFill>
              </a:rPr>
              <a:t>?</a:t>
            </a:r>
            <a:endParaRPr kumimoji="1" lang="zh-CN" altLang="en-US" sz="5400" b="1" dirty="0">
              <a:solidFill>
                <a:srgbClr val="FFC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C4ECD2C8-34D7-4242-A68F-FEE9E63647C3}"/>
              </a:ext>
            </a:extLst>
          </p:cNvPr>
          <p:cNvSpPr txBox="1"/>
          <p:nvPr/>
        </p:nvSpPr>
        <p:spPr>
          <a:xfrm>
            <a:off x="1196428" y="3628458"/>
            <a:ext cx="84353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/>
              <a:t>What does the lizard look like?</a:t>
            </a:r>
            <a:endParaRPr kumimoji="1" lang="zh-CN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00907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9814" y="1"/>
            <a:ext cx="49842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6A424610-91D9-5142-8FA8-2931088E4017}"/>
              </a:ext>
            </a:extLst>
          </p:cNvPr>
          <p:cNvSpPr txBox="1"/>
          <p:nvPr/>
        </p:nvSpPr>
        <p:spPr>
          <a:xfrm>
            <a:off x="6233314" y="985838"/>
            <a:ext cx="45172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/>
              <a:t>What’s the title?</a:t>
            </a:r>
            <a:endParaRPr kumimoji="1" lang="zh-CN" altLang="en-US" sz="4400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B42B05E3-B3E4-3940-97E5-8F6A45476D32}"/>
              </a:ext>
            </a:extLst>
          </p:cNvPr>
          <p:cNvSpPr txBox="1"/>
          <p:nvPr/>
        </p:nvSpPr>
        <p:spPr>
          <a:xfrm>
            <a:off x="6233314" y="2563866"/>
            <a:ext cx="48891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/>
              <a:t>Who’s the writer?</a:t>
            </a:r>
            <a:endParaRPr kumimoji="1" lang="zh-CN" altLang="en-US" sz="4400" b="1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xmlns="" id="{ECBF7AAF-BFA8-B547-9198-FBC388416919}"/>
              </a:ext>
            </a:extLst>
          </p:cNvPr>
          <p:cNvSpPr/>
          <p:nvPr/>
        </p:nvSpPr>
        <p:spPr>
          <a:xfrm>
            <a:off x="1588042" y="1393931"/>
            <a:ext cx="3984513" cy="15371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xmlns="" id="{ECBF7AAF-BFA8-B547-9198-FBC388416919}"/>
              </a:ext>
            </a:extLst>
          </p:cNvPr>
          <p:cNvSpPr/>
          <p:nvPr/>
        </p:nvSpPr>
        <p:spPr>
          <a:xfrm>
            <a:off x="2192055" y="5461348"/>
            <a:ext cx="2680570" cy="5967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4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BA7ADE0-EA0F-B045-A1A2-56C2E5156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425" y="256672"/>
            <a:ext cx="7972425" cy="131495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AD0EDD94-374F-A247-9074-B3F49105BDAA}"/>
              </a:ext>
            </a:extLst>
          </p:cNvPr>
          <p:cNvSpPr txBox="1"/>
          <p:nvPr/>
        </p:nvSpPr>
        <p:spPr>
          <a:xfrm>
            <a:off x="1696559" y="5300664"/>
            <a:ext cx="90941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/>
              <a:t>Why</a:t>
            </a:r>
            <a:r>
              <a:rPr kumimoji="1" lang="zh-CN" altLang="en-US" sz="4400" b="1" dirty="0"/>
              <a:t> </a:t>
            </a:r>
            <a:r>
              <a:rPr kumimoji="1" lang="en-US" altLang="zh-CN" sz="4400" b="1" dirty="0"/>
              <a:t>does the lizard have no tail?</a:t>
            </a:r>
            <a:endParaRPr kumimoji="1" lang="zh-CN" altLang="en-US" sz="44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33EBDB2-6078-7144-985C-C65EBCCC3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7" t="1645" r="6163" b="3289"/>
          <a:stretch/>
        </p:blipFill>
        <p:spPr>
          <a:xfrm flipH="1">
            <a:off x="3330156" y="1745330"/>
            <a:ext cx="6172198" cy="3669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FB07A480-056F-E64A-878F-E6FCDBD5F473}"/>
              </a:ext>
            </a:extLst>
          </p:cNvPr>
          <p:cNvSpPr txBox="1"/>
          <p:nvPr/>
        </p:nvSpPr>
        <p:spPr>
          <a:xfrm>
            <a:off x="1004346" y="2038663"/>
            <a:ext cx="25234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 smtClean="0"/>
              <a:t>Pages </a:t>
            </a:r>
            <a:r>
              <a:rPr kumimoji="1" lang="en-US" altLang="zh-CN" sz="4000" dirty="0"/>
              <a:t>2-5</a:t>
            </a:r>
            <a:endParaRPr kumimoji="1"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4491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E37BEEA-2F02-CF44-96FD-F65FCA99F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08" b="9792"/>
          <a:stretch/>
        </p:blipFill>
        <p:spPr>
          <a:xfrm>
            <a:off x="1111751" y="820173"/>
            <a:ext cx="9333509" cy="5273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6007D1E-AD73-0545-B512-C9D1F88AB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167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03879" y="2585184"/>
            <a:ext cx="2005968" cy="13420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353443F-DE64-DB44-88D8-F1650524E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207397" y="-940352"/>
            <a:ext cx="4333969" cy="486758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F2CF3458-4E4D-A94A-B244-D47559C261BE}"/>
              </a:ext>
            </a:extLst>
          </p:cNvPr>
          <p:cNvSpPr txBox="1"/>
          <p:nvPr/>
        </p:nvSpPr>
        <p:spPr>
          <a:xfrm>
            <a:off x="1067071" y="112287"/>
            <a:ext cx="754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/>
              <a:t>What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does the bird want to do?</a:t>
            </a:r>
            <a:endParaRPr kumimoji="1" lang="zh-CN" altLang="en-US" sz="40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39D1A78B-5C23-2147-9616-838D046D14CB}"/>
              </a:ext>
            </a:extLst>
          </p:cNvPr>
          <p:cNvSpPr txBox="1"/>
          <p:nvPr/>
        </p:nvSpPr>
        <p:spPr>
          <a:xfrm>
            <a:off x="2053984" y="6039510"/>
            <a:ext cx="55755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/>
              <a:t>What can the lizard do?</a:t>
            </a:r>
            <a:endParaRPr kumimoji="1"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27701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A4EC174-A528-474C-82AB-CA60DEA0DC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7" t="1645" r="6163" b="3289"/>
          <a:stretch/>
        </p:blipFill>
        <p:spPr>
          <a:xfrm flipH="1">
            <a:off x="2941755" y="1428806"/>
            <a:ext cx="6172198" cy="3669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50601634-E28F-E142-88FE-B6C38E292C4F}"/>
              </a:ext>
            </a:extLst>
          </p:cNvPr>
          <p:cNvSpPr txBox="1"/>
          <p:nvPr/>
        </p:nvSpPr>
        <p:spPr>
          <a:xfrm>
            <a:off x="4911969" y="1711569"/>
            <a:ext cx="1923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b="1" dirty="0">
                <a:solidFill>
                  <a:srgbClr val="FF0000"/>
                </a:solidFill>
              </a:rPr>
              <a:t>No tail!</a:t>
            </a:r>
            <a:endParaRPr kumimoji="1" lang="zh-CN" alt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F1E482CE-0278-A346-B028-79DFCA368D22}"/>
              </a:ext>
            </a:extLst>
          </p:cNvPr>
          <p:cNvSpPr txBox="1"/>
          <p:nvPr/>
        </p:nvSpPr>
        <p:spPr>
          <a:xfrm>
            <a:off x="3493477" y="5439508"/>
            <a:ext cx="41488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/>
              <a:t>Where is the tail?</a:t>
            </a:r>
            <a:endParaRPr kumimoji="1"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508725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vered_skink_tail.mp4">
            <a:hlinkClick r:id="" action="ppaction://media"/>
            <a:extLst>
              <a:ext uri="{FF2B5EF4-FFF2-40B4-BE49-F238E27FC236}">
                <a16:creationId xmlns:a16="http://schemas.microsoft.com/office/drawing/2014/main" xmlns="" id="{C0D1143A-43EC-9B4F-8382-D1F7B1F45B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7176" y="1092804"/>
            <a:ext cx="6739390" cy="391220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9FA62FE-A4E7-A647-92B0-F98323D83F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994945" y="-708497"/>
            <a:ext cx="4333969" cy="486758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89CD88E-8236-4F46-9C38-326C80050171}"/>
              </a:ext>
            </a:extLst>
          </p:cNvPr>
          <p:cNvSpPr txBox="1"/>
          <p:nvPr/>
        </p:nvSpPr>
        <p:spPr>
          <a:xfrm>
            <a:off x="2007407" y="5155320"/>
            <a:ext cx="71545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/>
              <a:t>The broken tail can help </a:t>
            </a:r>
            <a:r>
              <a:rPr kumimoji="1" lang="en-US" altLang="zh-CN" sz="4400" dirty="0" smtClean="0"/>
              <a:t>the</a:t>
            </a:r>
          </a:p>
          <a:p>
            <a:r>
              <a:rPr kumimoji="1" lang="en-US" altLang="zh-CN" sz="4400" dirty="0" smtClean="0"/>
              <a:t> </a:t>
            </a:r>
            <a:r>
              <a:rPr kumimoji="1" lang="en-US" altLang="zh-CN" sz="4400" dirty="0"/>
              <a:t>lizard </a:t>
            </a:r>
            <a:r>
              <a:rPr kumimoji="1" lang="en-US" altLang="zh-CN" sz="4400" dirty="0" smtClean="0"/>
              <a:t>to </a:t>
            </a:r>
            <a:r>
              <a:rPr kumimoji="1" lang="en-US" altLang="zh-CN" sz="4400" dirty="0"/>
              <a:t>run away.</a:t>
            </a:r>
            <a:endParaRPr kumimoji="1"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60448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91907ED-B842-184D-A79A-95900EF13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047" y="349623"/>
            <a:ext cx="10103664" cy="6010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FFECC1F-3D72-2748-B063-A237EB8BB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1364" y="959225"/>
            <a:ext cx="7196775" cy="5401233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xmlns="" id="{7131D3E7-3D23-094B-8F13-57E62DDA32AC}"/>
              </a:ext>
            </a:extLst>
          </p:cNvPr>
          <p:cNvSpPr/>
          <p:nvPr/>
        </p:nvSpPr>
        <p:spPr>
          <a:xfrm>
            <a:off x="4572000" y="3962400"/>
            <a:ext cx="1290918" cy="16853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3A709DF5-7B4B-EC45-A63E-B198973E7E8B}"/>
              </a:ext>
            </a:extLst>
          </p:cNvPr>
          <p:cNvSpPr txBox="1"/>
          <p:nvPr/>
        </p:nvSpPr>
        <p:spPr>
          <a:xfrm>
            <a:off x="6073447" y="1768839"/>
            <a:ext cx="2950631" cy="70788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rgbClr val="FF0000"/>
                </a:solidFill>
              </a:rPr>
              <a:t>A</a:t>
            </a:r>
            <a:r>
              <a:rPr kumimoji="1" lang="zh-CN" altLang="en-US" sz="40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4000" b="1" dirty="0">
                <a:solidFill>
                  <a:srgbClr val="FF0000"/>
                </a:solidFill>
              </a:rPr>
              <a:t>new tail!</a:t>
            </a:r>
            <a:endParaRPr kumimoji="1" lang="zh-CN" alt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3615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麦迪逊">
  <a:themeElements>
    <a:clrScheme name="麦迪逊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麦迪逊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麦迪逊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{094F1726-9874-D941-A3F7-499BD9946450}tf16401378</Template>
  <TotalTime>226</TotalTime>
  <Words>275</Words>
  <Application>Microsoft Office PowerPoint</Application>
  <PresentationFormat>自定义</PresentationFormat>
  <Paragraphs>56</Paragraphs>
  <Slides>17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18" baseType="lpstr">
      <vt:lpstr>麦迪逊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郭 向军</dc:creator>
  <cp:lastModifiedBy>fltrp</cp:lastModifiedBy>
  <cp:revision>28</cp:revision>
  <dcterms:created xsi:type="dcterms:W3CDTF">2018-08-28T08:17:49Z</dcterms:created>
  <dcterms:modified xsi:type="dcterms:W3CDTF">2018-12-07T00:52:47Z</dcterms:modified>
</cp:coreProperties>
</file>