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7" r:id="rId16"/>
    <p:sldId id="278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7" autoAdjust="0"/>
    <p:restoredTop sz="94660"/>
  </p:normalViewPr>
  <p:slideViewPr>
    <p:cSldViewPr>
      <p:cViewPr varScale="1">
        <p:scale>
          <a:sx n="83" d="100"/>
          <a:sy n="83" d="100"/>
        </p:scale>
        <p:origin x="-152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A7FE-30E5-4A76-81CC-398F652F7BBE}" type="datetimeFigureOut">
              <a:rPr lang="zh-CN" altLang="en-US" smtClean="0"/>
              <a:pPr/>
              <a:t>2018/12/7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BB9-5CA2-437E-9C8B-203084262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50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A7FE-30E5-4A76-81CC-398F652F7BBE}" type="datetimeFigureOut">
              <a:rPr lang="zh-CN" altLang="en-US" smtClean="0"/>
              <a:pPr/>
              <a:t>2018/12/7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BB9-5CA2-437E-9C8B-203084262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10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A7FE-30E5-4A76-81CC-398F652F7BBE}" type="datetimeFigureOut">
              <a:rPr lang="zh-CN" altLang="en-US" smtClean="0"/>
              <a:pPr/>
              <a:t>2018/12/7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BB9-5CA2-437E-9C8B-203084262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85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A7FE-30E5-4A76-81CC-398F652F7BBE}" type="datetimeFigureOut">
              <a:rPr lang="zh-CN" altLang="en-US" smtClean="0"/>
              <a:pPr/>
              <a:t>2018/12/7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BB9-5CA2-437E-9C8B-203084262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67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A7FE-30E5-4A76-81CC-398F652F7BBE}" type="datetimeFigureOut">
              <a:rPr lang="zh-CN" altLang="en-US" smtClean="0"/>
              <a:pPr/>
              <a:t>2018/12/7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BB9-5CA2-437E-9C8B-203084262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22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A7FE-30E5-4A76-81CC-398F652F7BBE}" type="datetimeFigureOut">
              <a:rPr lang="zh-CN" altLang="en-US" smtClean="0"/>
              <a:pPr/>
              <a:t>2018/12/7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BB9-5CA2-437E-9C8B-203084262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77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A7FE-30E5-4A76-81CC-398F652F7BBE}" type="datetimeFigureOut">
              <a:rPr lang="zh-CN" altLang="en-US" smtClean="0"/>
              <a:pPr/>
              <a:t>2018/12/7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BB9-5CA2-437E-9C8B-203084262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26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A7FE-30E5-4A76-81CC-398F652F7BBE}" type="datetimeFigureOut">
              <a:rPr lang="zh-CN" altLang="en-US" smtClean="0"/>
              <a:pPr/>
              <a:t>2018/12/7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BB9-5CA2-437E-9C8B-203084262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37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A7FE-30E5-4A76-81CC-398F652F7BBE}" type="datetimeFigureOut">
              <a:rPr lang="zh-CN" altLang="en-US" smtClean="0"/>
              <a:pPr/>
              <a:t>2018/12/7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BB9-5CA2-437E-9C8B-203084262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73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A7FE-30E5-4A76-81CC-398F652F7BBE}" type="datetimeFigureOut">
              <a:rPr lang="zh-CN" altLang="en-US" smtClean="0"/>
              <a:pPr/>
              <a:t>2018/12/7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BB9-5CA2-437E-9C8B-203084262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28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A7FE-30E5-4A76-81CC-398F652F7BBE}" type="datetimeFigureOut">
              <a:rPr lang="zh-CN" altLang="en-US" smtClean="0"/>
              <a:pPr/>
              <a:t>2018/12/7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BB9-5CA2-437E-9C8B-203084262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35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FA7FE-30E5-4A76-81CC-398F652F7BBE}" type="datetimeFigureOut">
              <a:rPr lang="zh-CN" altLang="en-US" smtClean="0"/>
              <a:pPr/>
              <a:t>2018/12/7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D6BB9-5CA2-437E-9C8B-203084262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80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7" y="4149080"/>
            <a:ext cx="4584366" cy="2392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214290"/>
            <a:ext cx="2689961" cy="21631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82375" y="2708920"/>
            <a:ext cx="7302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Kings in the Kitchen</a:t>
            </a:r>
            <a:endParaRPr lang="zh-CN" altLang="en-US" sz="5400" b="1" cap="none" spc="0" dirty="0">
              <a:ln w="17780" cmpd="sng">
                <a:noFill/>
                <a:prstDash val="solid"/>
                <a:miter lim="800000"/>
              </a:ln>
              <a:solidFill>
                <a:schemeClr val="accent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67240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ea typeface="黑体" pitchFamily="49" charset="-122"/>
              </a:rPr>
              <a:t>多维阅读 第</a:t>
            </a:r>
            <a:r>
              <a:rPr lang="en-US" altLang="zh-CN" sz="3600" b="1" dirty="0" smtClean="0">
                <a:ea typeface="黑体" pitchFamily="49" charset="-122"/>
              </a:rPr>
              <a:t> 3</a:t>
            </a:r>
            <a:r>
              <a:rPr lang="zh-CN" altLang="en-US" sz="3600" b="1" dirty="0" smtClean="0">
                <a:ea typeface="黑体" pitchFamily="49" charset="-122"/>
              </a:rPr>
              <a:t>级</a:t>
            </a:r>
            <a:endParaRPr lang="zh-CN" altLang="en-US" sz="3600" b="1" dirty="0"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53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D:\9 读物 新西兰\Package 3 全部\多维第3级\多维阅读第3级-出血不带角线 jpg\5皇帝与厨师\5皇帝与厨师_页面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331616"/>
            <a:ext cx="4071966" cy="5526408"/>
          </a:xfrm>
          <a:prstGeom prst="rect">
            <a:avLst/>
          </a:prstGeom>
          <a:noFill/>
        </p:spPr>
      </p:pic>
      <p:pic>
        <p:nvPicPr>
          <p:cNvPr id="7" name="Picture 11" descr="D:\9 读物 新西兰\Package 3 全部\多维第3级\多维阅读第3级-出血不带角线 jpg\5皇帝与厨师\5皇帝与厨师_页面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36134"/>
            <a:ext cx="4068619" cy="5521866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611560" y="0"/>
            <a:ext cx="8856984" cy="1648336"/>
            <a:chOff x="1386904" y="0"/>
            <a:chExt cx="8103757" cy="1488456"/>
          </a:xfrm>
        </p:grpSpPr>
        <p:sp>
          <p:nvSpPr>
            <p:cNvPr id="4" name="云形标注 3"/>
            <p:cNvSpPr/>
            <p:nvPr/>
          </p:nvSpPr>
          <p:spPr>
            <a:xfrm>
              <a:off x="1386904" y="0"/>
              <a:ext cx="8103757" cy="1488456"/>
            </a:xfrm>
            <a:prstGeom prst="cloudCallout">
              <a:avLst>
                <a:gd name="adj1" fmla="val -25871"/>
                <a:gd name="adj2" fmla="val 10281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177514" y="296906"/>
              <a:ext cx="6682588" cy="8615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atin typeface="Comic Sans MS" panose="030F0702030302020204" pitchFamily="66" charset="0"/>
                </a:rPr>
                <a:t>What is happening when the </a:t>
              </a:r>
              <a:r>
                <a:rPr lang="en-US" altLang="zh-CN" sz="2800" b="1" dirty="0">
                  <a:latin typeface="Comic Sans MS" panose="030F0702030302020204" pitchFamily="66" charset="0"/>
                </a:rPr>
                <a:t>k</a:t>
              </a:r>
              <a:r>
                <a:rPr lang="en-US" altLang="zh-CN" sz="2800" b="1" dirty="0" smtClean="0">
                  <a:latin typeface="Comic Sans MS" panose="030F0702030302020204" pitchFamily="66" charset="0"/>
                </a:rPr>
                <a:t>ing </a:t>
              </a:r>
              <a:r>
                <a:rPr lang="en-US" altLang="zh-CN" sz="2800" b="1" dirty="0">
                  <a:latin typeface="Comic Sans MS" panose="030F0702030302020204" pitchFamily="66" charset="0"/>
                </a:rPr>
                <a:t>puts the things in the pot?</a:t>
              </a:r>
              <a:endParaRPr lang="zh-CN" altLang="en-US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82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D:\9 读物 新西兰\Package 3 全部\多维第3级\多维阅读第3级-出血不带角线 jpg\5皇帝与厨师\5皇帝与厨师_页面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428547"/>
            <a:ext cx="4000528" cy="5429453"/>
          </a:xfrm>
          <a:prstGeom prst="rect">
            <a:avLst/>
          </a:prstGeom>
          <a:noFill/>
        </p:spPr>
      </p:pic>
      <p:pic>
        <p:nvPicPr>
          <p:cNvPr id="7" name="Picture 13" descr="D:\9 读物 新西兰\Package 3 全部\多维第3级\多维阅读第3级-出血不带角线 jpg\5皇帝与厨师\5皇帝与厨师_页面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547"/>
            <a:ext cx="4000528" cy="5429453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610433" y="185491"/>
            <a:ext cx="8856984" cy="1484784"/>
            <a:chOff x="1386904" y="0"/>
            <a:chExt cx="8103757" cy="1340768"/>
          </a:xfrm>
        </p:grpSpPr>
        <p:sp>
          <p:nvSpPr>
            <p:cNvPr id="4" name="云形标注 3"/>
            <p:cNvSpPr/>
            <p:nvPr/>
          </p:nvSpPr>
          <p:spPr>
            <a:xfrm>
              <a:off x="1386904" y="0"/>
              <a:ext cx="8103757" cy="1340768"/>
            </a:xfrm>
            <a:prstGeom prst="cloudCallout">
              <a:avLst>
                <a:gd name="adj1" fmla="val -25871"/>
                <a:gd name="adj2" fmla="val 10281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503203" y="239602"/>
              <a:ext cx="5871160" cy="8615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atin typeface="Comic Sans MS" panose="030F0702030302020204" pitchFamily="66" charset="0"/>
                </a:rPr>
                <a:t>Now there is another problem. What do you think it is?</a:t>
              </a:r>
              <a:endParaRPr lang="zh-CN" altLang="en-US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33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D:\9 读物 新西兰\Package 3 全部\多维第3级\多维阅读第3级-出血不带角线 jpg\5皇帝与厨师\5皇帝与厨师_页面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336704"/>
            <a:ext cx="4068199" cy="5521296"/>
          </a:xfrm>
          <a:prstGeom prst="rect">
            <a:avLst/>
          </a:prstGeom>
          <a:noFill/>
        </p:spPr>
      </p:pic>
      <p:pic>
        <p:nvPicPr>
          <p:cNvPr id="6" name="Picture 15" descr="D:\9 读物 新西兰\Package 3 全部\多维第3级\多维阅读第3级-出血不带角线 jpg\5皇帝与厨师\5皇帝与厨师_页面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36728"/>
            <a:ext cx="4068202" cy="5521296"/>
          </a:xfrm>
          <a:prstGeom prst="rect">
            <a:avLst/>
          </a:prstGeom>
          <a:noFill/>
        </p:spPr>
      </p:pic>
      <p:sp>
        <p:nvSpPr>
          <p:cNvPr id="4" name="云形标注 3"/>
          <p:cNvSpPr/>
          <p:nvPr/>
        </p:nvSpPr>
        <p:spPr>
          <a:xfrm>
            <a:off x="611560" y="0"/>
            <a:ext cx="8856984" cy="1648336"/>
          </a:xfrm>
          <a:prstGeom prst="cloudCallout">
            <a:avLst>
              <a:gd name="adj1" fmla="val -25871"/>
              <a:gd name="adj2" fmla="val 1028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823173" y="534456"/>
            <a:ext cx="46057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smtClean="0">
                <a:latin typeface="Comic Sans MS" panose="030F0702030302020204" pitchFamily="66" charset="0"/>
              </a:rPr>
              <a:t>What is the </a:t>
            </a:r>
            <a:r>
              <a:rPr lang="en-US" altLang="zh-CN" sz="2800" b="1" dirty="0" smtClean="0">
                <a:latin typeface="Comic Sans MS" panose="030F0702030302020204" pitchFamily="66" charset="0"/>
              </a:rPr>
              <a:t>cook </a:t>
            </a:r>
            <a:r>
              <a:rPr lang="en-US" altLang="zh-CN" sz="2800" b="1" dirty="0" smtClean="0">
                <a:latin typeface="Comic Sans MS" panose="030F0702030302020204" pitchFamily="66" charset="0"/>
              </a:rPr>
              <a:t>doing</a:t>
            </a:r>
            <a:r>
              <a:rPr lang="zh-CN" altLang="en-US" sz="2800" b="1" dirty="0" smtClean="0">
                <a:latin typeface="Comic Sans MS" panose="030F0702030302020204" pitchFamily="66" charset="0"/>
              </a:rPr>
              <a:t>？</a:t>
            </a:r>
            <a:endParaRPr lang="zh-CN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9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2671" y="332656"/>
            <a:ext cx="79480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Read and complete the </a:t>
            </a:r>
            <a:r>
              <a:rPr lang="en-US" altLang="zh-CN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story </a:t>
            </a:r>
            <a:r>
              <a:rPr lang="en-US" altLang="zh-CN" sz="3600" b="1" dirty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m</a:t>
            </a:r>
            <a:r>
              <a:rPr lang="en-US" altLang="zh-CN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ap</a:t>
            </a:r>
            <a:r>
              <a:rPr lang="en-US" altLang="zh-CN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.</a:t>
            </a:r>
            <a:endParaRPr lang="zh-CN" altLang="en-US" sz="3600" b="1" cap="none" spc="0" dirty="0">
              <a:ln w="17780" cmpd="sng">
                <a:noFill/>
                <a:prstDash val="solid"/>
                <a:miter lim="800000"/>
              </a:ln>
              <a:latin typeface="Comic Sans MS" panose="030F0702030302020204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00" y="1196752"/>
            <a:ext cx="5495079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113" y="813379"/>
            <a:ext cx="89514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Explain the </a:t>
            </a:r>
            <a:r>
              <a:rPr lang="en-US" altLang="zh-CN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cook’s </a:t>
            </a:r>
            <a:r>
              <a:rPr lang="en-US" altLang="zh-CN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feelings to your partner.</a:t>
            </a:r>
            <a:endParaRPr lang="zh-CN" altLang="en-US" sz="3200" b="1" cap="none" spc="0" dirty="0">
              <a:ln w="17780" cmpd="sng">
                <a:noFill/>
                <a:prstDash val="solid"/>
                <a:miter lim="800000"/>
              </a:ln>
              <a:latin typeface="Comic Sans MS" panose="030F0702030302020204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01" y="2132856"/>
            <a:ext cx="5897702" cy="350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53403" y="692696"/>
            <a:ext cx="48061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Listen and repeat.</a:t>
            </a:r>
            <a:endParaRPr lang="zh-CN" altLang="en-US" sz="4000" b="1" cap="none" spc="0" dirty="0">
              <a:ln w="17780" cmpd="sng">
                <a:noFill/>
                <a:prstDash val="solid"/>
                <a:miter lim="800000"/>
              </a:ln>
              <a:latin typeface="Comic Sans MS" panose="030F0702030302020204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66" y="1916832"/>
            <a:ext cx="391958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848872" cy="547260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429264" y="332656"/>
            <a:ext cx="23567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Act it out.</a:t>
            </a:r>
            <a:endParaRPr lang="zh-CN" altLang="en-US" sz="3200" b="1" cap="none" spc="0" dirty="0">
              <a:ln w="17780" cmpd="sng">
                <a:noFill/>
                <a:prstDash val="solid"/>
                <a:miter lim="800000"/>
              </a:ln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071809"/>
            <a:ext cx="1143008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571612"/>
            <a:ext cx="123977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42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1152"/>
            <a:ext cx="5112568" cy="30795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29870" y="401152"/>
            <a:ext cx="28745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Find a better</a:t>
            </a:r>
            <a:endParaRPr lang="zh-CN" altLang="en-US" sz="3200" b="1" cap="none" spc="0" dirty="0">
              <a:ln w="17780" cmpd="sng">
                <a:noFill/>
                <a:prstDash val="solid"/>
                <a:miter lim="800000"/>
              </a:ln>
              <a:latin typeface="Comic Sans MS" panose="030F0702030302020204" pitchFamily="6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58595" y="1340768"/>
            <a:ext cx="37552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altLang="zh-CN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If you wer</a:t>
            </a:r>
            <a:r>
              <a:rPr lang="en-US" altLang="zh-CN" sz="2400" b="1" dirty="0" smtClean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e the </a:t>
            </a:r>
            <a:r>
              <a:rPr lang="en-US" altLang="zh-CN" sz="2400" b="1" dirty="0" smtClean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king </a:t>
            </a:r>
            <a:r>
              <a:rPr lang="en-US" altLang="zh-CN" sz="2400" b="1" dirty="0" smtClean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and you wanted to cook, what would you do?</a:t>
            </a:r>
            <a:endParaRPr lang="zh-CN" altLang="en-US" sz="2400" b="1" cap="none" spc="0" dirty="0">
              <a:ln w="17780" cmpd="sng">
                <a:noFill/>
                <a:prstDash val="solid"/>
                <a:miter lim="800000"/>
              </a:ln>
              <a:latin typeface="Comic Sans MS" panose="030F0702030302020204" pitchFamily="66" charset="0"/>
            </a:endParaRPr>
          </a:p>
        </p:txBody>
      </p:sp>
      <p:pic>
        <p:nvPicPr>
          <p:cNvPr id="8" name="图片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0" y="3339708"/>
            <a:ext cx="5292080" cy="336759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98309" y="4149080"/>
            <a:ext cx="38880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altLang="zh-CN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If you wer</a:t>
            </a:r>
            <a:r>
              <a:rPr lang="en-US" altLang="zh-CN" sz="2400" b="1" dirty="0" smtClean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e the </a:t>
            </a:r>
            <a:r>
              <a:rPr lang="en-US" altLang="zh-CN" sz="2400" b="1" dirty="0" smtClean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cook </a:t>
            </a:r>
            <a:r>
              <a:rPr lang="en-US" altLang="zh-CN" sz="2400" b="1" dirty="0" smtClean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and you didn’t want the </a:t>
            </a:r>
            <a:r>
              <a:rPr lang="en-US" altLang="zh-CN" sz="2400" b="1" dirty="0" smtClean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king </a:t>
            </a:r>
            <a:r>
              <a:rPr lang="en-US" altLang="zh-CN" sz="2400" b="1" dirty="0" smtClean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to ruin your kitchen, what would you do?</a:t>
            </a:r>
            <a:endParaRPr lang="zh-CN" altLang="en-US" sz="2400" b="1" cap="none" spc="0" dirty="0">
              <a:ln w="17780" cmpd="sng">
                <a:noFill/>
                <a:prstDash val="solid"/>
                <a:miter lim="800000"/>
              </a:ln>
              <a:latin typeface="Comic Sans MS" panose="030F0702030302020204" pitchFamily="66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" y="985927"/>
            <a:ext cx="2793063" cy="155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1700808"/>
            <a:ext cx="6013461" cy="4617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55531" y="706500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Each performs one's own functions.</a:t>
            </a: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71" y="0"/>
            <a:ext cx="7364664" cy="686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 rot="21314140">
            <a:off x="1613046" y="1812099"/>
            <a:ext cx="3960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>
                <a:latin typeface="Comic Sans MS" panose="030F0702030302020204" pitchFamily="66" charset="0"/>
              </a:rPr>
              <a:t>（</a:t>
            </a:r>
            <a:r>
              <a:rPr lang="en-US" altLang="zh-CN" sz="2800" b="1" dirty="0">
                <a:latin typeface="Comic Sans MS" panose="030F0702030302020204" pitchFamily="66" charset="0"/>
              </a:rPr>
              <a:t>1</a:t>
            </a:r>
            <a:r>
              <a:rPr lang="zh-CN" altLang="zh-CN" sz="2800" b="1" dirty="0">
                <a:latin typeface="Comic Sans MS" panose="030F0702030302020204" pitchFamily="66" charset="0"/>
              </a:rPr>
              <a:t>）</a:t>
            </a:r>
            <a:r>
              <a:rPr lang="en-US" altLang="zh-CN" sz="2800" b="1" dirty="0">
                <a:latin typeface="Comic Sans MS" panose="030F0702030302020204" pitchFamily="66" charset="0"/>
              </a:rPr>
              <a:t>Tell the story </a:t>
            </a:r>
            <a:r>
              <a:rPr lang="en-US" altLang="zh-CN" sz="2800" b="1" dirty="0" smtClean="0">
                <a:latin typeface="Comic Sans MS" panose="030F0702030302020204" pitchFamily="66" charset="0"/>
              </a:rPr>
              <a:t>to </a:t>
            </a:r>
            <a:r>
              <a:rPr lang="en-US" altLang="zh-CN" sz="2800" b="1" dirty="0">
                <a:latin typeface="Comic Sans MS" panose="030F0702030302020204" pitchFamily="66" charset="0"/>
              </a:rPr>
              <a:t>your parents.</a:t>
            </a:r>
            <a:endParaRPr lang="zh-CN" altLang="zh-CN" sz="2800" b="1" dirty="0">
              <a:latin typeface="Comic Sans MS" panose="030F0702030302020204" pitchFamily="66" charset="0"/>
            </a:endParaRPr>
          </a:p>
          <a:p>
            <a:endParaRPr lang="en-US" altLang="zh-CN" sz="2800" b="1" dirty="0" smtClean="0">
              <a:latin typeface="Comic Sans MS" panose="030F0702030302020204" pitchFamily="66" charset="0"/>
            </a:endParaRPr>
          </a:p>
          <a:p>
            <a:r>
              <a:rPr lang="zh-CN" altLang="zh-CN" sz="2800" b="1" dirty="0" smtClean="0">
                <a:latin typeface="Comic Sans MS" panose="030F0702030302020204" pitchFamily="66" charset="0"/>
              </a:rPr>
              <a:t>（</a:t>
            </a:r>
            <a:r>
              <a:rPr lang="en-US" altLang="zh-CN" sz="2800" b="1" dirty="0">
                <a:latin typeface="Comic Sans MS" panose="030F0702030302020204" pitchFamily="66" charset="0"/>
              </a:rPr>
              <a:t>2</a:t>
            </a:r>
            <a:r>
              <a:rPr lang="zh-CN" altLang="zh-CN" sz="2800" b="1" dirty="0" smtClean="0">
                <a:latin typeface="Comic Sans MS" panose="030F0702030302020204" pitchFamily="66" charset="0"/>
              </a:rPr>
              <a:t>）</a:t>
            </a:r>
            <a:r>
              <a:rPr lang="en-US" altLang="zh-CN" sz="2800" b="1" dirty="0">
                <a:latin typeface="Comic Sans MS" panose="030F0702030302020204" pitchFamily="66" charset="0"/>
              </a:rPr>
              <a:t>Tell another story about you or your friend who could have caused a big problem before.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矩形 2"/>
          <p:cNvSpPr/>
          <p:nvPr/>
        </p:nvSpPr>
        <p:spPr>
          <a:xfrm rot="21429999">
            <a:off x="2064840" y="1015433"/>
            <a:ext cx="21804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Homework</a:t>
            </a:r>
            <a:endParaRPr lang="zh-CN" altLang="en-US" sz="3200" b="1" cap="none" spc="0" dirty="0">
              <a:ln w="17780" cmpd="sng">
                <a:noFill/>
                <a:prstDash val="solid"/>
                <a:miter lim="800000"/>
              </a:ln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8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49906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圆角矩形 4"/>
          <p:cNvSpPr/>
          <p:nvPr/>
        </p:nvSpPr>
        <p:spPr>
          <a:xfrm>
            <a:off x="0" y="571480"/>
            <a:ext cx="5030505" cy="2000264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071538" y="5500702"/>
            <a:ext cx="2786082" cy="642942"/>
          </a:xfrm>
          <a:prstGeom prst="roundRect">
            <a:avLst/>
          </a:prstGeom>
          <a:noFill/>
          <a:ln w="4127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">
            <a:extLst>
              <a:ext uri="{FF2B5EF4-FFF2-40B4-BE49-F238E27FC236}">
                <a16:creationId xmlns:a16="http://schemas.microsoft.com/office/drawing/2014/main" xmlns="" id="{6A424610-91D9-5142-8FA8-2931088E4017}"/>
              </a:ext>
            </a:extLst>
          </p:cNvPr>
          <p:cNvSpPr txBox="1"/>
          <p:nvPr/>
        </p:nvSpPr>
        <p:spPr>
          <a:xfrm>
            <a:off x="5357818" y="1000108"/>
            <a:ext cx="336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/>
              <a:t>What’s the title?</a:t>
            </a:r>
            <a:endParaRPr kumimoji="1" lang="zh-CN" altLang="en-US" sz="3600" b="1" dirty="0"/>
          </a:p>
        </p:txBody>
      </p:sp>
      <p:sp>
        <p:nvSpPr>
          <p:cNvPr id="12" name="文本框 3">
            <a:extLst>
              <a:ext uri="{FF2B5EF4-FFF2-40B4-BE49-F238E27FC236}">
                <a16:creationId xmlns:a16="http://schemas.microsoft.com/office/drawing/2014/main" xmlns="" id="{B42B05E3-B3E4-3940-97E5-8F6A45476D32}"/>
              </a:ext>
            </a:extLst>
          </p:cNvPr>
          <p:cNvSpPr txBox="1"/>
          <p:nvPr/>
        </p:nvSpPr>
        <p:spPr>
          <a:xfrm>
            <a:off x="5357818" y="2357430"/>
            <a:ext cx="3612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/>
              <a:t>Who’s the writer?</a:t>
            </a:r>
            <a:endParaRPr kumimoji="1" lang="zh-CN" altLang="en-US" sz="3600" b="1" dirty="0"/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xmlns="" id="{D34C6C57-84AD-744F-9BB7-AD184E83B91A}"/>
              </a:ext>
            </a:extLst>
          </p:cNvPr>
          <p:cNvSpPr txBox="1"/>
          <p:nvPr/>
        </p:nvSpPr>
        <p:spPr>
          <a:xfrm>
            <a:off x="5429256" y="3500438"/>
            <a:ext cx="3583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/>
              <a:t>What will happen</a:t>
            </a:r>
          </a:p>
          <a:p>
            <a:r>
              <a:rPr kumimoji="1" lang="en-US" altLang="zh-CN" sz="3600" b="1" dirty="0"/>
              <a:t>to </a:t>
            </a:r>
            <a:r>
              <a:rPr kumimoji="1" lang="en-US" altLang="zh-CN" sz="3600" b="1" dirty="0" smtClean="0"/>
              <a:t>the King in the</a:t>
            </a:r>
          </a:p>
          <a:p>
            <a:r>
              <a:rPr kumimoji="1" lang="en-US" altLang="zh-CN" sz="3600" b="1" dirty="0" smtClean="0"/>
              <a:t>book</a:t>
            </a:r>
            <a:r>
              <a:rPr kumimoji="1" lang="en-US" altLang="zh-CN" sz="3600" b="1" dirty="0"/>
              <a:t>?</a:t>
            </a:r>
            <a:endParaRPr kumimoji="1"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6469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86248" y="1285860"/>
            <a:ext cx="37347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dirty="0" smtClean="0">
                <a:latin typeface="Comic Sans MS" panose="030F0702030302020204" pitchFamily="66" charset="0"/>
              </a:rPr>
              <a:t>Who can you see </a:t>
            </a:r>
            <a:r>
              <a:rPr lang="en-US" altLang="zh-CN" sz="2400" b="1" dirty="0" smtClean="0">
                <a:latin typeface="Comic Sans MS" panose="030F0702030302020204" pitchFamily="66" charset="0"/>
              </a:rPr>
              <a:t>from </a:t>
            </a:r>
            <a:r>
              <a:rPr lang="en-US" altLang="zh-CN" sz="2400" b="1" dirty="0" smtClean="0">
                <a:latin typeface="Comic Sans MS" panose="030F0702030302020204" pitchFamily="66" charset="0"/>
              </a:rPr>
              <a:t>the front cover?</a:t>
            </a:r>
            <a:endParaRPr lang="zh-CN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71868" y="3357562"/>
            <a:ext cx="53147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dirty="0" smtClean="0">
                <a:latin typeface="Comic Sans MS" panose="030F0702030302020204" pitchFamily="66" charset="0"/>
              </a:rPr>
              <a:t>What </a:t>
            </a:r>
            <a:r>
              <a:rPr lang="en-US" altLang="zh-CN" sz="2400" b="1" dirty="0">
                <a:latin typeface="Comic Sans MS" panose="030F0702030302020204" pitchFamily="66" charset="0"/>
              </a:rPr>
              <a:t>do you think the story is going to be about?</a:t>
            </a:r>
            <a:endParaRPr lang="zh-CN" alt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3500430" cy="480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3357554" y="2285992"/>
            <a:ext cx="5214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Where do you think the king might be?</a:t>
            </a:r>
            <a:endParaRPr lang="zh-CN" altLang="en-US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9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36724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Read and listen.</a:t>
            </a:r>
            <a:endParaRPr lang="zh-CN" altLang="en-US" sz="40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D:\9 读物 新西兰\Package 3 全部\多维第3级\多维阅读第3级-出血不带角线 jpg\5皇帝与厨师\5皇帝与厨师_页面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745210"/>
            <a:ext cx="1346021" cy="1826798"/>
          </a:xfrm>
          <a:prstGeom prst="rect">
            <a:avLst/>
          </a:prstGeom>
          <a:noFill/>
        </p:spPr>
      </p:pic>
      <p:pic>
        <p:nvPicPr>
          <p:cNvPr id="3075" name="Picture 3" descr="D:\9 读物 新西兰\Package 3 全部\多维第3级\多维阅读第3级-出血不带角线 jpg\5皇帝与厨师\5皇帝与厨师_页面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642918"/>
            <a:ext cx="1305002" cy="1771128"/>
          </a:xfrm>
          <a:prstGeom prst="rect">
            <a:avLst/>
          </a:prstGeom>
          <a:noFill/>
        </p:spPr>
      </p:pic>
      <p:pic>
        <p:nvPicPr>
          <p:cNvPr id="3076" name="Picture 4" descr="D:\9 读物 新西兰\Package 3 全部\多维第3级\多维阅读第3级-出血不带角线 jpg\5皇帝与厨师\5皇帝与厨师_页面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3218" y="645068"/>
            <a:ext cx="1314340" cy="1783800"/>
          </a:xfrm>
          <a:prstGeom prst="rect">
            <a:avLst/>
          </a:prstGeom>
          <a:noFill/>
        </p:spPr>
      </p:pic>
      <p:pic>
        <p:nvPicPr>
          <p:cNvPr id="3077" name="Picture 5" descr="D:\9 读物 新西兰\Package 3 全部\多维第3级\多维阅读第3级-出血不带角线 jpg\5皇帝与厨师\5皇帝与厨师_页面_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14620"/>
            <a:ext cx="1346047" cy="1826833"/>
          </a:xfrm>
          <a:prstGeom prst="rect">
            <a:avLst/>
          </a:prstGeom>
          <a:noFill/>
        </p:spPr>
      </p:pic>
      <p:pic>
        <p:nvPicPr>
          <p:cNvPr id="3078" name="Picture 6" descr="D:\9 读物 新西兰\Package 3 全部\多维第3级\多维阅读第3级-出血不带角线 jpg\5皇帝与厨师\5皇帝与厨师_页面_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2714620"/>
            <a:ext cx="1315923" cy="1785950"/>
          </a:xfrm>
          <a:prstGeom prst="rect">
            <a:avLst/>
          </a:prstGeom>
          <a:noFill/>
        </p:spPr>
      </p:pic>
      <p:pic>
        <p:nvPicPr>
          <p:cNvPr id="3079" name="Picture 7" descr="D:\9 读物 新西兰\Package 3 全部\多维第3级\多维阅读第3级-出血不带角线 jpg\5皇帝与厨师\5皇帝与厨师_页面_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2714620"/>
            <a:ext cx="1315923" cy="1785950"/>
          </a:xfrm>
          <a:prstGeom prst="rect">
            <a:avLst/>
          </a:prstGeom>
          <a:noFill/>
        </p:spPr>
      </p:pic>
      <p:pic>
        <p:nvPicPr>
          <p:cNvPr id="3080" name="Picture 8" descr="D:\9 读物 新西兰\Package 3 全部\多维第3级\多维阅读第3级-出血不带角线 jpg\5皇帝与厨师\5皇帝与厨师_页面_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99416" y="2714620"/>
            <a:ext cx="1315922" cy="1785949"/>
          </a:xfrm>
          <a:prstGeom prst="rect">
            <a:avLst/>
          </a:prstGeom>
          <a:noFill/>
        </p:spPr>
      </p:pic>
      <p:pic>
        <p:nvPicPr>
          <p:cNvPr id="3081" name="Picture 9" descr="D:\9 读物 新西兰\Package 3 全部\多维第3级\多维阅读第3级-出血不带角线 jpg\5皇帝与厨师\5皇帝与厨师_页面_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13532" y="2714621"/>
            <a:ext cx="1315922" cy="1785949"/>
          </a:xfrm>
          <a:prstGeom prst="rect">
            <a:avLst/>
          </a:prstGeom>
          <a:noFill/>
        </p:spPr>
      </p:pic>
      <p:pic>
        <p:nvPicPr>
          <p:cNvPr id="3082" name="Picture 10" descr="D:\9 读物 新西兰\Package 3 全部\多维第3级\多维阅读第3级-出血不带角线 jpg\5皇帝与厨师\5皇帝与厨师_页面_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290" y="4929197"/>
            <a:ext cx="1421180" cy="1928803"/>
          </a:xfrm>
          <a:prstGeom prst="rect">
            <a:avLst/>
          </a:prstGeom>
          <a:noFill/>
        </p:spPr>
      </p:pic>
      <p:pic>
        <p:nvPicPr>
          <p:cNvPr id="3083" name="Picture 11" descr="D:\9 读物 新西兰\Package 3 全部\多维第3级\多维阅读第3级-出血不带角线 jpg\5皇帝与厨师\5皇帝与厨师_页面_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" y="4930782"/>
            <a:ext cx="1420012" cy="1927218"/>
          </a:xfrm>
          <a:prstGeom prst="rect">
            <a:avLst/>
          </a:prstGeom>
          <a:noFill/>
        </p:spPr>
      </p:pic>
      <p:pic>
        <p:nvPicPr>
          <p:cNvPr id="3084" name="Picture 12" descr="D:\9 读物 新西兰\Package 3 全部\多维第3级\多维阅读第3级-出血不带角线 jpg\5皇帝与厨师\5皇帝与厨师_页面_1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9581" y="4929198"/>
            <a:ext cx="1421179" cy="1928802"/>
          </a:xfrm>
          <a:prstGeom prst="rect">
            <a:avLst/>
          </a:prstGeom>
          <a:noFill/>
        </p:spPr>
      </p:pic>
      <p:pic>
        <p:nvPicPr>
          <p:cNvPr id="3085" name="Picture 13" descr="D:\9 读物 新西兰\Package 3 全部\多维第3级\多维阅读第3级-出血不带角线 jpg\5皇帝与厨师\5皇帝与厨师_页面_1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22259" y="4929198"/>
            <a:ext cx="1421179" cy="1928802"/>
          </a:xfrm>
          <a:prstGeom prst="rect">
            <a:avLst/>
          </a:prstGeom>
          <a:noFill/>
        </p:spPr>
      </p:pic>
      <p:pic>
        <p:nvPicPr>
          <p:cNvPr id="3086" name="Picture 14" descr="D:\9 读物 新西兰\Package 3 全部\多维第3级\多维阅读第3级-出血不带角线 jpg\5皇帝与厨师\5皇帝与厨师_页面_1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83743" y="4929198"/>
            <a:ext cx="1421179" cy="1928802"/>
          </a:xfrm>
          <a:prstGeom prst="rect">
            <a:avLst/>
          </a:prstGeom>
          <a:noFill/>
        </p:spPr>
      </p:pic>
      <p:pic>
        <p:nvPicPr>
          <p:cNvPr id="3087" name="Picture 15" descr="D:\9 读物 新西兰\Package 3 全部\多维第3级\多维阅读第3级-出血不带角线 jpg\5皇帝与厨师\5皇帝与厨师_页面_1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22654" y="4929198"/>
            <a:ext cx="1421180" cy="1928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22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1740" y="2780928"/>
            <a:ext cx="85475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Read again and answer questions.</a:t>
            </a:r>
            <a:endParaRPr lang="zh-CN" altLang="en-US" sz="40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49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9 读物 新西兰\Package 3 全部\多维第3级\多维阅读第3级-出血不带角线 jpg\5皇帝与厨师\5皇帝与厨师_页面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1576590"/>
            <a:ext cx="3891465" cy="5281434"/>
          </a:xfrm>
          <a:prstGeom prst="rect">
            <a:avLst/>
          </a:prstGeom>
          <a:noFill/>
        </p:spPr>
      </p:pic>
      <p:pic>
        <p:nvPicPr>
          <p:cNvPr id="6" name="Picture 4" descr="D:\9 读物 新西兰\Package 3 全部\多维第3级\多维阅读第3级-出血不带角线 jpg\5皇帝与厨师\5皇帝与厨师_页面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38802"/>
            <a:ext cx="3919310" cy="5319222"/>
          </a:xfrm>
          <a:prstGeom prst="rect">
            <a:avLst/>
          </a:prstGeom>
          <a:noFill/>
        </p:spPr>
      </p:pic>
      <p:sp>
        <p:nvSpPr>
          <p:cNvPr id="3" name="云形标注 2"/>
          <p:cNvSpPr/>
          <p:nvPr/>
        </p:nvSpPr>
        <p:spPr>
          <a:xfrm>
            <a:off x="0" y="0"/>
            <a:ext cx="9324528" cy="1584176"/>
          </a:xfrm>
          <a:prstGeom prst="cloudCallout">
            <a:avLst>
              <a:gd name="adj1" fmla="val 7440"/>
              <a:gd name="adj2" fmla="val 799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571232" y="530478"/>
            <a:ext cx="43188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atin typeface="Comic Sans MS" panose="030F0702030302020204" pitchFamily="66" charset="0"/>
              </a:rPr>
              <a:t>Where did the king go?</a:t>
            </a:r>
            <a:endParaRPr lang="zh-CN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1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标注 2"/>
          <p:cNvSpPr/>
          <p:nvPr/>
        </p:nvSpPr>
        <p:spPr>
          <a:xfrm>
            <a:off x="755576" y="-28511"/>
            <a:ext cx="8257236" cy="1484784"/>
          </a:xfrm>
          <a:prstGeom prst="cloudCallout">
            <a:avLst>
              <a:gd name="adj1" fmla="val 6823"/>
              <a:gd name="adj2" fmla="val 974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95162" y="239158"/>
            <a:ext cx="717806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atin typeface="Comic Sans MS" panose="030F0702030302020204" pitchFamily="66" charset="0"/>
              </a:rPr>
              <a:t>What do you think the </a:t>
            </a:r>
            <a:r>
              <a:rPr lang="en-US" altLang="zh-CN" sz="2800" b="1" dirty="0">
                <a:latin typeface="Comic Sans MS" panose="030F0702030302020204" pitchFamily="66" charset="0"/>
              </a:rPr>
              <a:t>k</a:t>
            </a:r>
            <a:r>
              <a:rPr lang="en-US" altLang="zh-CN" sz="2800" b="1" dirty="0" smtClean="0">
                <a:latin typeface="Comic Sans MS" panose="030F0702030302020204" pitchFamily="66" charset="0"/>
              </a:rPr>
              <a:t>ing </a:t>
            </a:r>
            <a:r>
              <a:rPr lang="en-US" altLang="zh-CN" sz="2800" b="1" dirty="0">
                <a:latin typeface="Comic Sans MS" panose="030F0702030302020204" pitchFamily="66" charset="0"/>
              </a:rPr>
              <a:t>is looking for in the cupboard?</a:t>
            </a:r>
            <a:endParaRPr lang="zh-CN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2" descr="D:\9 读物 新西兰\Package 3 全部\多维第3级\多维阅读第3级-出血不带角线 jpg\5皇帝与厨师\5皇帝与厨师_页面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840"/>
            <a:ext cx="4000313" cy="5429160"/>
          </a:xfrm>
          <a:prstGeom prst="rect">
            <a:avLst/>
          </a:prstGeom>
          <a:noFill/>
        </p:spPr>
      </p:pic>
      <p:pic>
        <p:nvPicPr>
          <p:cNvPr id="6" name="Picture 5" descr="D:\9 读物 新西兰\Package 3 全部\多维第3级\多维阅读第3级-出血不带角线 jpg\5皇帝与厨师\5皇帝与厨师_页面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064" y="1428736"/>
            <a:ext cx="4000390" cy="5429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03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:\9 读物 新西兰\Package 3 全部\多维第3级\多维阅读第3级-出血不带角线 jpg\5皇帝与厨师\5皇帝与厨师_页面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570"/>
            <a:ext cx="4000528" cy="5429454"/>
          </a:xfrm>
          <a:prstGeom prst="rect">
            <a:avLst/>
          </a:prstGeom>
          <a:noFill/>
        </p:spPr>
      </p:pic>
      <p:pic>
        <p:nvPicPr>
          <p:cNvPr id="7" name="Picture 7" descr="D:\9 读物 新西兰\Package 3 全部\多维第3级\多维阅读第3级-出血不带角线 jpg\5皇帝与厨师\5皇帝与厨师_页面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570"/>
            <a:ext cx="4000528" cy="5429454"/>
          </a:xfrm>
          <a:prstGeom prst="rect">
            <a:avLst/>
          </a:prstGeom>
          <a:noFill/>
        </p:spPr>
      </p:pic>
      <p:grpSp>
        <p:nvGrpSpPr>
          <p:cNvPr id="5" name="组合 4"/>
          <p:cNvGrpSpPr/>
          <p:nvPr/>
        </p:nvGrpSpPr>
        <p:grpSpPr>
          <a:xfrm>
            <a:off x="1149112" y="0"/>
            <a:ext cx="7705052" cy="1700808"/>
            <a:chOff x="2051720" y="0"/>
            <a:chExt cx="6961092" cy="1340768"/>
          </a:xfrm>
        </p:grpSpPr>
        <p:sp>
          <p:nvSpPr>
            <p:cNvPr id="3" name="云形标注 2"/>
            <p:cNvSpPr/>
            <p:nvPr/>
          </p:nvSpPr>
          <p:spPr>
            <a:xfrm>
              <a:off x="2051720" y="0"/>
              <a:ext cx="6961092" cy="1340768"/>
            </a:xfrm>
            <a:prstGeom prst="cloudCallout">
              <a:avLst>
                <a:gd name="adj1" fmla="val -11178"/>
                <a:gd name="adj2" fmla="val 7550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682737" y="319002"/>
              <a:ext cx="5699056" cy="5580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b="1" dirty="0" smtClean="0">
                  <a:latin typeface="Comic Sans MS" panose="030F0702030302020204" pitchFamily="66" charset="0"/>
                </a:rPr>
                <a:t>What do you think the </a:t>
              </a:r>
              <a:r>
                <a:rPr lang="en-US" altLang="zh-CN" sz="2000" b="1" dirty="0" smtClean="0">
                  <a:latin typeface="Comic Sans MS" panose="030F0702030302020204" pitchFamily="66" charset="0"/>
                </a:rPr>
                <a:t>king </a:t>
              </a:r>
              <a:r>
                <a:rPr lang="en-US" altLang="zh-CN" sz="2000" b="1" dirty="0" smtClean="0">
                  <a:latin typeface="Comic Sans MS" panose="030F0702030302020204" pitchFamily="66" charset="0"/>
                </a:rPr>
                <a:t>might be going to do</a:t>
              </a:r>
            </a:p>
            <a:p>
              <a:pPr algn="ctr"/>
              <a:r>
                <a:rPr lang="en-US" altLang="zh-CN" sz="2000" b="1" dirty="0" smtClean="0">
                  <a:latin typeface="Comic Sans MS" panose="030F0702030302020204" pitchFamily="66" charset="0"/>
                </a:rPr>
                <a:t> with that big pile of vegetables?</a:t>
              </a:r>
              <a:endParaRPr lang="zh-CN" altLang="en-US" sz="2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1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D:\9 读物 新西兰\Package 3 全部\多维第3级\多维阅读第3级-出血不带角线 jpg\5皇帝与厨师\5皇帝与厨师_页面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31615"/>
            <a:ext cx="4071966" cy="5526409"/>
          </a:xfrm>
          <a:prstGeom prst="rect">
            <a:avLst/>
          </a:prstGeom>
          <a:noFill/>
        </p:spPr>
      </p:pic>
      <p:pic>
        <p:nvPicPr>
          <p:cNvPr id="8" name="Picture 8" descr="D:\9 读物 新西兰\Package 3 全部\多维第3级\多维阅读第3级-出血不带角线 jpg\5皇帝与厨师\5皇帝与厨师_页面_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331615"/>
            <a:ext cx="4071966" cy="5526409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611560" y="0"/>
            <a:ext cx="8856984" cy="1648336"/>
            <a:chOff x="1386904" y="0"/>
            <a:chExt cx="8103757" cy="1488456"/>
          </a:xfrm>
        </p:grpSpPr>
        <p:sp>
          <p:nvSpPr>
            <p:cNvPr id="4" name="云形标注 3"/>
            <p:cNvSpPr/>
            <p:nvPr/>
          </p:nvSpPr>
          <p:spPr>
            <a:xfrm>
              <a:off x="1386904" y="0"/>
              <a:ext cx="8103757" cy="1488456"/>
            </a:xfrm>
            <a:prstGeom prst="cloudCallout">
              <a:avLst>
                <a:gd name="adj1" fmla="val -25871"/>
                <a:gd name="adj2" fmla="val 10281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958418" y="468717"/>
              <a:ext cx="7118083" cy="416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Comic Sans MS" panose="030F0702030302020204" pitchFamily="66" charset="0"/>
                </a:rPr>
                <a:t>How did the </a:t>
              </a:r>
              <a:r>
                <a:rPr lang="en-US" altLang="zh-CN" sz="2400" b="1" dirty="0" smtClean="0">
                  <a:latin typeface="Comic Sans MS" panose="030F0702030302020204" pitchFamily="66" charset="0"/>
                </a:rPr>
                <a:t>cook </a:t>
              </a:r>
              <a:r>
                <a:rPr lang="en-US" altLang="zh-CN" sz="2400" b="1" dirty="0" smtClean="0">
                  <a:latin typeface="Comic Sans MS" panose="030F0702030302020204" pitchFamily="66" charset="0"/>
                </a:rPr>
                <a:t>feel when the </a:t>
              </a:r>
              <a:r>
                <a:rPr lang="en-US" altLang="zh-CN" sz="2400" b="1" dirty="0" smtClean="0">
                  <a:latin typeface="Comic Sans MS" panose="030F0702030302020204" pitchFamily="66" charset="0"/>
                </a:rPr>
                <a:t>king </a:t>
              </a:r>
              <a:r>
                <a:rPr lang="en-US" altLang="zh-CN" sz="2400" b="1" dirty="0" smtClean="0">
                  <a:latin typeface="Comic Sans MS" panose="030F0702030302020204" pitchFamily="66" charset="0"/>
                </a:rPr>
                <a:t>was cooking?</a:t>
              </a:r>
              <a:endParaRPr lang="zh-CN" alt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850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249</Words>
  <Application>Microsoft Office PowerPoint</Application>
  <PresentationFormat>全屏显示(4:3)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bdfx</dc:creator>
  <cp:lastModifiedBy>fltrp</cp:lastModifiedBy>
  <cp:revision>26</cp:revision>
  <dcterms:created xsi:type="dcterms:W3CDTF">2018-08-25T09:59:39Z</dcterms:created>
  <dcterms:modified xsi:type="dcterms:W3CDTF">2018-12-07T01:02:20Z</dcterms:modified>
</cp:coreProperties>
</file>