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6" r:id="rId3"/>
    <p:sldId id="290" r:id="rId4"/>
    <p:sldId id="258" r:id="rId5"/>
    <p:sldId id="259" r:id="rId6"/>
    <p:sldId id="292" r:id="rId7"/>
    <p:sldId id="288" r:id="rId8"/>
    <p:sldId id="289" r:id="rId9"/>
    <p:sldId id="294" r:id="rId10"/>
    <p:sldId id="295" r:id="rId11"/>
    <p:sldId id="296" r:id="rId12"/>
    <p:sldId id="297" r:id="rId13"/>
    <p:sldId id="303" r:id="rId14"/>
    <p:sldId id="298" r:id="rId15"/>
    <p:sldId id="299" r:id="rId16"/>
    <p:sldId id="302" r:id="rId17"/>
    <p:sldId id="304" r:id="rId18"/>
    <p:sldId id="266" r:id="rId19"/>
    <p:sldId id="301" r:id="rId20"/>
    <p:sldId id="300" r:id="rId21"/>
    <p:sldId id="305" r:id="rId22"/>
    <p:sldId id="306" r:id="rId23"/>
    <p:sldId id="272" r:id="rId24"/>
    <p:sldId id="283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CCFFFF"/>
    <a:srgbClr val="990033"/>
    <a:srgbClr val="000099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5" autoAdjust="0"/>
  </p:normalViewPr>
  <p:slideViewPr>
    <p:cSldViewPr>
      <p:cViewPr varScale="1">
        <p:scale>
          <a:sx n="72" d="100"/>
          <a:sy n="72" d="100"/>
        </p:scale>
        <p:origin x="-17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13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76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1C29EC2-86AB-478D-91FE-9274977818E6}"/>
              </a:ext>
            </a:extLst>
          </p:cNvPr>
          <p:cNvSpPr/>
          <p:nvPr/>
        </p:nvSpPr>
        <p:spPr>
          <a:xfrm>
            <a:off x="0" y="0"/>
            <a:ext cx="350043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多维</a:t>
            </a:r>
            <a:r>
              <a:rPr lang="zh-CN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阅读第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级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55AA982-A63C-4E44-BA39-9CB04BA0887F}"/>
              </a:ext>
            </a:extLst>
          </p:cNvPr>
          <p:cNvSpPr/>
          <p:nvPr/>
        </p:nvSpPr>
        <p:spPr>
          <a:xfrm>
            <a:off x="2714612" y="1214422"/>
            <a:ext cx="396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Brow Bear     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52949"/>
            <a:ext cx="6858048" cy="47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21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818935B-DAFA-46E0-A059-8B8DA29FC9B7}"/>
              </a:ext>
            </a:extLst>
          </p:cNvPr>
          <p:cNvSpPr/>
          <p:nvPr/>
        </p:nvSpPr>
        <p:spPr>
          <a:xfrm>
            <a:off x="4929190" y="2571744"/>
            <a:ext cx="3786214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What does the bear use to catch the fish? </a:t>
            </a:r>
            <a:endParaRPr lang="zh-CN" alt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5624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4514850" cy="451485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844B5C4C-F1AC-4158-ABBA-9140D20B3BBB}"/>
              </a:ext>
            </a:extLst>
          </p:cNvPr>
          <p:cNvSpPr/>
          <p:nvPr/>
        </p:nvSpPr>
        <p:spPr>
          <a:xfrm>
            <a:off x="4286248" y="2428868"/>
            <a:ext cx="1612716" cy="17390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535782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paw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818935B-DAFA-46E0-A059-8B8DA29FC9B7}"/>
              </a:ext>
            </a:extLst>
          </p:cNvPr>
          <p:cNvSpPr/>
          <p:nvPr/>
        </p:nvSpPr>
        <p:spPr>
          <a:xfrm>
            <a:off x="1000100" y="5786454"/>
            <a:ext cx="7786742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What time of the year is it? What’s the bear doing? </a:t>
            </a:r>
            <a:endParaRPr lang="zh-CN" altLang="en-US" sz="2800" dirty="0"/>
          </a:p>
        </p:txBody>
      </p:sp>
      <p:pic>
        <p:nvPicPr>
          <p:cNvPr id="11266" name="Picture 2" descr="D:\9 读物 新西兰\Package 3 全部\多维第3级\多维阅读第3级-出血不带角线 jpg\8棕熊的四季\8棕熊的四季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3857652" cy="5235544"/>
          </a:xfrm>
          <a:prstGeom prst="rect">
            <a:avLst/>
          </a:prstGeom>
          <a:noFill/>
        </p:spPr>
      </p:pic>
      <p:pic>
        <p:nvPicPr>
          <p:cNvPr id="11267" name="Picture 3" descr="D:\9 读物 新西兰\Package 3 全部\多维第3级\多维阅读第3级-出血不带角线 jpg\8棕熊的四季\8棕熊的四季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857652" cy="523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51CD92-99B9-4E0D-89EB-0CAECDD8F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08"/>
            <a:ext cx="4018388" cy="3214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8492B7-B5BF-4C10-9F04-41BE0791138D}"/>
              </a:ext>
            </a:extLst>
          </p:cNvPr>
          <p:cNvSpPr txBox="1"/>
          <p:nvPr/>
        </p:nvSpPr>
        <p:spPr>
          <a:xfrm>
            <a:off x="3177534" y="537321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dig</a:t>
            </a:r>
            <a:endParaRPr lang="zh-CN" altLang="en-US" sz="4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406668A-9FAA-477D-A2D0-625A4A143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928670"/>
            <a:ext cx="3154809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57356" y="4786322"/>
            <a:ext cx="5072130" cy="166199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is the bear doing</a:t>
            </a:r>
            <a:r>
              <a:rPr lang="en-US" sz="2800" dirty="0" smtClean="0"/>
              <a:t>? </a:t>
            </a:r>
          </a:p>
          <a:p>
            <a:endParaRPr lang="en-US" sz="2800" dirty="0" smtClean="0"/>
          </a:p>
          <a:p>
            <a:r>
              <a:rPr lang="en-US" sz="2800" dirty="0" smtClean="0"/>
              <a:t>Why </a:t>
            </a:r>
            <a:r>
              <a:rPr lang="en-US" sz="2800" dirty="0"/>
              <a:t>do you think they do this? </a:t>
            </a:r>
            <a:r>
              <a:rPr lang="en-US" dirty="0"/>
              <a:t/>
            </a:r>
            <a:br>
              <a:rPr lang="en-US" dirty="0"/>
            </a:br>
            <a:endParaRPr lang="zh-CN" altLang="en-US" dirty="0"/>
          </a:p>
        </p:txBody>
      </p:sp>
      <p:pic>
        <p:nvPicPr>
          <p:cNvPr id="12290" name="Picture 2" descr="D:\9 读物 新西兰\Package 3 全部\多维第3级\多维阅读第3级-出血不带角线 jpg\8棕熊的四季\8棕熊的四季_页面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580" y="285728"/>
            <a:ext cx="2947668" cy="4000528"/>
          </a:xfrm>
          <a:prstGeom prst="rect">
            <a:avLst/>
          </a:prstGeom>
          <a:noFill/>
        </p:spPr>
      </p:pic>
      <p:pic>
        <p:nvPicPr>
          <p:cNvPr id="12291" name="Picture 3" descr="D:\9 读物 新西兰\Package 3 全部\多维第3级\多维阅读第3级-出血不带角线 jpg\8棕熊的四季\8棕熊的四季_页面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2947759" cy="40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818935B-DAFA-46E0-A059-8B8DA29FC9B7}"/>
              </a:ext>
            </a:extLst>
          </p:cNvPr>
          <p:cNvSpPr/>
          <p:nvPr/>
        </p:nvSpPr>
        <p:spPr>
          <a:xfrm>
            <a:off x="1000100" y="5786454"/>
            <a:ext cx="7786742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What time of the year is it now? How does it feel? </a:t>
            </a:r>
            <a:endParaRPr lang="zh-CN" altLang="en-US" sz="2800" dirty="0"/>
          </a:p>
        </p:txBody>
      </p:sp>
      <p:pic>
        <p:nvPicPr>
          <p:cNvPr id="13314" name="Picture 2" descr="D:\9 读物 新西兰\Package 3 全部\多维第3级\多维阅读第3级-出血不带角线 jpg\8棕熊的四季\8棕熊的四季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714356"/>
            <a:ext cx="3500462" cy="4750772"/>
          </a:xfrm>
          <a:prstGeom prst="rect">
            <a:avLst/>
          </a:prstGeom>
          <a:noFill/>
        </p:spPr>
      </p:pic>
      <p:pic>
        <p:nvPicPr>
          <p:cNvPr id="13315" name="Picture 3" descr="D:\9 读物 新西兰\Package 3 全部\多维第3级\多维阅读第3级-出血不带角线 jpg\8棕熊的四季\8棕熊的四季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54" y="714356"/>
            <a:ext cx="3495274" cy="474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1F662-E91D-4FF3-ABB0-1158730DAE9F}"/>
              </a:ext>
            </a:extLst>
          </p:cNvPr>
          <p:cNvSpPr txBox="1"/>
          <p:nvPr/>
        </p:nvSpPr>
        <p:spPr>
          <a:xfrm>
            <a:off x="0" y="1"/>
            <a:ext cx="3923928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Read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&amp;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match.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2D698A2-0432-4A34-B1A8-7E6324901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22136" r="37400" b="3071"/>
          <a:stretch/>
        </p:blipFill>
        <p:spPr>
          <a:xfrm>
            <a:off x="107504" y="939814"/>
            <a:ext cx="8640960" cy="58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1F662-E91D-4FF3-ABB0-1158730DAE9F}"/>
              </a:ext>
            </a:extLst>
          </p:cNvPr>
          <p:cNvSpPr txBox="1"/>
          <p:nvPr/>
        </p:nvSpPr>
        <p:spPr>
          <a:xfrm>
            <a:off x="0" y="1"/>
            <a:ext cx="3923928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Read and match.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2D698A2-0432-4A34-B1A8-7E6324901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22136" r="37400" b="3071"/>
          <a:stretch/>
        </p:blipFill>
        <p:spPr>
          <a:xfrm>
            <a:off x="107504" y="939814"/>
            <a:ext cx="8640960" cy="58015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8E3F169-1DBC-4E0A-B5D6-887934AB0A4B}"/>
              </a:ext>
            </a:extLst>
          </p:cNvPr>
          <p:cNvSpPr/>
          <p:nvPr/>
        </p:nvSpPr>
        <p:spPr>
          <a:xfrm>
            <a:off x="5076056" y="170080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5C03D4E-C5E2-4EC9-AB75-EDF5BF0CBDD1}"/>
              </a:ext>
            </a:extLst>
          </p:cNvPr>
          <p:cNvSpPr/>
          <p:nvPr/>
        </p:nvSpPr>
        <p:spPr>
          <a:xfrm>
            <a:off x="7452320" y="2285583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28C5028-334E-46F5-A2C4-0DA2C8067FC7}"/>
              </a:ext>
            </a:extLst>
          </p:cNvPr>
          <p:cNvSpPr/>
          <p:nvPr/>
        </p:nvSpPr>
        <p:spPr>
          <a:xfrm>
            <a:off x="7665850" y="363135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8E3F169-1DBC-4E0A-B5D6-887934AB0A4B}"/>
              </a:ext>
            </a:extLst>
          </p:cNvPr>
          <p:cNvSpPr/>
          <p:nvPr/>
        </p:nvSpPr>
        <p:spPr>
          <a:xfrm>
            <a:off x="6732240" y="458112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8E3F169-1DBC-4E0A-B5D6-887934AB0A4B}"/>
              </a:ext>
            </a:extLst>
          </p:cNvPr>
          <p:cNvSpPr/>
          <p:nvPr/>
        </p:nvSpPr>
        <p:spPr>
          <a:xfrm>
            <a:off x="4178944" y="479715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8E3F169-1DBC-4E0A-B5D6-887934AB0A4B}"/>
              </a:ext>
            </a:extLst>
          </p:cNvPr>
          <p:cNvSpPr/>
          <p:nvPr/>
        </p:nvSpPr>
        <p:spPr>
          <a:xfrm>
            <a:off x="2018705" y="443711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8E3F169-1DBC-4E0A-B5D6-887934AB0A4B}"/>
              </a:ext>
            </a:extLst>
          </p:cNvPr>
          <p:cNvSpPr/>
          <p:nvPr/>
        </p:nvSpPr>
        <p:spPr>
          <a:xfrm>
            <a:off x="1403648" y="289093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4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9 读物 新西兰\Package 3 全部\多维第3级\多维阅读第3级-出血不带角线 jpg\8棕熊的四季\8棕熊的四季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63266"/>
            <a:ext cx="3143272" cy="4265998"/>
          </a:xfrm>
          <a:prstGeom prst="rect">
            <a:avLst/>
          </a:prstGeom>
          <a:noFill/>
        </p:spPr>
      </p:pic>
      <p:pic>
        <p:nvPicPr>
          <p:cNvPr id="14" name="Picture 3" descr="D:\9 读物 新西兰\Package 3 全部\多维第3级\多维阅读第3级-出血不带角线 jpg\8棕熊的四季\8棕熊的四季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63266"/>
            <a:ext cx="3143272" cy="42659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"/>
            <a:ext cx="3929058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Read &amp; learn.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5373216"/>
            <a:ext cx="205172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sh</a:t>
            </a:r>
            <a:endParaRPr lang="zh-CN" altLang="en-US" sz="48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43372" y="1236672"/>
            <a:ext cx="428628" cy="5000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4514850" cy="451485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844B5C4C-F1AC-4158-ABBA-9140D20B3BBB}"/>
              </a:ext>
            </a:extLst>
          </p:cNvPr>
          <p:cNvSpPr/>
          <p:nvPr/>
        </p:nvSpPr>
        <p:spPr>
          <a:xfrm>
            <a:off x="4286248" y="2428868"/>
            <a:ext cx="1612716" cy="17390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550070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</a:t>
            </a:r>
            <a:r>
              <a:rPr lang="en-US" altLang="zh-CN" sz="4000" dirty="0">
                <a:solidFill>
                  <a:srgbClr val="FF0000"/>
                </a:solidFill>
              </a:rPr>
              <a:t>aw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5500703"/>
            <a:ext cx="270362" cy="785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s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5000628" cy="68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D6B24332-4089-43C4-9C93-AA34EA52A05F}"/>
              </a:ext>
            </a:extLst>
          </p:cNvPr>
          <p:cNvSpPr/>
          <p:nvPr/>
        </p:nvSpPr>
        <p:spPr>
          <a:xfrm>
            <a:off x="785786" y="5500702"/>
            <a:ext cx="360040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844B5C4C-F1AC-4158-ABBA-9140D20B3BBB}"/>
              </a:ext>
            </a:extLst>
          </p:cNvPr>
          <p:cNvSpPr/>
          <p:nvPr/>
        </p:nvSpPr>
        <p:spPr>
          <a:xfrm>
            <a:off x="428596" y="1214422"/>
            <a:ext cx="4214842" cy="13573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2">
            <a:extLst>
              <a:ext uri="{FF2B5EF4-FFF2-40B4-BE49-F238E27FC236}">
                <a16:creationId xmlns="" xmlns:a16="http://schemas.microsoft.com/office/drawing/2014/main" id="{6A424610-91D9-5142-8FA8-2931088E4017}"/>
              </a:ext>
            </a:extLst>
          </p:cNvPr>
          <p:cNvSpPr txBox="1"/>
          <p:nvPr/>
        </p:nvSpPr>
        <p:spPr>
          <a:xfrm>
            <a:off x="5143504" y="1071546"/>
            <a:ext cx="336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What’s the title?</a:t>
            </a:r>
            <a:endParaRPr kumimoji="1" lang="zh-CN" altLang="en-US" sz="3600" b="1" dirty="0"/>
          </a:p>
        </p:txBody>
      </p:sp>
      <p:sp>
        <p:nvSpPr>
          <p:cNvPr id="12" name="文本框 3">
            <a:extLst>
              <a:ext uri="{FF2B5EF4-FFF2-40B4-BE49-F238E27FC236}">
                <a16:creationId xmlns="" xmlns:a16="http://schemas.microsoft.com/office/drawing/2014/main" id="{B42B05E3-B3E4-3940-97E5-8F6A45476D32}"/>
              </a:ext>
            </a:extLst>
          </p:cNvPr>
          <p:cNvSpPr txBox="1"/>
          <p:nvPr/>
        </p:nvSpPr>
        <p:spPr>
          <a:xfrm>
            <a:off x="5143504" y="2571744"/>
            <a:ext cx="36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Who’s the writer?</a:t>
            </a:r>
            <a:endParaRPr kumimoji="1" lang="zh-CN" altLang="en-US" sz="3600" b="1" dirty="0"/>
          </a:p>
        </p:txBody>
      </p:sp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D34C6C57-84AD-744F-9BB7-AD184E83B91A}"/>
              </a:ext>
            </a:extLst>
          </p:cNvPr>
          <p:cNvSpPr txBox="1"/>
          <p:nvPr/>
        </p:nvSpPr>
        <p:spPr>
          <a:xfrm>
            <a:off x="5214942" y="3929066"/>
            <a:ext cx="3661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What will happen</a:t>
            </a:r>
          </a:p>
          <a:p>
            <a:r>
              <a:rPr kumimoji="1" lang="en-US" altLang="zh-CN" sz="3600" b="1" dirty="0"/>
              <a:t>to the </a:t>
            </a:r>
            <a:r>
              <a:rPr kumimoji="1" lang="en-US" altLang="zh-CN" sz="3600" b="1" dirty="0" smtClean="0"/>
              <a:t>brown bear</a:t>
            </a:r>
            <a:endParaRPr kumimoji="1" lang="en-US" altLang="zh-CN" sz="3600" b="1" dirty="0"/>
          </a:p>
          <a:p>
            <a:r>
              <a:rPr kumimoji="1" lang="en-US" altLang="zh-CN" sz="3600" b="1" dirty="0"/>
              <a:t>in the book?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391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9 读物 新西兰\Package 3 全部\多维第3级\多维阅读第3级-出血不带角线 jpg\8棕熊的四季\8棕熊的四季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3786214" cy="513858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8D2A463-6ADE-4B7A-86C8-E0C25A8D186C}"/>
              </a:ext>
            </a:extLst>
          </p:cNvPr>
          <p:cNvSpPr/>
          <p:nvPr/>
        </p:nvSpPr>
        <p:spPr>
          <a:xfrm flipH="1">
            <a:off x="1785918" y="1643050"/>
            <a:ext cx="1584176" cy="2880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A852076-0FF0-4C64-A924-6FA757536AF0}"/>
              </a:ext>
            </a:extLst>
          </p:cNvPr>
          <p:cNvSpPr txBox="1"/>
          <p:nvPr/>
        </p:nvSpPr>
        <p:spPr>
          <a:xfrm>
            <a:off x="1428728" y="578645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dig—dig</a:t>
            </a:r>
            <a:r>
              <a:rPr lang="en-US" altLang="zh-CN" sz="3600" dirty="0" smtClean="0">
                <a:solidFill>
                  <a:srgbClr val="FF0000"/>
                </a:solidFill>
              </a:rPr>
              <a:t>g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ing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C4BBC12-D499-43D1-90F4-0C7A05E3E183}"/>
              </a:ext>
            </a:extLst>
          </p:cNvPr>
          <p:cNvSpPr txBox="1"/>
          <p:nvPr/>
        </p:nvSpPr>
        <p:spPr>
          <a:xfrm>
            <a:off x="1428728" y="5786454"/>
            <a:ext cx="34563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eat—eat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ing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9 读物 新西兰\Package 3 全部\多维第3级\多维阅读第3级-出血不带角线 jpg\8棕熊的四季\8棕熊的四季_页面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3857652" cy="5235542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B889497-1F39-498C-9053-A8F76224A1DE}"/>
              </a:ext>
            </a:extLst>
          </p:cNvPr>
          <p:cNvSpPr/>
          <p:nvPr/>
        </p:nvSpPr>
        <p:spPr>
          <a:xfrm flipH="1">
            <a:off x="4071934" y="1000108"/>
            <a:ext cx="714380" cy="214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A4F919D-CF0C-45BE-BA05-50860121ABBB}"/>
              </a:ext>
            </a:extLst>
          </p:cNvPr>
          <p:cNvSpPr txBox="1"/>
          <p:nvPr/>
        </p:nvSpPr>
        <p:spPr>
          <a:xfrm>
            <a:off x="2643174" y="5103674"/>
            <a:ext cx="345638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3600" dirty="0"/>
          </a:p>
          <a:p>
            <a:r>
              <a:rPr lang="en-US" altLang="zh-CN" sz="3600" dirty="0">
                <a:solidFill>
                  <a:srgbClr val="FF0000"/>
                </a:solidFill>
              </a:rPr>
              <a:t>sl</a:t>
            </a:r>
            <a:r>
              <a:rPr lang="en-US" altLang="zh-CN" sz="3600" dirty="0"/>
              <a:t>eep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906567C-CED5-4EE8-964D-E0BF55659700}"/>
              </a:ext>
            </a:extLst>
          </p:cNvPr>
          <p:cNvSpPr txBox="1"/>
          <p:nvPr/>
        </p:nvSpPr>
        <p:spPr>
          <a:xfrm>
            <a:off x="4643438" y="5103674"/>
            <a:ext cx="257176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3600" dirty="0"/>
          </a:p>
          <a:p>
            <a:r>
              <a:rPr lang="en-US" altLang="zh-CN" sz="3600" dirty="0">
                <a:solidFill>
                  <a:srgbClr val="FF0000"/>
                </a:solidFill>
              </a:rPr>
              <a:t>sl</a:t>
            </a:r>
            <a:r>
              <a:rPr lang="en-US" altLang="zh-CN" sz="3600" dirty="0"/>
              <a:t>ow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6A741BC-0FE4-42B4-BACB-DF9FBE8B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5137745" cy="3714527"/>
          </a:xfrm>
          <a:prstGeom prst="rect">
            <a:avLst/>
          </a:prstGeom>
        </p:spPr>
      </p:pic>
      <p:sp>
        <p:nvSpPr>
          <p:cNvPr id="8" name="TextBox 35">
            <a:extLst>
              <a:ext uri="{FF2B5EF4-FFF2-40B4-BE49-F238E27FC236}">
                <a16:creationId xmlns:a16="http://schemas.microsoft.com/office/drawing/2014/main" xmlns="" id="{AFDC75DA-82DA-4DA3-B74A-84A5A6B7F704}"/>
              </a:ext>
            </a:extLst>
          </p:cNvPr>
          <p:cNvSpPr txBox="1"/>
          <p:nvPr/>
        </p:nvSpPr>
        <p:spPr>
          <a:xfrm>
            <a:off x="0" y="1"/>
            <a:ext cx="3995936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Act out the story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!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35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20" y="2500306"/>
            <a:ext cx="5000660" cy="2308324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The brown bear does different thing at different times of the year. Why? 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xmlns="" id="{AFDC75DA-82DA-4DA3-B74A-84A5A6B7F704}"/>
              </a:ext>
            </a:extLst>
          </p:cNvPr>
          <p:cNvSpPr txBox="1"/>
          <p:nvPr/>
        </p:nvSpPr>
        <p:spPr>
          <a:xfrm>
            <a:off x="0" y="1"/>
            <a:ext cx="3995936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Think &amp; answer.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47356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1571612"/>
            <a:ext cx="82472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Listen to the audio and read the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book.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3600" b="1" dirty="0">
                <a:ea typeface="宋体" pitchFamily="2" charset="-122"/>
                <a:cs typeface="Times New Roman" pitchFamily="18" charset="0"/>
              </a:rPr>
              <a:t>    And t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ell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it to 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your parents.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Look for more information about the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    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brown 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bear.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8B31F76-8C05-4380-886B-4DBB6D706619}"/>
              </a:ext>
            </a:extLst>
          </p:cNvPr>
          <p:cNvSpPr txBox="1"/>
          <p:nvPr/>
        </p:nvSpPr>
        <p:spPr>
          <a:xfrm>
            <a:off x="0" y="0"/>
            <a:ext cx="3024336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Homework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961C65F-2ED8-4635-85B9-8A30212A72DD}"/>
              </a:ext>
            </a:extLst>
          </p:cNvPr>
          <p:cNvSpPr txBox="1"/>
          <p:nvPr/>
        </p:nvSpPr>
        <p:spPr>
          <a:xfrm>
            <a:off x="4714876" y="2500306"/>
            <a:ext cx="392909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Do the bears do the same things in the four seasons?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8004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26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0" y="0"/>
            <a:ext cx="47148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View &amp;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Listen.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001FAFFB-5D00-46BA-B434-7E6690154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85944"/>
              </p:ext>
            </p:extLst>
          </p:nvPr>
        </p:nvGraphicFramePr>
        <p:xfrm>
          <a:off x="179512" y="830997"/>
          <a:ext cx="8784976" cy="584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xmlns="" val="472116498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66505202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37494836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1972850967"/>
                    </a:ext>
                  </a:extLst>
                </a:gridCol>
              </a:tblGrid>
              <a:tr h="1819737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8390374"/>
                  </a:ext>
                </a:extLst>
              </a:tr>
              <a:tr h="178637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936009"/>
                  </a:ext>
                </a:extLst>
              </a:tr>
              <a:tr h="1544807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997002"/>
                  </a:ext>
                </a:extLst>
              </a:tr>
            </a:tbl>
          </a:graphicData>
        </a:graphic>
      </p:graphicFrame>
      <p:pic>
        <p:nvPicPr>
          <p:cNvPr id="3074" name="Picture 2" descr="D:\9 读物 新西兰\Package 3 全部\多维第3级\多维阅读第3级-出血不带角线 jpg\8棕熊的四季\8棕熊的四季_页面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858" y="1000108"/>
            <a:ext cx="1421197" cy="1928826"/>
          </a:xfrm>
          <a:prstGeom prst="rect">
            <a:avLst/>
          </a:prstGeom>
          <a:noFill/>
        </p:spPr>
      </p:pic>
      <p:pic>
        <p:nvPicPr>
          <p:cNvPr id="3075" name="Picture 3" descr="D:\9 读物 新西兰\Package 3 全部\多维第3级\多维阅读第3级-出血不带角线 jpg\8棕熊的四季\8棕熊的四季_页面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1421197" cy="1928826"/>
          </a:xfrm>
          <a:prstGeom prst="rect">
            <a:avLst/>
          </a:prstGeom>
          <a:noFill/>
        </p:spPr>
      </p:pic>
      <p:pic>
        <p:nvPicPr>
          <p:cNvPr id="3076" name="Picture 4" descr="D:\9 读物 新西兰\Package 3 全部\多维第3级\多维阅读第3级-出血不带角线 jpg\8棕熊的四季\8棕熊的四季_页面_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6943" y="1000108"/>
            <a:ext cx="1400941" cy="1901335"/>
          </a:xfrm>
          <a:prstGeom prst="rect">
            <a:avLst/>
          </a:prstGeom>
          <a:noFill/>
        </p:spPr>
      </p:pic>
      <p:pic>
        <p:nvPicPr>
          <p:cNvPr id="3077" name="Picture 5" descr="D:\9 读物 新西兰\Package 3 全部\多维第3级\多维阅读第3级-出血不带角线 jpg\8棕熊的四季\8棕熊的四季_页面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6661" y="1000108"/>
            <a:ext cx="1421198" cy="1928826"/>
          </a:xfrm>
          <a:prstGeom prst="rect">
            <a:avLst/>
          </a:prstGeom>
          <a:noFill/>
        </p:spPr>
      </p:pic>
      <p:pic>
        <p:nvPicPr>
          <p:cNvPr id="3078" name="Picture 6" descr="D:\9 读物 新西兰\Package 3 全部\多维第3级\多维阅读第3级-出血不带角线 jpg\8棕熊的四季\8棕熊的四季_页面_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090065"/>
            <a:ext cx="1285884" cy="1745182"/>
          </a:xfrm>
          <a:prstGeom prst="rect">
            <a:avLst/>
          </a:prstGeom>
          <a:noFill/>
        </p:spPr>
      </p:pic>
      <p:pic>
        <p:nvPicPr>
          <p:cNvPr id="3079" name="Picture 7" descr="D:\9 读物 新西兰\Package 3 全部\多维第3级\多维阅读第3级-出血不带角线 jpg\8棕熊的四季\8棕熊的四季_页面_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052995"/>
            <a:ext cx="1329593" cy="1804501"/>
          </a:xfrm>
          <a:prstGeom prst="rect">
            <a:avLst/>
          </a:prstGeom>
          <a:noFill/>
        </p:spPr>
      </p:pic>
      <p:pic>
        <p:nvPicPr>
          <p:cNvPr id="3082" name="Picture 10" descr="D:\9 读物 新西兰\Package 3 全部\多维第3级\多维阅读第3级-出血不带角线 jpg\8棕熊的四季\8棕熊的四季_页面_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2428868"/>
            <a:ext cx="1526472" cy="2071702"/>
          </a:xfrm>
          <a:prstGeom prst="rect">
            <a:avLst/>
          </a:prstGeom>
          <a:noFill/>
        </p:spPr>
      </p:pic>
      <p:pic>
        <p:nvPicPr>
          <p:cNvPr id="3083" name="Picture 11" descr="D:\9 读物 新西兰\Package 3 全部\多维第3级\多维阅读第3级-出血不带角线 jpg\8棕熊的四季\8棕熊的四季_页面_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2500306"/>
            <a:ext cx="1526472" cy="2071702"/>
          </a:xfrm>
          <a:prstGeom prst="rect">
            <a:avLst/>
          </a:prstGeom>
          <a:noFill/>
        </p:spPr>
      </p:pic>
      <p:pic>
        <p:nvPicPr>
          <p:cNvPr id="3084" name="Picture 12" descr="D:\9 读物 新西兰\Package 3 全部\多维第3级\多维阅读第3级-出血不带角线 jpg\8棕熊的四季\8棕熊的四季_页面_0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4570081"/>
            <a:ext cx="1428760" cy="1939089"/>
          </a:xfrm>
          <a:prstGeom prst="rect">
            <a:avLst/>
          </a:prstGeom>
          <a:noFill/>
        </p:spPr>
      </p:pic>
      <p:pic>
        <p:nvPicPr>
          <p:cNvPr id="3085" name="Picture 13" descr="D:\9 读物 新西兰\Package 3 全部\多维第3级\多维阅读第3级-出血不带角线 jpg\8棕熊的四季\8棕熊的四季_页面_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628" y="4570081"/>
            <a:ext cx="1428760" cy="1939089"/>
          </a:xfrm>
          <a:prstGeom prst="rect">
            <a:avLst/>
          </a:prstGeom>
          <a:noFill/>
        </p:spPr>
      </p:pic>
      <p:pic>
        <p:nvPicPr>
          <p:cNvPr id="3086" name="Picture 14" descr="D:\9 读物 新西兰\Package 3 全部\多维第3级\多维阅读第3级-出血不带角线 jpg\8棕熊的四季\8棕熊的四季_页面_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68202" y="4531069"/>
            <a:ext cx="1503996" cy="2041201"/>
          </a:xfrm>
          <a:prstGeom prst="rect">
            <a:avLst/>
          </a:prstGeom>
          <a:noFill/>
        </p:spPr>
      </p:pic>
      <p:pic>
        <p:nvPicPr>
          <p:cNvPr id="3087" name="Picture 15" descr="D:\9 读物 新西兰\Package 3 全部\多维第3级\多维阅读第3级-出血不带角线 jpg\8棕熊的四季\8棕熊的四季_页面_1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43240" y="4531070"/>
            <a:ext cx="1503996" cy="2041201"/>
          </a:xfrm>
          <a:prstGeom prst="rect">
            <a:avLst/>
          </a:prstGeom>
          <a:noFill/>
        </p:spPr>
      </p:pic>
      <p:pic>
        <p:nvPicPr>
          <p:cNvPr id="3088" name="Picture 16" descr="D:\9 读物 新西兰\Package 3 全部\多维第3级\多维阅读第3级-出血不带角线 jpg\8棕熊的四季\8棕熊的四季_页面_1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7317" y="4572008"/>
            <a:ext cx="1476210" cy="2003489"/>
          </a:xfrm>
          <a:prstGeom prst="rect">
            <a:avLst/>
          </a:prstGeom>
          <a:noFill/>
        </p:spPr>
      </p:pic>
      <p:pic>
        <p:nvPicPr>
          <p:cNvPr id="3089" name="Picture 17" descr="D:\9 读物 新西兰\Package 3 全部\多维第3级\多维阅读第3级-出血不带角线 jpg\8棕熊的四季\8棕熊的四季_页面_1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5074" y="4568783"/>
            <a:ext cx="1476210" cy="2003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818935B-DAFA-46E0-A059-8B8DA29FC9B7}"/>
              </a:ext>
            </a:extLst>
          </p:cNvPr>
          <p:cNvSpPr/>
          <p:nvPr/>
        </p:nvSpPr>
        <p:spPr>
          <a:xfrm>
            <a:off x="857224" y="5408939"/>
            <a:ext cx="7286676" cy="138499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Look at the symbols. </a:t>
            </a:r>
            <a:r>
              <a:rPr lang="en-US" altLang="zh-CN" sz="28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What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time of the year is it?</a:t>
            </a:r>
          </a:p>
          <a:p>
            <a:endParaRPr lang="en-US" altLang="zh-CN" sz="280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What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do you think the brown bear might do? </a:t>
            </a:r>
            <a:endParaRPr lang="zh-CN" altLang="en-US" sz="2800" dirty="0"/>
          </a:p>
        </p:txBody>
      </p:sp>
      <p:pic>
        <p:nvPicPr>
          <p:cNvPr id="4099" name="Picture 3" descr="D:\9 读物 新西兰\Package 3 全部\多维第3级\多维阅读第3级-出血不带角线 jpg\8棕熊的四季\8棕熊的四季_页面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857232"/>
            <a:ext cx="3143240" cy="4265955"/>
          </a:xfrm>
          <a:prstGeom prst="rect">
            <a:avLst/>
          </a:prstGeom>
          <a:noFill/>
        </p:spPr>
      </p:pic>
      <p:pic>
        <p:nvPicPr>
          <p:cNvPr id="4100" name="Picture 4" descr="D:\9 读物 新西兰\Package 3 全部\多维第3级\多维阅读第3级-出血不带角线 jpg\8棕熊的四季\8棕熊的四季_页面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857232"/>
            <a:ext cx="3143240" cy="42659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47148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Read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&amp;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answer.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th">
            <a:extLst>
              <a:ext uri="{FF2B5EF4-FFF2-40B4-BE49-F238E27FC236}">
                <a16:creationId xmlns:a16="http://schemas.microsoft.com/office/drawing/2014/main" xmlns="" id="{31C88BB9-440D-4839-BD0A-C5E45EFB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9155" r="5203"/>
          <a:stretch>
            <a:fillRect/>
          </a:stretch>
        </p:blipFill>
        <p:spPr bwMode="auto">
          <a:xfrm>
            <a:off x="934940" y="1032305"/>
            <a:ext cx="2079219" cy="131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rice-dish-colorear">
            <a:extLst>
              <a:ext uri="{FF2B5EF4-FFF2-40B4-BE49-F238E27FC236}">
                <a16:creationId xmlns:a16="http://schemas.microsoft.com/office/drawing/2014/main" xmlns="" id="{B4220AFE-CDBF-4FEE-8AA2-AD56CBC3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7660" r="13329" b="12170"/>
          <a:stretch>
            <a:fillRect/>
          </a:stretch>
        </p:blipFill>
        <p:spPr bwMode="auto">
          <a:xfrm>
            <a:off x="3482245" y="685830"/>
            <a:ext cx="1885110" cy="160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thIUPO6KCS">
            <a:extLst>
              <a:ext uri="{FF2B5EF4-FFF2-40B4-BE49-F238E27FC236}">
                <a16:creationId xmlns:a16="http://schemas.microsoft.com/office/drawing/2014/main" xmlns="" id="{2C51854F-405A-4E60-A269-BA9C1C73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8401"/>
            <a:ext cx="1855247" cy="16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Kids-Love-to-Eat-Bread-Coloring-Pages">
            <a:extLst>
              <a:ext uri="{FF2B5EF4-FFF2-40B4-BE49-F238E27FC236}">
                <a16:creationId xmlns:a16="http://schemas.microsoft.com/office/drawing/2014/main" xmlns="" id="{4578DFB4-F83B-4840-B506-B207789F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905541"/>
            <a:ext cx="1732060" cy="112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u=1946613060,2857131959&amp;fm=27&amp;gp=0">
            <a:extLst>
              <a:ext uri="{FF2B5EF4-FFF2-40B4-BE49-F238E27FC236}">
                <a16:creationId xmlns:a16="http://schemas.microsoft.com/office/drawing/2014/main" xmlns="" id="{D18AE7FD-B012-4246-9418-4EAE303E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05541"/>
            <a:ext cx="2019491" cy="15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82C94A3-B3A0-4C14-9DD0-34CB299A9D1C}"/>
              </a:ext>
            </a:extLst>
          </p:cNvPr>
          <p:cNvSpPr/>
          <p:nvPr/>
        </p:nvSpPr>
        <p:spPr>
          <a:xfrm>
            <a:off x="1403648" y="5302475"/>
            <a:ext cx="6790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What sort of food do you think the bear likes?</a:t>
            </a:r>
            <a:endParaRPr lang="zh-CN" altLang="en-US" sz="2800" dirty="0"/>
          </a:p>
        </p:txBody>
      </p:sp>
      <p:pic>
        <p:nvPicPr>
          <p:cNvPr id="2053" name="Picture 5" descr="th">
            <a:extLst>
              <a:ext uri="{FF2B5EF4-FFF2-40B4-BE49-F238E27FC236}">
                <a16:creationId xmlns:a16="http://schemas.microsoft.com/office/drawing/2014/main" xmlns="" id="{51966B08-659F-4960-BC35-3178D671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9155" r="5203"/>
          <a:stretch>
            <a:fillRect/>
          </a:stretch>
        </p:blipFill>
        <p:spPr bwMode="auto">
          <a:xfrm>
            <a:off x="254000" y="127000"/>
            <a:ext cx="884238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ce-dish-colorear">
            <a:extLst>
              <a:ext uri="{FF2B5EF4-FFF2-40B4-BE49-F238E27FC236}">
                <a16:creationId xmlns:a16="http://schemas.microsoft.com/office/drawing/2014/main" xmlns="" id="{06D0B62C-FCF2-4CC5-85A7-1F018502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7660" r="13329" b="12170"/>
          <a:stretch>
            <a:fillRect/>
          </a:stretch>
        </p:blipFill>
        <p:spPr bwMode="auto">
          <a:xfrm>
            <a:off x="431800" y="42863"/>
            <a:ext cx="8001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hIUPO6KCS">
            <a:extLst>
              <a:ext uri="{FF2B5EF4-FFF2-40B4-BE49-F238E27FC236}">
                <a16:creationId xmlns:a16="http://schemas.microsoft.com/office/drawing/2014/main" xmlns="" id="{5F0B73BC-C133-454D-9A94-CF2A4E91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75"/>
            <a:ext cx="7889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ids-Love-to-Eat-Bread-Coloring-Pages">
            <a:extLst>
              <a:ext uri="{FF2B5EF4-FFF2-40B4-BE49-F238E27FC236}">
                <a16:creationId xmlns:a16="http://schemas.microsoft.com/office/drawing/2014/main" xmlns="" id="{44441962-455A-4A41-AB5A-B777FB74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"/>
            <a:ext cx="73660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u=1946613060,2857131959&amp;fm=27&amp;gp=0">
            <a:extLst>
              <a:ext uri="{FF2B5EF4-FFF2-40B4-BE49-F238E27FC236}">
                <a16:creationId xmlns:a16="http://schemas.microsoft.com/office/drawing/2014/main" xmlns="" id="{C388B3F8-4E7F-40F9-8B8D-4C5D73A1E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5088"/>
            <a:ext cx="858838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">
            <a:extLst>
              <a:ext uri="{FF2B5EF4-FFF2-40B4-BE49-F238E27FC236}">
                <a16:creationId xmlns:a16="http://schemas.microsoft.com/office/drawing/2014/main" xmlns="" id="{981F4F95-0F67-477B-BA94-9B547B9B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9155" r="5203"/>
          <a:stretch>
            <a:fillRect/>
          </a:stretch>
        </p:blipFill>
        <p:spPr bwMode="auto">
          <a:xfrm>
            <a:off x="254000" y="127000"/>
            <a:ext cx="884238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rice-dish-colorear">
            <a:extLst>
              <a:ext uri="{FF2B5EF4-FFF2-40B4-BE49-F238E27FC236}">
                <a16:creationId xmlns:a16="http://schemas.microsoft.com/office/drawing/2014/main" xmlns="" id="{F5E0940C-BC03-426A-AF58-8FA59E95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7660" r="13329" b="12170"/>
          <a:stretch>
            <a:fillRect/>
          </a:stretch>
        </p:blipFill>
        <p:spPr bwMode="auto">
          <a:xfrm>
            <a:off x="431800" y="42863"/>
            <a:ext cx="8001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IUPO6KCS">
            <a:extLst>
              <a:ext uri="{FF2B5EF4-FFF2-40B4-BE49-F238E27FC236}">
                <a16:creationId xmlns:a16="http://schemas.microsoft.com/office/drawing/2014/main" xmlns="" id="{50368225-B6E3-4D61-B74F-D5E577BE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75"/>
            <a:ext cx="7889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Kids-Love-to-Eat-Bread-Coloring-Pages">
            <a:extLst>
              <a:ext uri="{FF2B5EF4-FFF2-40B4-BE49-F238E27FC236}">
                <a16:creationId xmlns:a16="http://schemas.microsoft.com/office/drawing/2014/main" xmlns="" id="{87EA526B-6E2E-497D-9D6F-9225D2EA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"/>
            <a:ext cx="73660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=1946613060,2857131959&amp;fm=27&amp;gp=0">
            <a:extLst>
              <a:ext uri="{FF2B5EF4-FFF2-40B4-BE49-F238E27FC236}">
                <a16:creationId xmlns:a16="http://schemas.microsoft.com/office/drawing/2014/main" xmlns="" id="{F42ADA3C-0B97-483F-91A0-EE66B90E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5088"/>
            <a:ext cx="858838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3757" y="4273796"/>
            <a:ext cx="1984216" cy="2042675"/>
            <a:chOff x="513757" y="4273796"/>
            <a:chExt cx="1984216" cy="204267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AA754288-8F90-42C5-B9D0-388E63338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86" y="4273796"/>
              <a:ext cx="1356959" cy="12688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746885F-1D8F-4AE7-B6EF-31FD60313CA4}"/>
                </a:ext>
              </a:extLst>
            </p:cNvPr>
            <p:cNvSpPr txBox="1"/>
            <p:nvPr/>
          </p:nvSpPr>
          <p:spPr>
            <a:xfrm>
              <a:off x="513757" y="5608585"/>
              <a:ext cx="198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berries</a:t>
              </a:r>
              <a:endParaRPr lang="zh-CN" altLang="en-US" sz="40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24417" y="4365105"/>
            <a:ext cx="1984216" cy="1963843"/>
            <a:chOff x="3424417" y="4365105"/>
            <a:chExt cx="1984216" cy="19638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8B228CB-2E28-4278-9677-067DBECAD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781" y="4365105"/>
              <a:ext cx="1356959" cy="11787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7542A82-BE4F-450D-9E34-5E069F260D48}"/>
                </a:ext>
              </a:extLst>
            </p:cNvPr>
            <p:cNvSpPr txBox="1"/>
            <p:nvPr/>
          </p:nvSpPr>
          <p:spPr>
            <a:xfrm>
              <a:off x="3424417" y="5621062"/>
              <a:ext cx="198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grass</a:t>
              </a:r>
              <a:endParaRPr lang="zh-CN" altLang="en-US" sz="40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56176" y="4365105"/>
            <a:ext cx="2473345" cy="1947947"/>
            <a:chOff x="6156176" y="4365105"/>
            <a:chExt cx="2473345" cy="194794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9DFB962E-E186-473D-8CBD-93FDBBDEF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365105"/>
              <a:ext cx="1886611" cy="12721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7DB0914-260B-42B2-9733-0B1A75155457}"/>
                </a:ext>
              </a:extLst>
            </p:cNvPr>
            <p:cNvSpPr txBox="1"/>
            <p:nvPr/>
          </p:nvSpPr>
          <p:spPr>
            <a:xfrm>
              <a:off x="6645305" y="5605166"/>
              <a:ext cx="198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fish</a:t>
              </a:r>
              <a:endParaRPr lang="zh-CN" altLang="en-US" sz="4000" dirty="0"/>
            </a:p>
          </p:txBody>
        </p:sp>
      </p:grpSp>
      <p:pic>
        <p:nvPicPr>
          <p:cNvPr id="6146" name="Picture 2" descr="D:\9 读物 新西兰\Package 3 全部\多维第3级\多维阅读第3级-出血不带角线 jpg\8棕熊的四季\8棕熊的四季_页面_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93665"/>
            <a:ext cx="3036547" cy="4121153"/>
          </a:xfrm>
          <a:prstGeom prst="rect">
            <a:avLst/>
          </a:prstGeom>
          <a:noFill/>
        </p:spPr>
      </p:pic>
      <p:pic>
        <p:nvPicPr>
          <p:cNvPr id="6147" name="Picture 3" descr="D:\9 读物 新西兰\Package 3 全部\多维第3级\多维阅读第3级-出血不带角线 jpg\8棕熊的四季\8棕熊的四季_页面_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93665"/>
            <a:ext cx="3036547" cy="4121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9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9 读物 新西兰\Package 3 全部\多维第3级\多维阅读第3级-出血不带角线 jpg\8棕熊的四季\8棕熊的四季_页面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5"/>
            <a:ext cx="3356682" cy="4555634"/>
          </a:xfrm>
          <a:prstGeom prst="rect">
            <a:avLst/>
          </a:prstGeom>
          <a:noFill/>
        </p:spPr>
      </p:pic>
      <p:pic>
        <p:nvPicPr>
          <p:cNvPr id="7171" name="Picture 3" descr="D:\9 读物 新西兰\Package 3 全部\多维第3级\多维阅读第3级-出血不带角线 jpg\8棕熊的四季\8棕熊的四季_页面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28604"/>
            <a:ext cx="3368764" cy="4572032"/>
          </a:xfrm>
          <a:prstGeom prst="rect">
            <a:avLst/>
          </a:prstGeom>
          <a:noFill/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818935B-DAFA-46E0-A059-8B8DA29FC9B7}"/>
              </a:ext>
            </a:extLst>
          </p:cNvPr>
          <p:cNvSpPr/>
          <p:nvPr/>
        </p:nvSpPr>
        <p:spPr>
          <a:xfrm>
            <a:off x="571472" y="5286388"/>
            <a:ext cx="8001056" cy="138499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Look at the symbols. </a:t>
            </a:r>
            <a:r>
              <a:rPr lang="en-US" altLang="zh-CN" sz="28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What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time of the year is it?</a:t>
            </a:r>
          </a:p>
          <a:p>
            <a:endParaRPr lang="en-US" altLang="zh-CN" sz="280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What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do you think the brown bear might be doing here?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10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642910" y="2786058"/>
            <a:ext cx="2714644" cy="2000264"/>
          </a:xfrm>
          <a:prstGeom prst="wedgeRoundRectCallout">
            <a:avLst>
              <a:gd name="adj1" fmla="val 75319"/>
              <a:gd name="adj2" fmla="val 7413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818935B-DAFA-46E0-A059-8B8DA29FC9B7}"/>
              </a:ext>
            </a:extLst>
          </p:cNvPr>
          <p:cNvSpPr/>
          <p:nvPr/>
        </p:nvSpPr>
        <p:spPr>
          <a:xfrm>
            <a:off x="642910" y="357166"/>
            <a:ext cx="5143536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What might the brown say here? 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28612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…</a:t>
            </a:r>
            <a:endParaRPr lang="zh-CN" altLang="en-US" sz="6000" dirty="0"/>
          </a:p>
        </p:txBody>
      </p:sp>
      <p:pic>
        <p:nvPicPr>
          <p:cNvPr id="9218" name="Picture 2" descr="D:\9 读物 新西兰\Package 3 全部\多维第3级\多维阅读第3级-出血不带角线 jpg\8棕熊的四季\8棕熊的四季_页面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3714776" cy="504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250</Words>
  <Application>Microsoft Office PowerPoint</Application>
  <PresentationFormat>全屏显示(4:3)</PresentationFormat>
  <Paragraphs>75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46</cp:revision>
  <dcterms:created xsi:type="dcterms:W3CDTF">2018-07-04T15:07:56Z</dcterms:created>
  <dcterms:modified xsi:type="dcterms:W3CDTF">2018-12-19T03:21:16Z</dcterms:modified>
</cp:coreProperties>
</file>