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93" r:id="rId3"/>
    <p:sldId id="262" r:id="rId4"/>
    <p:sldId id="263" r:id="rId5"/>
    <p:sldId id="264" r:id="rId6"/>
    <p:sldId id="323" r:id="rId7"/>
    <p:sldId id="32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349" r:id="rId17"/>
    <p:sldId id="273" r:id="rId18"/>
    <p:sldId id="276" r:id="rId19"/>
    <p:sldId id="277" r:id="rId20"/>
    <p:sldId id="281" r:id="rId21"/>
    <p:sldId id="278" r:id="rId22"/>
    <p:sldId id="280" r:id="rId23"/>
    <p:sldId id="282" r:id="rId24"/>
    <p:sldId id="283" r:id="rId25"/>
    <p:sldId id="350" r:id="rId26"/>
    <p:sldId id="284" r:id="rId27"/>
    <p:sldId id="352" r:id="rId28"/>
    <p:sldId id="288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3366CC"/>
    <a:srgbClr val="33CCCC"/>
    <a:srgbClr val="00FFCC"/>
    <a:srgbClr val="0066CC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1579" autoAdjust="0"/>
  </p:normalViewPr>
  <p:slideViewPr>
    <p:cSldViewPr snapToGrid="0">
      <p:cViewPr varScale="1">
        <p:scale>
          <a:sx n="80" d="100"/>
          <a:sy n="80" d="100"/>
        </p:scale>
        <p:origin x="-75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B86F42-8EF4-4B55-BF5C-7A46DCA0E3FA}" type="datetimeFigureOut">
              <a:rPr lang="zh-CN" altLang="en-US" smtClean="0"/>
              <a:t>2019/1/28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4D649F-F1BC-4AEF-AFD3-65C42F3074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4412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/>
              <a:t>Guessing </a:t>
            </a:r>
            <a:r>
              <a:rPr lang="zh-CN" altLang="en-US" dirty="0" smtClean="0"/>
              <a:t>game</a:t>
            </a:r>
            <a:r>
              <a:rPr lang="en-US" altLang="zh-CN" dirty="0" smtClean="0"/>
              <a:t>(</a:t>
            </a:r>
            <a:r>
              <a:rPr lang="zh-CN" altLang="en-US" dirty="0" smtClean="0"/>
              <a:t>猜谜</a:t>
            </a:r>
            <a:r>
              <a:rPr lang="zh-CN" altLang="en-US" dirty="0"/>
              <a:t>）</a:t>
            </a:r>
          </a:p>
          <a:p>
            <a:r>
              <a:rPr lang="zh-CN" altLang="en-US" dirty="0"/>
              <a:t>学生根据老师的描述与提示，猜出故事发生的地点Garden</a:t>
            </a:r>
            <a:r>
              <a:rPr lang="zh-CN" altLang="en-US" dirty="0" smtClean="0"/>
              <a:t>.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D649F-F1BC-4AEF-AFD3-65C42F307493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58A96-7ED7-4157-8197-BE2A9A44BDE6}" type="datetimeFigureOut">
              <a:rPr lang="zh-CN" altLang="en-US" smtClean="0"/>
              <a:t>2019/1/28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F10C-6201-4964-8FC6-256C21E6CAB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58A96-7ED7-4157-8197-BE2A9A44BDE6}" type="datetimeFigureOut">
              <a:rPr lang="zh-CN" altLang="en-US" smtClean="0"/>
              <a:t>2019/1/28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F10C-6201-4964-8FC6-256C21E6CAB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58A96-7ED7-4157-8197-BE2A9A44BDE6}" type="datetimeFigureOut">
              <a:rPr lang="zh-CN" altLang="en-US" smtClean="0"/>
              <a:t>2019/1/28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F10C-6201-4964-8FC6-256C21E6CAB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58A96-7ED7-4157-8197-BE2A9A44BDE6}" type="datetimeFigureOut">
              <a:rPr lang="zh-CN" altLang="en-US" smtClean="0"/>
              <a:t>2019/1/28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F10C-6201-4964-8FC6-256C21E6CAB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58A96-7ED7-4157-8197-BE2A9A44BDE6}" type="datetimeFigureOut">
              <a:rPr lang="zh-CN" altLang="en-US" smtClean="0"/>
              <a:t>2019/1/28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F10C-6201-4964-8FC6-256C21E6CAB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58A96-7ED7-4157-8197-BE2A9A44BDE6}" type="datetimeFigureOut">
              <a:rPr lang="zh-CN" altLang="en-US" smtClean="0"/>
              <a:t>2019/1/28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F10C-6201-4964-8FC6-256C21E6CAB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58A96-7ED7-4157-8197-BE2A9A44BDE6}" type="datetimeFigureOut">
              <a:rPr lang="zh-CN" altLang="en-US" smtClean="0"/>
              <a:t>2019/1/28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F10C-6201-4964-8FC6-256C21E6CAB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58A96-7ED7-4157-8197-BE2A9A44BDE6}" type="datetimeFigureOut">
              <a:rPr lang="zh-CN" altLang="en-US" smtClean="0"/>
              <a:t>2019/1/28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F10C-6201-4964-8FC6-256C21E6CAB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58A96-7ED7-4157-8197-BE2A9A44BDE6}" type="datetimeFigureOut">
              <a:rPr lang="zh-CN" altLang="en-US" smtClean="0"/>
              <a:t>2019/1/28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F10C-6201-4964-8FC6-256C21E6CAB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58A96-7ED7-4157-8197-BE2A9A44BDE6}" type="datetimeFigureOut">
              <a:rPr lang="zh-CN" altLang="en-US" smtClean="0"/>
              <a:t>2019/1/28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F10C-6201-4964-8FC6-256C21E6CAB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58A96-7ED7-4157-8197-BE2A9A44BDE6}" type="datetimeFigureOut">
              <a:rPr lang="zh-CN" altLang="en-US" smtClean="0"/>
              <a:t>2019/1/28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F10C-6201-4964-8FC6-256C21E6CAB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58A96-7ED7-4157-8197-BE2A9A44BDE6}" type="datetimeFigureOut">
              <a:rPr lang="zh-CN" altLang="en-US" smtClean="0"/>
              <a:t>2019/1/28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0F10C-6201-4964-8FC6-256C21E6CAB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png"/><Relationship Id="rId3" Type="http://schemas.openxmlformats.org/officeDocument/2006/relationships/image" Target="../media/image38.jpeg"/><Relationship Id="rId7" Type="http://schemas.openxmlformats.org/officeDocument/2006/relationships/image" Target="../media/image41.jpeg"/><Relationship Id="rId12" Type="http://schemas.openxmlformats.org/officeDocument/2006/relationships/image" Target="../media/image4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45.png"/><Relationship Id="rId5" Type="http://schemas.openxmlformats.org/officeDocument/2006/relationships/image" Target="../media/image39.jpe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15.jp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74" y="0"/>
            <a:ext cx="9932851" cy="6858000"/>
          </a:xfrm>
          <a:prstGeom prst="rect">
            <a:avLst/>
          </a:prstGeom>
        </p:spPr>
      </p:pic>
      <p:cxnSp>
        <p:nvCxnSpPr>
          <p:cNvPr id="10" name="直接连接符 9"/>
          <p:cNvCxnSpPr>
            <a:stCxn id="6" idx="0"/>
            <a:endCxn id="6" idx="2"/>
          </p:cNvCxnSpPr>
          <p:nvPr/>
        </p:nvCxnSpPr>
        <p:spPr>
          <a:xfrm>
            <a:off x="5933408" y="697965"/>
            <a:ext cx="0" cy="1785104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480317" y="4283208"/>
            <a:ext cx="4466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chemeClr val="bg1"/>
                </a:solidFill>
                <a:ea typeface="黑体" panose="02010609060101010101" pitchFamily="49" charset="-122"/>
              </a:rPr>
              <a:t>选自</a:t>
            </a:r>
            <a:r>
              <a:rPr lang="en-US" altLang="zh-CN" sz="3200" dirty="0" smtClean="0">
                <a:solidFill>
                  <a:schemeClr val="bg1"/>
                </a:solidFill>
                <a:ea typeface="黑体" panose="02010609060101010101" pitchFamily="49" charset="-122"/>
              </a:rPr>
              <a:t>《</a:t>
            </a:r>
            <a:r>
              <a:rPr lang="zh-CN" altLang="en-US" sz="3200" dirty="0" smtClean="0">
                <a:solidFill>
                  <a:schemeClr val="bg1"/>
                </a:solidFill>
                <a:ea typeface="黑体" panose="02010609060101010101" pitchFamily="49" charset="-122"/>
              </a:rPr>
              <a:t>多维阅读第</a:t>
            </a:r>
            <a:r>
              <a:rPr lang="en-US" altLang="zh-CN" sz="3200" dirty="0" smtClean="0">
                <a:solidFill>
                  <a:schemeClr val="bg1"/>
                </a:solidFill>
                <a:ea typeface="黑体" panose="02010609060101010101" pitchFamily="49" charset="-122"/>
              </a:rPr>
              <a:t>2</a:t>
            </a:r>
            <a:r>
              <a:rPr lang="zh-CN" altLang="en-US" sz="3200" dirty="0" smtClean="0">
                <a:solidFill>
                  <a:schemeClr val="bg1"/>
                </a:solidFill>
                <a:ea typeface="黑体" panose="02010609060101010101" pitchFamily="49" charset="-122"/>
              </a:rPr>
              <a:t>级</a:t>
            </a:r>
            <a:r>
              <a:rPr lang="en-US" altLang="zh-CN" sz="3200" dirty="0" smtClean="0">
                <a:solidFill>
                  <a:schemeClr val="bg1"/>
                </a:solidFill>
                <a:ea typeface="黑体" panose="02010609060101010101" pitchFamily="49" charset="-122"/>
              </a:rPr>
              <a:t>》</a:t>
            </a:r>
            <a:endParaRPr lang="zh-CN" altLang="en-US" sz="3200" dirty="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393080" y="697965"/>
            <a:ext cx="7080656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6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Night in the Garden</a:t>
            </a:r>
          </a:p>
          <a:p>
            <a:pPr algn="ctr"/>
            <a:r>
              <a:rPr lang="zh-CN" alt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花园的夜晚</a:t>
            </a:r>
            <a:endParaRPr lang="zh-CN" altLang="en-US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/>
          <p:cNvSpPr/>
          <p:nvPr/>
        </p:nvSpPr>
        <p:spPr>
          <a:xfrm>
            <a:off x="6967772" y="2136913"/>
            <a:ext cx="4693918" cy="934279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zh-CN" altLang="en-US" sz="2400" b="1" dirty="0">
                <a:latin typeface="Constantia" panose="02030602050306030303" pitchFamily="18" charset="0"/>
                <a:sym typeface="+mn-ea"/>
              </a:rPr>
              <a:t>Who has a cat at home? </a:t>
            </a:r>
          </a:p>
          <a:p>
            <a:pPr algn="l"/>
            <a:r>
              <a:rPr lang="zh-CN" altLang="en-US" sz="2400" b="1" dirty="0">
                <a:latin typeface="Constantia" panose="02030602050306030303" pitchFamily="18" charset="0"/>
                <a:sym typeface="+mn-ea"/>
              </a:rPr>
              <a:t>What does your cat do at night?</a:t>
            </a:r>
            <a:r>
              <a:rPr lang="zh-CN" altLang="en-US" sz="2400" b="1" dirty="0">
                <a:latin typeface="Constantia" panose="02030602050306030303" pitchFamily="18" charset="0"/>
              </a:rPr>
              <a:t> </a:t>
            </a:r>
          </a:p>
        </p:txBody>
      </p:sp>
      <p:sp>
        <p:nvSpPr>
          <p:cNvPr id="5" name="矩形: 圆角 4"/>
          <p:cNvSpPr/>
          <p:nvPr/>
        </p:nvSpPr>
        <p:spPr>
          <a:xfrm>
            <a:off x="6967579" y="3648047"/>
            <a:ext cx="4693918" cy="934279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2400" b="1" dirty="0">
                <a:latin typeface="Constantia" panose="02030602050306030303" pitchFamily="18" charset="0"/>
                <a:sym typeface="+mn-ea"/>
              </a:rPr>
              <a:t>Look at the cat</a:t>
            </a:r>
            <a:r>
              <a:rPr lang="en-US" altLang="zh-CN" sz="2400" b="1" dirty="0">
                <a:latin typeface="Constantia" panose="02030602050306030303" pitchFamily="18" charset="0"/>
                <a:sym typeface="+mn-ea"/>
              </a:rPr>
              <a:t>’s</a:t>
            </a:r>
            <a:r>
              <a:rPr lang="zh-CN" altLang="en-US" sz="2400" b="1" dirty="0">
                <a:latin typeface="Constantia" panose="02030602050306030303" pitchFamily="18" charset="0"/>
                <a:sym typeface="+mn-ea"/>
              </a:rPr>
              <a:t> eyes.</a:t>
            </a:r>
          </a:p>
          <a:p>
            <a:r>
              <a:rPr lang="zh-CN" altLang="en-US" sz="2400" b="1" dirty="0">
                <a:latin typeface="Constantia" panose="02030602050306030303" pitchFamily="18" charset="0"/>
                <a:sym typeface="+mn-ea"/>
              </a:rPr>
              <a:t>What do you notice?</a:t>
            </a:r>
            <a:endParaRPr lang="zh-CN" altLang="en-US" sz="2400" b="1" dirty="0">
              <a:latin typeface="Constantia" panose="02030602050306030303" pitchFamily="18" charset="0"/>
            </a:endParaRPr>
          </a:p>
        </p:txBody>
      </p:sp>
      <p:sp>
        <p:nvSpPr>
          <p:cNvPr id="7" name="矩形: 圆角 6"/>
          <p:cNvSpPr/>
          <p:nvPr/>
        </p:nvSpPr>
        <p:spPr>
          <a:xfrm>
            <a:off x="173737" y="210312"/>
            <a:ext cx="2478024" cy="6559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latin typeface="Constantia" panose="02030602050306030303" pitchFamily="18" charset="0"/>
              </a:rPr>
              <a:t>Picture </a:t>
            </a:r>
            <a:r>
              <a:rPr lang="en-US" altLang="zh-CN" sz="2800" b="1" dirty="0" smtClean="0">
                <a:latin typeface="Constantia" panose="02030602050306030303" pitchFamily="18" charset="0"/>
              </a:rPr>
              <a:t>walk</a:t>
            </a:r>
            <a:endParaRPr lang="zh-CN" altLang="en-US" sz="2800" b="1" dirty="0">
              <a:latin typeface="Constantia" panose="02030602050306030303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3629" y="-47383"/>
            <a:ext cx="1518371" cy="151837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55669"/>
            <a:ext cx="6519553" cy="4366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/>
        </p:nvSpPr>
        <p:spPr>
          <a:xfrm>
            <a:off x="6907695" y="2107096"/>
            <a:ext cx="4693918" cy="934279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2400" b="1" dirty="0">
                <a:latin typeface="Constantia" panose="02030602050306030303" pitchFamily="18" charset="0"/>
                <a:sym typeface="+mn-ea"/>
              </a:rPr>
              <a:t>What do you think </a:t>
            </a:r>
            <a:r>
              <a:rPr lang="zh-CN" altLang="en-US" sz="2400" b="1" dirty="0" smtClean="0">
                <a:latin typeface="Constantia" panose="02030602050306030303" pitchFamily="18" charset="0"/>
                <a:sym typeface="+mn-ea"/>
              </a:rPr>
              <a:t>is </a:t>
            </a:r>
            <a:r>
              <a:rPr lang="zh-CN" altLang="en-US" sz="2400" b="1" dirty="0">
                <a:latin typeface="Constantia" panose="02030602050306030303" pitchFamily="18" charset="0"/>
                <a:sym typeface="+mn-ea"/>
              </a:rPr>
              <a:t>in the garden?</a:t>
            </a:r>
            <a:endParaRPr lang="zh-CN" altLang="en-US" sz="2400" b="1" dirty="0">
              <a:latin typeface="Constantia" panose="02030602050306030303" pitchFamily="18" charset="0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6907695" y="3434108"/>
            <a:ext cx="4693918" cy="934279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2400" b="1" dirty="0">
                <a:latin typeface="Constantia" panose="02030602050306030303" pitchFamily="18" charset="0"/>
                <a:sym typeface="+mn-ea"/>
              </a:rPr>
              <a:t>What do you know about snails?</a:t>
            </a:r>
          </a:p>
        </p:txBody>
      </p:sp>
      <p:sp>
        <p:nvSpPr>
          <p:cNvPr id="6" name="矩形: 圆角 5"/>
          <p:cNvSpPr/>
          <p:nvPr/>
        </p:nvSpPr>
        <p:spPr>
          <a:xfrm>
            <a:off x="164593" y="237744"/>
            <a:ext cx="2395728" cy="6559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latin typeface="Constantia" panose="02030602050306030303" pitchFamily="18" charset="0"/>
              </a:rPr>
              <a:t>Picture </a:t>
            </a:r>
            <a:r>
              <a:rPr lang="en-US" altLang="zh-CN" sz="2800" b="1" dirty="0" smtClean="0">
                <a:latin typeface="Constantia" panose="02030602050306030303" pitchFamily="18" charset="0"/>
              </a:rPr>
              <a:t>walk</a:t>
            </a:r>
            <a:endParaRPr lang="zh-CN" altLang="en-US" sz="2800" b="1" dirty="0">
              <a:latin typeface="Constantia" panose="02030602050306030303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3629" y="-47383"/>
            <a:ext cx="1518371" cy="1518371"/>
          </a:xfrm>
          <a:prstGeom prst="rect">
            <a:avLst/>
          </a:prstGeom>
        </p:spPr>
      </p:pic>
      <p:sp>
        <p:nvSpPr>
          <p:cNvPr id="5" name="矩形: 圆角 3"/>
          <p:cNvSpPr/>
          <p:nvPr/>
        </p:nvSpPr>
        <p:spPr>
          <a:xfrm>
            <a:off x="6907695" y="4709823"/>
            <a:ext cx="4693918" cy="934279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2400" b="1" dirty="0">
                <a:latin typeface="Constantia" panose="02030602050306030303" pitchFamily="18" charset="0"/>
                <a:sym typeface="+mn-ea"/>
              </a:rPr>
              <a:t>What do they do in the garden a</a:t>
            </a:r>
            <a:r>
              <a:rPr lang="en-US" altLang="zh-CN" sz="2400" b="1" dirty="0">
                <a:latin typeface="Constantia" panose="02030602050306030303" pitchFamily="18" charset="0"/>
                <a:sym typeface="+mn-ea"/>
              </a:rPr>
              <a:t>t</a:t>
            </a:r>
            <a:r>
              <a:rPr lang="zh-CN" altLang="en-US" sz="2400" b="1" dirty="0">
                <a:latin typeface="Constantia" panose="02030602050306030303" pitchFamily="18" charset="0"/>
                <a:sym typeface="+mn-ea"/>
              </a:rPr>
              <a:t> night?</a:t>
            </a:r>
            <a:endParaRPr lang="zh-CN" altLang="en-US" sz="2400" b="1" dirty="0">
              <a:latin typeface="Constantia" panose="02030602050306030303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33797"/>
            <a:ext cx="6547312" cy="46621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ldLvl="0" animBg="1"/>
      <p:bldP spid="5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/>
        </p:nvSpPr>
        <p:spPr>
          <a:xfrm>
            <a:off x="6907695" y="2107096"/>
            <a:ext cx="4693918" cy="934279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2400" b="1" dirty="0">
                <a:latin typeface="Constantia" panose="02030602050306030303" pitchFamily="18" charset="0"/>
                <a:sym typeface="+mn-ea"/>
              </a:rPr>
              <a:t>Have you </a:t>
            </a:r>
            <a:r>
              <a:rPr lang="en-US" altLang="zh-CN" sz="2400" b="1" dirty="0" smtClean="0">
                <a:latin typeface="Constantia" panose="02030602050306030303" pitchFamily="18" charset="0"/>
                <a:sym typeface="+mn-ea"/>
              </a:rPr>
              <a:t>ever </a:t>
            </a:r>
            <a:r>
              <a:rPr lang="zh-CN" altLang="en-US" sz="2400" b="1" dirty="0" smtClean="0">
                <a:latin typeface="Constantia" panose="02030602050306030303" pitchFamily="18" charset="0"/>
                <a:sym typeface="+mn-ea"/>
              </a:rPr>
              <a:t>seen </a:t>
            </a:r>
            <a:r>
              <a:rPr lang="zh-CN" altLang="en-US" sz="2400" b="1" dirty="0">
                <a:latin typeface="Constantia" panose="02030602050306030303" pitchFamily="18" charset="0"/>
                <a:sym typeface="+mn-ea"/>
              </a:rPr>
              <a:t>a worm? Where did you find it?</a:t>
            </a:r>
            <a:endParaRPr lang="zh-CN" altLang="en-US" sz="2400" b="1" dirty="0">
              <a:latin typeface="Constantia" panose="02030602050306030303" pitchFamily="18" charset="0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6907695" y="3458873"/>
            <a:ext cx="4693918" cy="934279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2400" b="1" dirty="0">
                <a:latin typeface="Constantia" panose="02030602050306030303" pitchFamily="18" charset="0"/>
                <a:sym typeface="+mn-ea"/>
              </a:rPr>
              <a:t>What do you know about worms?</a:t>
            </a:r>
            <a:endParaRPr lang="zh-CN" altLang="en-US" sz="2400" b="1" dirty="0">
              <a:latin typeface="Constantia" panose="02030602050306030303" pitchFamily="18" charset="0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146305" y="327991"/>
            <a:ext cx="2450592" cy="6559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latin typeface="Constantia" panose="02030602050306030303" pitchFamily="18" charset="0"/>
              </a:rPr>
              <a:t>Picture </a:t>
            </a:r>
            <a:r>
              <a:rPr lang="en-US" altLang="zh-CN" sz="2800" b="1" dirty="0" smtClean="0">
                <a:latin typeface="Constantia" panose="02030602050306030303" pitchFamily="18" charset="0"/>
              </a:rPr>
              <a:t>walk</a:t>
            </a:r>
            <a:endParaRPr lang="zh-CN" altLang="en-US" sz="2800" b="1" dirty="0">
              <a:latin typeface="Constantia" panose="02030602050306030303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3629" y="-47383"/>
            <a:ext cx="1518371" cy="1518371"/>
          </a:xfrm>
          <a:prstGeom prst="rect">
            <a:avLst/>
          </a:prstGeom>
        </p:spPr>
      </p:pic>
      <p:sp>
        <p:nvSpPr>
          <p:cNvPr id="5" name="矩形: 圆角 3"/>
          <p:cNvSpPr/>
          <p:nvPr/>
        </p:nvSpPr>
        <p:spPr>
          <a:xfrm>
            <a:off x="6907695" y="4914928"/>
            <a:ext cx="4693918" cy="934279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zh-CN" altLang="en-US" sz="2400" dirty="0">
              <a:sym typeface="+mn-ea"/>
            </a:endParaRPr>
          </a:p>
          <a:p>
            <a:r>
              <a:rPr lang="zh-CN" altLang="en-US" sz="2400" b="1" dirty="0">
                <a:latin typeface="Constantia" panose="02030602050306030303" pitchFamily="18" charset="0"/>
                <a:sym typeface="+mn-ea"/>
              </a:rPr>
              <a:t>What do you think a worm is doing in a garden a</a:t>
            </a:r>
            <a:r>
              <a:rPr lang="en-US" altLang="zh-CN" sz="2400" b="1" dirty="0">
                <a:latin typeface="Constantia" panose="02030602050306030303" pitchFamily="18" charset="0"/>
                <a:sym typeface="+mn-ea"/>
              </a:rPr>
              <a:t>t</a:t>
            </a:r>
            <a:r>
              <a:rPr lang="zh-CN" altLang="en-US" sz="2400" b="1" dirty="0">
                <a:latin typeface="Constantia" panose="02030602050306030303" pitchFamily="18" charset="0"/>
                <a:sym typeface="+mn-ea"/>
              </a:rPr>
              <a:t> night?</a:t>
            </a:r>
            <a:endParaRPr lang="zh-CN" altLang="en-US" sz="2400" b="1" dirty="0">
              <a:latin typeface="Constantia" panose="02030602050306030303" pitchFamily="18" charset="0"/>
            </a:endParaRPr>
          </a:p>
          <a:p>
            <a:endParaRPr lang="zh-CN" altLang="en-US" sz="2400" b="1" dirty="0">
              <a:latin typeface="Constantia" panose="02030602050306030303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62545"/>
            <a:ext cx="6732077" cy="4546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ldLvl="0" animBg="1"/>
      <p:bldP spid="5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/>
        </p:nvSpPr>
        <p:spPr>
          <a:xfrm>
            <a:off x="6368753" y="1848675"/>
            <a:ext cx="5161832" cy="934279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2400" b="1" dirty="0">
                <a:latin typeface="Constantia" panose="02030602050306030303" pitchFamily="18" charset="0"/>
                <a:sym typeface="+mn-ea"/>
              </a:rPr>
              <a:t>What do you know about spiders?</a:t>
            </a:r>
            <a:endParaRPr lang="zh-CN" altLang="en-US" sz="2400" b="1" dirty="0">
              <a:latin typeface="Constantia" panose="02030602050306030303" pitchFamily="18" charset="0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6368753" y="3597962"/>
            <a:ext cx="4693918" cy="934279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2400" b="1" dirty="0">
                <a:latin typeface="Constantia" panose="02030602050306030303" pitchFamily="18" charset="0"/>
                <a:sym typeface="+mn-ea"/>
              </a:rPr>
              <a:t>What do you think a spider is doing in a garden at night? </a:t>
            </a:r>
            <a:endParaRPr lang="zh-CN" altLang="en-US" sz="2400" b="1" dirty="0">
              <a:latin typeface="Constantia" panose="02030602050306030303" pitchFamily="18" charset="0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182881" y="246888"/>
            <a:ext cx="2487168" cy="6559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latin typeface="Constantia" panose="02030602050306030303" pitchFamily="18" charset="0"/>
              </a:rPr>
              <a:t>Picture </a:t>
            </a:r>
            <a:r>
              <a:rPr lang="en-US" altLang="zh-CN" sz="2800" b="1" dirty="0" smtClean="0">
                <a:latin typeface="Constantia" panose="02030602050306030303" pitchFamily="18" charset="0"/>
              </a:rPr>
              <a:t>walk</a:t>
            </a:r>
            <a:endParaRPr lang="zh-CN" altLang="en-US" sz="2800" b="1" dirty="0">
              <a:latin typeface="Constantia" panose="02030602050306030303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3629" y="-47383"/>
            <a:ext cx="1518371" cy="151837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70988"/>
            <a:ext cx="5889523" cy="4319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/>
        </p:nvSpPr>
        <p:spPr>
          <a:xfrm>
            <a:off x="6517840" y="2310928"/>
            <a:ext cx="4693918" cy="934279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altLang="zh-CN" sz="2400" b="1" dirty="0">
              <a:latin typeface="Constantia" panose="02030602050306030303" pitchFamily="18" charset="0"/>
            </a:endParaRPr>
          </a:p>
          <a:p>
            <a:r>
              <a:rPr lang="en-US" altLang="zh-CN" sz="2400" b="1" dirty="0">
                <a:latin typeface="Constantia" panose="02030602050306030303" pitchFamily="18" charset="0"/>
              </a:rPr>
              <a:t>What do you know about frogs?</a:t>
            </a:r>
          </a:p>
          <a:p>
            <a:endParaRPr lang="en-US" altLang="zh-CN" sz="2400" b="1" dirty="0">
              <a:latin typeface="Constantia" panose="02030602050306030303" pitchFamily="18" charset="0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6517840" y="3959172"/>
            <a:ext cx="4693918" cy="934279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2400" b="1" dirty="0">
                <a:latin typeface="Constantia" panose="02030602050306030303" pitchFamily="18" charset="0"/>
                <a:sym typeface="+mn-ea"/>
              </a:rPr>
              <a:t>Why do you think frogs might come out at night?</a:t>
            </a:r>
            <a:endParaRPr lang="zh-CN" altLang="en-US" sz="2400" b="1" dirty="0">
              <a:latin typeface="Constantia" panose="02030602050306030303" pitchFamily="18" charset="0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164593" y="273127"/>
            <a:ext cx="2505456" cy="6559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latin typeface="Constantia" panose="02030602050306030303" pitchFamily="18" charset="0"/>
              </a:rPr>
              <a:t>Picture </a:t>
            </a:r>
            <a:r>
              <a:rPr lang="en-US" altLang="zh-CN" sz="2800" b="1" dirty="0" smtClean="0">
                <a:latin typeface="Constantia" panose="02030602050306030303" pitchFamily="18" charset="0"/>
              </a:rPr>
              <a:t>walk</a:t>
            </a:r>
            <a:endParaRPr lang="zh-CN" altLang="en-US" sz="2800" b="1" dirty="0">
              <a:latin typeface="Constantia" panose="02030602050306030303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3629" y="-47383"/>
            <a:ext cx="1518371" cy="151837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79419"/>
            <a:ext cx="6250465" cy="443098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/>
        </p:nvSpPr>
        <p:spPr>
          <a:xfrm>
            <a:off x="6517840" y="2063884"/>
            <a:ext cx="4693918" cy="934279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altLang="zh-CN" sz="2400" b="1" dirty="0">
              <a:latin typeface="Constantia" panose="02030602050306030303" pitchFamily="18" charset="0"/>
            </a:endParaRPr>
          </a:p>
          <a:p>
            <a:r>
              <a:rPr lang="en-US" altLang="zh-CN" sz="2400" b="1" dirty="0">
                <a:latin typeface="Constantia" panose="02030602050306030303" pitchFamily="18" charset="0"/>
              </a:rPr>
              <a:t>What do you think the bat is looking for?</a:t>
            </a:r>
          </a:p>
          <a:p>
            <a:endParaRPr lang="en-US" altLang="zh-CN" sz="2400" b="1" dirty="0">
              <a:latin typeface="Constantia" panose="02030602050306030303" pitchFamily="18" charset="0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6517840" y="3591478"/>
            <a:ext cx="4693918" cy="934279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2400" b="1" dirty="0">
                <a:latin typeface="Constantia" panose="02030602050306030303" pitchFamily="18" charset="0"/>
                <a:sym typeface="+mn-ea"/>
              </a:rPr>
              <a:t>What animals in the garden might hide from a bat?</a:t>
            </a:r>
            <a:r>
              <a:rPr lang="zh-CN" altLang="en-US" sz="2400" b="1" dirty="0">
                <a:latin typeface="Constantia" panose="02030602050306030303" pitchFamily="18" charset="0"/>
                <a:sym typeface="+mn-ea"/>
              </a:rPr>
              <a:t> </a:t>
            </a:r>
            <a:r>
              <a:rPr lang="en-US" altLang="zh-CN" sz="2400" b="1" dirty="0">
                <a:latin typeface="Constantia" panose="02030602050306030303" pitchFamily="18" charset="0"/>
                <a:sym typeface="+mn-ea"/>
              </a:rPr>
              <a:t>Why?</a:t>
            </a:r>
            <a:endParaRPr lang="zh-CN" altLang="en-US" sz="2400" b="1" dirty="0">
              <a:latin typeface="Constantia" panose="02030602050306030303" pitchFamily="18" charset="0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201169" y="273127"/>
            <a:ext cx="2414016" cy="6559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latin typeface="Constantia" panose="02030602050306030303" pitchFamily="18" charset="0"/>
              </a:rPr>
              <a:t>Picture </a:t>
            </a:r>
            <a:r>
              <a:rPr lang="en-US" altLang="zh-CN" sz="2800" b="1" dirty="0" smtClean="0">
                <a:latin typeface="Constantia" panose="02030602050306030303" pitchFamily="18" charset="0"/>
              </a:rPr>
              <a:t>walk</a:t>
            </a:r>
            <a:endParaRPr lang="zh-CN" altLang="en-US" sz="2800" b="1" dirty="0">
              <a:latin typeface="Constantia" panose="02030602050306030303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3629" y="-47383"/>
            <a:ext cx="1518371" cy="151837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70988"/>
            <a:ext cx="6164129" cy="457068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/>
          <p:cNvSpPr/>
          <p:nvPr/>
        </p:nvSpPr>
        <p:spPr>
          <a:xfrm>
            <a:off x="274321" y="73152"/>
            <a:ext cx="2176272" cy="6559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latin typeface="Constantia" panose="02030602050306030303" pitchFamily="18" charset="0"/>
              </a:rPr>
              <a:t>Try to say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593" y="549105"/>
            <a:ext cx="3995927" cy="620201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030192" y="1211283"/>
            <a:ext cx="1535998" cy="4678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000" dirty="0" smtClean="0">
                <a:solidFill>
                  <a:srgbClr val="3366CC"/>
                </a:solidFill>
              </a:rPr>
              <a:t>Bat</a:t>
            </a:r>
          </a:p>
          <a:p>
            <a:r>
              <a:rPr kumimoji="1" lang="en-US" altLang="zh-CN" sz="4000" dirty="0" smtClean="0">
                <a:solidFill>
                  <a:srgbClr val="3366CC"/>
                </a:solidFill>
              </a:rPr>
              <a:t>Cat</a:t>
            </a:r>
          </a:p>
          <a:p>
            <a:r>
              <a:rPr kumimoji="1" lang="en-US" altLang="zh-CN" sz="4000" dirty="0" smtClean="0">
                <a:solidFill>
                  <a:srgbClr val="3366CC"/>
                </a:solidFill>
              </a:rPr>
              <a:t>Frog</a:t>
            </a:r>
          </a:p>
          <a:p>
            <a:r>
              <a:rPr kumimoji="1" lang="en-US" altLang="zh-CN" sz="4000" dirty="0" smtClean="0">
                <a:solidFill>
                  <a:srgbClr val="3366CC"/>
                </a:solidFill>
              </a:rPr>
              <a:t>Rabbit</a:t>
            </a:r>
          </a:p>
          <a:p>
            <a:r>
              <a:rPr kumimoji="1" lang="en-US" altLang="zh-CN" sz="4000" dirty="0" smtClean="0">
                <a:solidFill>
                  <a:srgbClr val="3366CC"/>
                </a:solidFill>
              </a:rPr>
              <a:t>Snail</a:t>
            </a:r>
          </a:p>
          <a:p>
            <a:r>
              <a:rPr kumimoji="1" lang="en-US" altLang="zh-CN" sz="4000" dirty="0" smtClean="0">
                <a:solidFill>
                  <a:srgbClr val="3366CC"/>
                </a:solidFill>
              </a:rPr>
              <a:t>Spider</a:t>
            </a:r>
          </a:p>
          <a:p>
            <a:r>
              <a:rPr kumimoji="1" lang="en-US" altLang="zh-CN" sz="4000" dirty="0" smtClean="0">
                <a:solidFill>
                  <a:srgbClr val="3366CC"/>
                </a:solidFill>
              </a:rPr>
              <a:t>Worm</a:t>
            </a:r>
          </a:p>
          <a:p>
            <a:endParaRPr kumimoji="1"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301752" y="327991"/>
            <a:ext cx="2679192" cy="6559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latin typeface="Constantia" panose="02030602050306030303" pitchFamily="18" charset="0"/>
              </a:rPr>
              <a:t>Read and </a:t>
            </a:r>
            <a:r>
              <a:rPr lang="en-US" altLang="zh-CN" sz="2800" b="1" dirty="0" smtClean="0">
                <a:latin typeface="Constantia" panose="02030602050306030303" pitchFamily="18" charset="0"/>
              </a:rPr>
              <a:t>find</a:t>
            </a:r>
            <a:endParaRPr lang="zh-CN" altLang="en-US" sz="2800" b="1" dirty="0">
              <a:latin typeface="Constantia" panose="02030602050306030303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746015"/>
            <a:ext cx="5941943" cy="3920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矩形 2"/>
          <p:cNvSpPr/>
          <p:nvPr/>
        </p:nvSpPr>
        <p:spPr>
          <a:xfrm>
            <a:off x="6592100" y="1656058"/>
            <a:ext cx="5542574" cy="2861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kern="100" dirty="0">
                <a:latin typeface="Constantia" panose="02030602050306030303" pitchFamily="18" charset="0"/>
                <a:cs typeface="Times New Roman" panose="02020603050405020304" pitchFamily="18" charset="0"/>
              </a:rPr>
              <a:t>Tips:</a:t>
            </a:r>
          </a:p>
          <a:p>
            <a:endParaRPr lang="en-US" altLang="zh-CN" sz="3600" i="1" u="sng" kern="100" dirty="0">
              <a:solidFill>
                <a:srgbClr val="FF0000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r>
              <a:rPr lang="en-US" altLang="zh-CN" sz="3600" i="1" u="sng" kern="100" dirty="0">
                <a:solidFill>
                  <a:srgbClr val="FF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Point and read</a:t>
            </a:r>
          </a:p>
          <a:p>
            <a:endParaRPr lang="en-US" altLang="zh-CN" sz="3600" i="1" u="sng" kern="100" dirty="0">
              <a:solidFill>
                <a:srgbClr val="FF0000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endParaRPr lang="zh-CN" altLang="zh-CN" sz="3600" i="1" u="sng" kern="100" dirty="0">
              <a:solidFill>
                <a:srgbClr val="FF0000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885393" y="1434459"/>
            <a:ext cx="479149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US" altLang="zh-CN" sz="3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 word says </a:t>
            </a:r>
            <a:r>
              <a:rPr lang="en-US" altLang="zh-CN" sz="3200" kern="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rabbit</a:t>
            </a:r>
            <a:r>
              <a:rPr lang="en-US" altLang="zh-CN" sz="3200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zh-CN" sz="3200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endParaRPr lang="en-US" altLang="zh-CN" sz="3200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altLang="zh-CN" sz="3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do you know?</a:t>
            </a:r>
          </a:p>
          <a:p>
            <a:pPr marL="342900" lvl="0" indent="-342900">
              <a:buFont typeface="+mj-lt"/>
              <a:buAutoNum type="arabicPeriod"/>
            </a:pPr>
            <a:endParaRPr lang="zh-CN" altLang="zh-CN" sz="3200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3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 the sentence.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899" y="382200"/>
            <a:ext cx="5321300" cy="5626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018318" y="603745"/>
            <a:ext cx="479998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zh-CN" altLang="en-US" sz="2400" dirty="0">
                <a:latin typeface="Times New Roman" pitchFamily="18" charset="0"/>
                <a:cs typeface="Times New Roman" pitchFamily="18" charset="0"/>
                <a:sym typeface="+mn-ea"/>
              </a:rPr>
              <a:t>Make a circle with your </a:t>
            </a:r>
            <a:r>
              <a:rPr lang="zh-CN" altLang="en-US" sz="2400" dirty="0" smtClean="0">
                <a:latin typeface="Times New Roman" pitchFamily="18" charset="0"/>
                <a:cs typeface="Times New Roman" pitchFamily="18" charset="0"/>
                <a:sym typeface="+mn-ea"/>
              </a:rPr>
              <a:t>finger </a:t>
            </a:r>
            <a:r>
              <a:rPr lang="zh-CN" altLang="en-US" sz="2400" dirty="0">
                <a:latin typeface="Times New Roman" pitchFamily="18" charset="0"/>
                <a:cs typeface="Times New Roman" pitchFamily="18" charset="0"/>
                <a:sym typeface="+mn-ea"/>
              </a:rPr>
              <a:t>around the word that says </a:t>
            </a:r>
            <a:r>
              <a:rPr lang="zh-CN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cat</a:t>
            </a:r>
            <a:r>
              <a:rPr lang="zh-CN" altLang="en-US" sz="2400" dirty="0">
                <a:latin typeface="Times New Roman" pitchFamily="18" charset="0"/>
                <a:cs typeface="Times New Roman" pitchFamily="18" charset="0"/>
                <a:sym typeface="+mn-ea"/>
              </a:rPr>
              <a:t>. </a:t>
            </a:r>
            <a:endParaRPr lang="en-US" altLang="zh-CN" sz="2400" dirty="0" smtClean="0">
              <a:latin typeface="Times New Roman" pitchFamily="18" charset="0"/>
              <a:cs typeface="Times New Roman" pitchFamily="18" charset="0"/>
              <a:sym typeface="+mn-ea"/>
            </a:endParaRPr>
          </a:p>
          <a:p>
            <a:pPr marL="342900" indent="-342900">
              <a:buFont typeface="+mj-lt"/>
              <a:buAutoNum type="arabicPeriod"/>
            </a:pPr>
            <a:endParaRPr lang="zh-CN" altLang="zh-CN" sz="2400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zh-CN" altLang="en-US" sz="2400" dirty="0">
                <a:latin typeface="Times New Roman" pitchFamily="18" charset="0"/>
                <a:cs typeface="Times New Roman" pitchFamily="18" charset="0"/>
                <a:sym typeface="+mn-ea"/>
              </a:rPr>
              <a:t>What sound can you hear at the beginning of the word </a:t>
            </a:r>
            <a:r>
              <a:rPr lang="zh-CN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cat</a:t>
            </a:r>
            <a:r>
              <a:rPr lang="zh-CN" altLang="en-US" sz="2400" dirty="0" smtClean="0">
                <a:latin typeface="Times New Roman" pitchFamily="18" charset="0"/>
                <a:cs typeface="Times New Roman" pitchFamily="18" charset="0"/>
                <a:sym typeface="+mn-ea"/>
              </a:rPr>
              <a:t>?</a:t>
            </a:r>
            <a:endParaRPr lang="en-US" altLang="zh-CN" sz="2400" dirty="0" smtClean="0">
              <a:latin typeface="Times New Roman" pitchFamily="18" charset="0"/>
              <a:cs typeface="Times New Roman" pitchFamily="18" charset="0"/>
              <a:sym typeface="+mn-ea"/>
            </a:endParaRPr>
          </a:p>
          <a:p>
            <a:pPr marL="342900" indent="-342900">
              <a:buFont typeface="+mj-lt"/>
              <a:buAutoNum type="arabicPeriod"/>
            </a:pPr>
            <a:endParaRPr lang="zh-CN" altLang="zh-CN" sz="2400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zh-CN" altLang="en-US" sz="2400" dirty="0">
                <a:latin typeface="Times New Roman" pitchFamily="18" charset="0"/>
                <a:cs typeface="Times New Roman" pitchFamily="18" charset="0"/>
                <a:sym typeface="+mn-ea"/>
              </a:rPr>
              <a:t>What word would we make if we swapped the </a:t>
            </a:r>
            <a:r>
              <a:rPr lang="zh-CN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/k/</a:t>
            </a:r>
            <a:r>
              <a:rPr lang="zh-CN" altLang="en-US" sz="2400" dirty="0">
                <a:latin typeface="Times New Roman" pitchFamily="18" charset="0"/>
                <a:cs typeface="Times New Roman" pitchFamily="18" charset="0"/>
                <a:sym typeface="+mn-ea"/>
              </a:rPr>
              <a:t> in</a:t>
            </a:r>
            <a:r>
              <a:rPr lang="zh-CN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cat </a:t>
            </a:r>
            <a:r>
              <a:rPr lang="zh-CN" altLang="en-US" sz="2400" dirty="0">
                <a:latin typeface="Times New Roman" pitchFamily="18" charset="0"/>
                <a:cs typeface="Times New Roman" pitchFamily="18" charset="0"/>
                <a:sym typeface="+mn-ea"/>
              </a:rPr>
              <a:t>for </a:t>
            </a:r>
            <a:r>
              <a:rPr lang="zh-CN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/m/</a:t>
            </a:r>
            <a:r>
              <a:rPr lang="zh-CN" altLang="en-US" sz="2400" dirty="0" smtClean="0">
                <a:latin typeface="Times New Roman" pitchFamily="18" charset="0"/>
                <a:cs typeface="Times New Roman" pitchFamily="18" charset="0"/>
                <a:sym typeface="+mn-ea"/>
              </a:rPr>
              <a:t>?</a:t>
            </a:r>
            <a:endParaRPr lang="en-US" altLang="zh-CN" sz="2400" dirty="0" smtClean="0">
              <a:latin typeface="Times New Roman" pitchFamily="18" charset="0"/>
              <a:cs typeface="Times New Roman" pitchFamily="18" charset="0"/>
              <a:sym typeface="+mn-ea"/>
            </a:endParaRPr>
          </a:p>
          <a:p>
            <a:pPr marL="342900" indent="-342900">
              <a:buFont typeface="+mj-lt"/>
              <a:buAutoNum type="arabicPeriod"/>
            </a:pPr>
            <a:endParaRPr lang="zh-CN" altLang="en-US" sz="2400" dirty="0">
              <a:latin typeface="Times New Roman" pitchFamily="18" charset="0"/>
              <a:cs typeface="Times New Roman" pitchFamily="18" charset="0"/>
              <a:sym typeface="+mn-ea"/>
            </a:endParaRPr>
          </a:p>
          <a:p>
            <a:pPr marL="342900" indent="-342900">
              <a:buFont typeface="+mj-lt"/>
              <a:buAutoNum type="arabicPeriod"/>
            </a:pPr>
            <a:r>
              <a:rPr lang="zh-CN" altLang="en-US" sz="2400" dirty="0">
                <a:latin typeface="Times New Roman" pitchFamily="18" charset="0"/>
                <a:cs typeface="Times New Roman" pitchFamily="18" charset="0"/>
                <a:sym typeface="+mn-ea"/>
              </a:rPr>
              <a:t>What word would we make if we swapped the </a:t>
            </a:r>
            <a:r>
              <a:rPr lang="zh-CN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/m/ </a:t>
            </a:r>
            <a:r>
              <a:rPr lang="zh-CN" altLang="en-US" sz="2400" dirty="0">
                <a:latin typeface="Times New Roman" pitchFamily="18" charset="0"/>
                <a:cs typeface="Times New Roman" pitchFamily="18" charset="0"/>
                <a:sym typeface="+mn-ea"/>
              </a:rPr>
              <a:t>in </a:t>
            </a:r>
            <a:r>
              <a:rPr lang="zh-CN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mat</a:t>
            </a:r>
            <a:r>
              <a:rPr lang="zh-CN" altLang="en-US" sz="2400" dirty="0">
                <a:latin typeface="Times New Roman" pitchFamily="18" charset="0"/>
                <a:cs typeface="Times New Roman" pitchFamily="18" charset="0"/>
                <a:sym typeface="+mn-ea"/>
              </a:rPr>
              <a:t> for </a:t>
            </a:r>
            <a:r>
              <a:rPr lang="zh-CN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ea"/>
              </a:rPr>
              <a:t>/b/</a:t>
            </a:r>
            <a:r>
              <a:rPr lang="zh-CN" altLang="en-US" sz="2400" dirty="0" smtClean="0">
                <a:latin typeface="Times New Roman" pitchFamily="18" charset="0"/>
                <a:cs typeface="Times New Roman" pitchFamily="18" charset="0"/>
                <a:sym typeface="+mn-ea"/>
              </a:rPr>
              <a:t>?</a:t>
            </a:r>
            <a:endParaRPr lang="en-US" altLang="zh-CN" sz="2400" dirty="0" smtClean="0">
              <a:latin typeface="Times New Roman" pitchFamily="18" charset="0"/>
              <a:cs typeface="Times New Roman" pitchFamily="18" charset="0"/>
              <a:sym typeface="+mn-ea"/>
            </a:endParaRPr>
          </a:p>
          <a:p>
            <a:pPr marL="342900" indent="-342900">
              <a:buFont typeface="+mj-lt"/>
              <a:buAutoNum type="arabicPeriod"/>
            </a:pPr>
            <a:endParaRPr lang="zh-CN" altLang="en-US" sz="2400" dirty="0">
              <a:latin typeface="Times New Roman" pitchFamily="18" charset="0"/>
              <a:cs typeface="Times New Roman" pitchFamily="18" charset="0"/>
              <a:sym typeface="+mn-ea"/>
            </a:endParaRPr>
          </a:p>
          <a:p>
            <a:pPr marL="342900" indent="-342900">
              <a:buFont typeface="+mj-lt"/>
              <a:buAutoNum type="arabicPeriod"/>
            </a:pPr>
            <a:r>
              <a:rPr lang="zh-CN" altLang="en-US" sz="2400" dirty="0">
                <a:latin typeface="Times New Roman" pitchFamily="18" charset="0"/>
                <a:cs typeface="Times New Roman" pitchFamily="18" charset="0"/>
                <a:sym typeface="+mn-ea"/>
              </a:rPr>
              <a:t>What other words could we say that rhyme with </a:t>
            </a:r>
            <a:r>
              <a:rPr lang="zh-CN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cat</a:t>
            </a:r>
            <a:r>
              <a:rPr lang="zh-CN" altLang="en-US" sz="2400" dirty="0">
                <a:latin typeface="Times New Roman" pitchFamily="18" charset="0"/>
                <a:cs typeface="Times New Roman" pitchFamily="18" charset="0"/>
                <a:sym typeface="+mn-ea"/>
              </a:rPr>
              <a:t>?</a:t>
            </a:r>
          </a:p>
          <a:p>
            <a:pPr marL="342900" indent="-342900">
              <a:buFont typeface="+mj-lt"/>
              <a:buAutoNum type="arabicPeriod"/>
            </a:pPr>
            <a:endParaRPr lang="zh-CN" altLang="zh-CN" sz="2400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191" y="603745"/>
            <a:ext cx="5016500" cy="5270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https://ss2.bdstatic.com/70cFvnSh_Q1YnxGkpoWK1HF6hhy/it/u=2496905770,587208250&amp;fm=27&amp;gp=0.jpg"/>
          <p:cNvPicPr>
            <a:picLocks noChangeAspect="1" noChangeArrowheads="1"/>
          </p:cNvPicPr>
          <p:nvPr/>
        </p:nvPicPr>
        <p:blipFill>
          <a:blip r:embed="rId3" cstate="print"/>
          <a:srcRect b="11765"/>
          <a:stretch>
            <a:fillRect/>
          </a:stretch>
        </p:blipFill>
        <p:spPr bwMode="auto">
          <a:xfrm>
            <a:off x="109855" y="3371215"/>
            <a:ext cx="6299835" cy="3237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本框 3"/>
          <p:cNvSpPr txBox="1"/>
          <p:nvPr/>
        </p:nvSpPr>
        <p:spPr>
          <a:xfrm>
            <a:off x="3008630" y="1946910"/>
            <a:ext cx="6517005" cy="2061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 dirty="0" smtClean="0">
                <a:sym typeface="+mn-ea"/>
              </a:rPr>
              <a:t>It</a:t>
            </a:r>
            <a:r>
              <a:rPr lang="en-US" altLang="zh-CN" sz="3200" b="1" dirty="0" smtClean="0">
                <a:sym typeface="+mn-ea"/>
              </a:rPr>
              <a:t>’s</a:t>
            </a:r>
            <a:r>
              <a:rPr lang="zh-CN" altLang="en-US" sz="3200" b="1" dirty="0" smtClean="0">
                <a:sym typeface="+mn-ea"/>
              </a:rPr>
              <a:t> </a:t>
            </a:r>
            <a:r>
              <a:rPr lang="zh-CN" altLang="en-US" sz="3200" b="1" dirty="0">
                <a:sym typeface="+mn-ea"/>
              </a:rPr>
              <a:t>a beautiful place. There are many trees, flowers and grass in it. There are some animals in it</a:t>
            </a:r>
            <a:r>
              <a:rPr lang="zh-CN" altLang="en-US" sz="3200" b="1" dirty="0" smtClean="0">
                <a:sym typeface="+mn-ea"/>
              </a:rPr>
              <a:t>, too</a:t>
            </a:r>
            <a:r>
              <a:rPr lang="zh-CN" altLang="en-US" sz="3200" b="1" dirty="0">
                <a:sym typeface="+mn-ea"/>
              </a:rPr>
              <a:t>.</a:t>
            </a:r>
          </a:p>
          <a:p>
            <a:r>
              <a:rPr lang="zh-CN" altLang="en-US" sz="3200" b="1" dirty="0">
                <a:sym typeface="+mn-ea"/>
              </a:rPr>
              <a:t>Where is it?</a:t>
            </a:r>
          </a:p>
        </p:txBody>
      </p:sp>
      <p:sp>
        <p:nvSpPr>
          <p:cNvPr id="13" name="矩形: 圆角 12"/>
          <p:cNvSpPr/>
          <p:nvPr/>
        </p:nvSpPr>
        <p:spPr>
          <a:xfrm>
            <a:off x="0" y="0"/>
            <a:ext cx="3210339" cy="6559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onstantia" panose="02030602050306030303" pitchFamily="18" charset="0"/>
              </a:rPr>
              <a:t>Guessing game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635456" y="1709331"/>
            <a:ext cx="498763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2800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Which </a:t>
            </a:r>
            <a:r>
              <a:rPr lang="en-US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word says </a:t>
            </a:r>
            <a:r>
              <a:rPr lang="en-US" altLang="zh-CN" sz="2800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garden</a:t>
            </a:r>
            <a:r>
              <a:rPr lang="en-US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lvl="0" indent="0">
              <a:buFont typeface="+mj-lt"/>
              <a:buNone/>
            </a:pPr>
            <a:r>
              <a:rPr lang="en-US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How do you know</a:t>
            </a:r>
            <a:r>
              <a:rPr lang="en-US" altLang="zh-CN" sz="2800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indent="0">
              <a:buFont typeface="+mj-lt"/>
              <a:buNone/>
            </a:pPr>
            <a:endParaRPr lang="en-US" altLang="zh-CN" sz="2800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0">
              <a:buFont typeface="+mj-lt"/>
              <a:buNone/>
            </a:pPr>
            <a:r>
              <a:rPr lang="en-US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Make a circle with your finger </a:t>
            </a:r>
            <a:r>
              <a:rPr lang="en-US" altLang="zh-CN" sz="2800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around </a:t>
            </a:r>
            <a:r>
              <a:rPr lang="en-US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word </a:t>
            </a:r>
            <a:r>
              <a:rPr lang="en-US" altLang="zh-CN" sz="2800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garden</a:t>
            </a:r>
            <a:r>
              <a:rPr lang="en-US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What sound does it start with?</a:t>
            </a:r>
          </a:p>
          <a:p>
            <a:pPr lvl="0" indent="0">
              <a:buFont typeface="+mj-lt"/>
              <a:buNone/>
            </a:pPr>
            <a:endParaRPr lang="zh-CN" altLang="zh-CN" sz="3200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294" y="652781"/>
            <a:ext cx="5276986" cy="528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623304" y="2570238"/>
            <a:ext cx="5568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Font typeface="+mj-lt"/>
              <a:buNone/>
            </a:pPr>
            <a:r>
              <a:rPr lang="en-US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does it tell you about the worm?</a:t>
            </a:r>
            <a:endParaRPr lang="zh-CN" altLang="zh-CN" sz="2800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001" y="742391"/>
            <a:ext cx="5499100" cy="5372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590806" y="2565069"/>
            <a:ext cx="53287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0">
              <a:buFont typeface="+mj-lt"/>
              <a:buNone/>
            </a:pPr>
            <a:r>
              <a:rPr lang="en-US" altLang="zh-CN" sz="2800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en-US" sz="2800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Which </a:t>
            </a:r>
            <a:r>
              <a:rPr lang="en-US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word in the sentence says </a:t>
            </a:r>
            <a:r>
              <a:rPr lang="en-US" altLang="zh-CN" sz="2800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spider</a:t>
            </a:r>
            <a:r>
              <a:rPr lang="en-US" altLang="zh-CN" sz="2800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indent="0">
              <a:buFont typeface="+mj-lt"/>
              <a:buNone/>
            </a:pPr>
            <a:endParaRPr lang="en-US" altLang="zh-CN" sz="2800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0">
              <a:buFont typeface="+mj-lt"/>
              <a:buNone/>
            </a:pPr>
            <a:r>
              <a:rPr lang="en-US" altLang="zh-CN" sz="2800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en-US" sz="2800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</a:t>
            </a:r>
            <a:r>
              <a:rPr lang="en-US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you  know?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53" y="737426"/>
            <a:ext cx="5448300" cy="535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691720" y="1649231"/>
            <a:ext cx="49394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US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 word says </a:t>
            </a:r>
            <a:r>
              <a:rPr lang="en-US" altLang="zh-CN" sz="2800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frog</a:t>
            </a:r>
            <a:r>
              <a:rPr lang="en-US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zh-CN" sz="2800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</a:t>
            </a:r>
            <a:r>
              <a:rPr lang="en-US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you know?</a:t>
            </a:r>
            <a:endParaRPr lang="zh-CN" altLang="en-US" sz="28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endParaRPr lang="zh-CN" altLang="en-US" sz="28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 word says </a:t>
            </a:r>
            <a:r>
              <a:rPr lang="en-US" altLang="zh-CN" sz="2800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garden</a:t>
            </a:r>
            <a:r>
              <a:rPr lang="en-US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lvl="0" indent="-342900">
              <a:buFont typeface="+mj-lt"/>
              <a:buAutoNum type="arabicPeriod"/>
            </a:pPr>
            <a:endParaRPr lang="en-US" altLang="zh-CN" sz="2800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0">
              <a:buFont typeface="+mj-lt"/>
              <a:buNone/>
            </a:pPr>
            <a:r>
              <a:rPr lang="en-US" altLang="zh-CN" sz="2800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zh-CN" altLang="en-US" sz="2800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</a:t>
            </a:r>
            <a:r>
              <a:rPr lang="en-US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you know?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270" y="698253"/>
            <a:ext cx="5384800" cy="5651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848856" y="2199058"/>
            <a:ext cx="5056631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0">
              <a:buFont typeface="+mj-lt"/>
              <a:buNone/>
            </a:pPr>
            <a:r>
              <a:rPr lang="en-US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 the sentence to a partner.</a:t>
            </a:r>
          </a:p>
          <a:p>
            <a:pPr marL="342900" lvl="0" indent="-342900">
              <a:buFont typeface="+mj-lt"/>
              <a:buAutoNum type="arabicPeriod"/>
            </a:pPr>
            <a:endParaRPr lang="en-US" altLang="zh-CN" sz="3200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endParaRPr lang="en-US" altLang="zh-CN" sz="3200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0">
              <a:buFont typeface="+mj-lt"/>
              <a:buNone/>
            </a:pPr>
            <a:endParaRPr lang="en-US" altLang="zh-CN" sz="3200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sz="2800" dirty="0">
              <a:latin typeface="Constantia" panose="02030602050306030303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302" y="507423"/>
            <a:ext cx="5397500" cy="5676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141" y="1436606"/>
            <a:ext cx="1303020" cy="957824"/>
          </a:xfrm>
          <a:prstGeom prst="rect">
            <a:avLst/>
          </a:prstGeom>
        </p:spPr>
      </p:pic>
      <p:sp>
        <p:nvSpPr>
          <p:cNvPr id="4" name="矩形: 圆角 3"/>
          <p:cNvSpPr/>
          <p:nvPr/>
        </p:nvSpPr>
        <p:spPr>
          <a:xfrm>
            <a:off x="137270" y="237744"/>
            <a:ext cx="3210339" cy="6559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latin typeface="Constantia" panose="02030602050306030303" pitchFamily="18" charset="0"/>
              </a:rPr>
              <a:t>Think &amp; match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2" y="1431750"/>
            <a:ext cx="1472564" cy="10927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305" y="1500924"/>
            <a:ext cx="1415304" cy="102361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660" y="1479604"/>
            <a:ext cx="1418590" cy="104493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925" y="1490935"/>
            <a:ext cx="1341120" cy="95965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773" y="1457990"/>
            <a:ext cx="1347851" cy="94453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846" y="1457990"/>
            <a:ext cx="1421511" cy="9364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2440" y="4600575"/>
            <a:ext cx="1515745" cy="65722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375" y="4600575"/>
            <a:ext cx="1525270" cy="65659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87950" y="4599940"/>
            <a:ext cx="1522095" cy="65722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35985" y="4600575"/>
            <a:ext cx="1541145" cy="65722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18140" y="4600575"/>
            <a:ext cx="1490980" cy="65722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42455" y="4600575"/>
            <a:ext cx="1565910" cy="65722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53475" y="4599940"/>
            <a:ext cx="1532255" cy="657225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2" name="直接连接符 1"/>
          <p:cNvCxnSpPr>
            <a:endCxn id="5" idx="0"/>
          </p:cNvCxnSpPr>
          <p:nvPr/>
        </p:nvCxnSpPr>
        <p:spPr>
          <a:xfrm>
            <a:off x="932180" y="2524542"/>
            <a:ext cx="1568133" cy="20760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 flipH="1">
            <a:off x="630936" y="2524542"/>
            <a:ext cx="1869376" cy="19468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7747698" y="2450592"/>
            <a:ext cx="3421953" cy="21493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H="1">
            <a:off x="7747698" y="2402522"/>
            <a:ext cx="1890079" cy="21329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H="1">
            <a:off x="9637776" y="2402522"/>
            <a:ext cx="1764792" cy="219741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直接连接符 19"/>
          <p:cNvCxnSpPr>
            <a:endCxn id="19" idx="0"/>
          </p:cNvCxnSpPr>
          <p:nvPr/>
        </p:nvCxnSpPr>
        <p:spPr>
          <a:xfrm>
            <a:off x="4493895" y="2524542"/>
            <a:ext cx="1455103" cy="207539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 flipH="1">
            <a:off x="4105656" y="2450592"/>
            <a:ext cx="2157985" cy="20208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2802890"/>
            <a:ext cx="4905375" cy="3576320"/>
          </a:xfrm>
          <a:prstGeom prst="rect">
            <a:avLst/>
          </a:prstGeom>
        </p:spPr>
      </p:pic>
      <p:sp>
        <p:nvSpPr>
          <p:cNvPr id="4" name="矩形: 圆角 3"/>
          <p:cNvSpPr/>
          <p:nvPr/>
        </p:nvSpPr>
        <p:spPr>
          <a:xfrm>
            <a:off x="359410" y="73152"/>
            <a:ext cx="2084832" cy="6559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latin typeface="Constantia" panose="02030602050306030303" pitchFamily="18" charset="0"/>
              </a:rPr>
              <a:t>Let's read  </a:t>
            </a:r>
            <a:endParaRPr lang="zh-CN" altLang="en-US" sz="2800" b="1" dirty="0">
              <a:latin typeface="Constantia" panose="02030602050306030303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3925" y="3560445"/>
            <a:ext cx="5984875" cy="23761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59410" y="885190"/>
            <a:ext cx="3139440" cy="1753235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·</a:t>
            </a:r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</a:rPr>
              <a:t>Read by </a:t>
            </a:r>
            <a:r>
              <a:rPr lang="en-US" altLang="zh-CN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yourself</a:t>
            </a:r>
            <a:endParaRPr lang="en-US" altLang="zh-CN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·</a:t>
            </a:r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</a:rPr>
              <a:t>Read in </a:t>
            </a:r>
            <a:r>
              <a:rPr lang="en-US" altLang="zh-CN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groups</a:t>
            </a:r>
            <a:endParaRPr lang="en-US" altLang="zh-CN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·</a:t>
            </a:r>
            <a:r>
              <a:rPr lang="en-US" altLang="zh-CN" b="1" dirty="0" smtClean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Readers </a:t>
            </a:r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theater</a:t>
            </a:r>
          </a:p>
          <a:p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/>
          <p:cNvSpPr/>
          <p:nvPr/>
        </p:nvSpPr>
        <p:spPr>
          <a:xfrm>
            <a:off x="496040" y="106426"/>
            <a:ext cx="1749287" cy="6559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latin typeface="Constantia" panose="02030602050306030303" pitchFamily="18" charset="0"/>
              </a:rPr>
              <a:t>Let's try  </a:t>
            </a:r>
            <a:endParaRPr lang="zh-CN" altLang="en-US" sz="2800" b="1" dirty="0">
              <a:latin typeface="Constantia" panose="02030602050306030303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4457" y="1092581"/>
            <a:ext cx="7412355" cy="583565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lvl="0" indent="0">
              <a:buFont typeface="+mj-lt"/>
              <a:buNone/>
            </a:pP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·</a:t>
            </a:r>
            <a:r>
              <a:rPr lang="en-US" altLang="zh-CN" sz="3200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What other night animals do you know?</a:t>
            </a:r>
            <a:endParaRPr lang="zh-CN" altLang="en-US" sz="32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289425" y="3475355"/>
            <a:ext cx="1991995" cy="1613535"/>
          </a:xfrm>
          <a:prstGeom prst="rect">
            <a:avLst/>
          </a:prstGeom>
          <a:ln w="38100">
            <a:solidFill>
              <a:srgbClr val="00336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连接符 6"/>
          <p:cNvCxnSpPr>
            <a:stCxn id="6" idx="0"/>
          </p:cNvCxnSpPr>
          <p:nvPr/>
        </p:nvCxnSpPr>
        <p:spPr>
          <a:xfrm flipH="1" flipV="1">
            <a:off x="5285105" y="2718435"/>
            <a:ext cx="635" cy="7689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V="1">
            <a:off x="6306185" y="3050540"/>
            <a:ext cx="466725" cy="4121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>
            <a:stCxn id="6" idx="3"/>
          </p:cNvCxnSpPr>
          <p:nvPr/>
        </p:nvCxnSpPr>
        <p:spPr>
          <a:xfrm flipV="1">
            <a:off x="6281420" y="4279265"/>
            <a:ext cx="621665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6294120" y="5088890"/>
            <a:ext cx="528955" cy="4914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>
            <a:stCxn id="6" idx="2"/>
          </p:cNvCxnSpPr>
          <p:nvPr/>
        </p:nvCxnSpPr>
        <p:spPr>
          <a:xfrm flipH="1">
            <a:off x="5285105" y="5100955"/>
            <a:ext cx="635" cy="6807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H="1">
            <a:off x="3759835" y="5088890"/>
            <a:ext cx="516890" cy="482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>
            <a:stCxn id="6" idx="1"/>
          </p:cNvCxnSpPr>
          <p:nvPr/>
        </p:nvCxnSpPr>
        <p:spPr>
          <a:xfrm flipH="1">
            <a:off x="3646170" y="4294505"/>
            <a:ext cx="643255" cy="120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H="1" flipV="1">
            <a:off x="3810635" y="3034030"/>
            <a:ext cx="491490" cy="4540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4389755" y="3676650"/>
            <a:ext cx="18161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/>
              <a:t>   Night </a:t>
            </a:r>
          </a:p>
          <a:p>
            <a:r>
              <a:rPr lang="en-US" altLang="zh-CN" sz="3600" b="1"/>
              <a:t> Animals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69"/>
            <a:ext cx="2186610" cy="218661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16893">
            <a:off x="5135617" y="297332"/>
            <a:ext cx="2585918" cy="265296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9186">
            <a:off x="8906501" y="537900"/>
            <a:ext cx="2438400" cy="24384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6685" y="3342640"/>
            <a:ext cx="2339975" cy="31261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9660" y="3867785"/>
            <a:ext cx="3666490" cy="2076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/>
          <p:cNvSpPr/>
          <p:nvPr/>
        </p:nvSpPr>
        <p:spPr>
          <a:xfrm>
            <a:off x="7206530" y="1179576"/>
            <a:ext cx="4343400" cy="997091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2800" b="1" dirty="0">
                <a:latin typeface="Constantia" panose="02030602050306030303" pitchFamily="18" charset="0"/>
              </a:rPr>
              <a:t>What can you see from the </a:t>
            </a:r>
            <a:r>
              <a:rPr lang="en-US" altLang="zh-CN" sz="2800" b="1" dirty="0" smtClean="0">
                <a:latin typeface="Constantia" panose="02030602050306030303" pitchFamily="18" charset="0"/>
              </a:rPr>
              <a:t>cover?</a:t>
            </a:r>
            <a:endParaRPr lang="zh-CN" altLang="en-US" sz="2800" b="1" dirty="0">
              <a:latin typeface="Constantia" panose="02030602050306030303" pitchFamily="18" charset="0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7307114" y="2697646"/>
            <a:ext cx="3958294" cy="695739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2800" b="1" dirty="0">
                <a:latin typeface="Constantia" panose="02030602050306030303" pitchFamily="18" charset="0"/>
              </a:rPr>
              <a:t>What is the title?</a:t>
            </a:r>
            <a:endParaRPr lang="zh-CN" altLang="en-US" sz="2800" b="1" dirty="0">
              <a:latin typeface="Constantia" panose="02030602050306030303" pitchFamily="18" charset="0"/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1" y="0"/>
            <a:ext cx="2468880" cy="6559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latin typeface="Constantia" panose="02030602050306030303" pitchFamily="18" charset="0"/>
              </a:rPr>
              <a:t>Look and say</a:t>
            </a:r>
            <a:endParaRPr lang="zh-CN" altLang="en-US" sz="2800" b="1" dirty="0">
              <a:latin typeface="Constantia" panose="02030602050306030303" pitchFamily="18" charset="0"/>
            </a:endParaRPr>
          </a:p>
        </p:txBody>
      </p:sp>
      <p:sp>
        <p:nvSpPr>
          <p:cNvPr id="14" name="云形 13"/>
          <p:cNvSpPr/>
          <p:nvPr/>
        </p:nvSpPr>
        <p:spPr>
          <a:xfrm>
            <a:off x="7390765" y="4006215"/>
            <a:ext cx="4795520" cy="2333625"/>
          </a:xfrm>
          <a:prstGeom prst="cloud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6000" b="1" dirty="0">
                <a:solidFill>
                  <a:srgbClr val="FF0000"/>
                </a:solidFill>
                <a:latin typeface="Cooper Black" panose="0208090404030B020404" pitchFamily="18" charset="0"/>
              </a:rPr>
              <a:t>G</a:t>
            </a:r>
            <a:r>
              <a:rPr lang="en-US" altLang="zh-CN" sz="6000" b="1" dirty="0">
                <a:latin typeface="Cooper Black" panose="0208090404030B020404" pitchFamily="18" charset="0"/>
              </a:rPr>
              <a:t>ar</a:t>
            </a:r>
            <a:r>
              <a:rPr lang="en-US" altLang="zh-CN" sz="6000" b="1" dirty="0">
                <a:solidFill>
                  <a:srgbClr val="7030A0"/>
                </a:solidFill>
                <a:latin typeface="Cooper Black" panose="0208090404030B020404" pitchFamily="18" charset="0"/>
              </a:rPr>
              <a:t>d</a:t>
            </a:r>
            <a:r>
              <a:rPr lang="en-US" altLang="zh-CN" sz="6000" b="1" dirty="0">
                <a:solidFill>
                  <a:srgbClr val="00B050"/>
                </a:solidFill>
                <a:latin typeface="Cooper Black" panose="0208090404030B020404" pitchFamily="18" charset="0"/>
              </a:rPr>
              <a:t>en</a:t>
            </a:r>
            <a:endParaRPr lang="zh-CN" altLang="en-US" sz="6000" b="1" dirty="0">
              <a:solidFill>
                <a:srgbClr val="00B050"/>
              </a:solidFill>
              <a:latin typeface="Cooper Black" panose="0208090404030B0204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983"/>
            <a:ext cx="4519595" cy="62020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0311" y="2087982"/>
            <a:ext cx="2130425" cy="2466975"/>
          </a:xfrm>
          <a:prstGeom prst="rect">
            <a:avLst/>
          </a:prstGeom>
        </p:spPr>
      </p:pic>
      <p:sp>
        <p:nvSpPr>
          <p:cNvPr id="10" name="云形 9"/>
          <p:cNvSpPr/>
          <p:nvPr/>
        </p:nvSpPr>
        <p:spPr>
          <a:xfrm>
            <a:off x="255905" y="78105"/>
            <a:ext cx="5524500" cy="2499995"/>
          </a:xfrm>
          <a:prstGeom prst="cloud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b="1" dirty="0">
                <a:latin typeface="Cooper Black" panose="0208090404030B020404" pitchFamily="18" charset="0"/>
              </a:rPr>
              <a:t>Garden</a:t>
            </a:r>
            <a:endParaRPr lang="zh-CN" altLang="en-US" sz="7200" b="1" dirty="0">
              <a:latin typeface="Cooper Black" panose="0208090404030B0204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00" y="4466590"/>
            <a:ext cx="4613910" cy="23069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">
            <a:off x="8059801" y="407921"/>
            <a:ext cx="3854450" cy="15074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1562" y="2207616"/>
            <a:ext cx="3609340" cy="20955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4380" y="4509770"/>
            <a:ext cx="6000115" cy="2228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/>
        </p:nvSpPr>
        <p:spPr>
          <a:xfrm>
            <a:off x="6676178" y="2874772"/>
            <a:ext cx="4698958" cy="695960"/>
          </a:xfrm>
          <a:prstGeom prst="round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2400" b="1" dirty="0">
                <a:latin typeface="Constantia" panose="02030602050306030303" pitchFamily="18" charset="0"/>
              </a:rPr>
              <a:t>W</a:t>
            </a:r>
            <a:r>
              <a:rPr lang="en-US" altLang="zh-CN" sz="2800" b="1" dirty="0">
                <a:latin typeface="Constantia" panose="02030602050306030303" pitchFamily="18" charset="0"/>
              </a:rPr>
              <a:t>hen is it? Day? Night?</a:t>
            </a:r>
            <a:endParaRPr lang="zh-CN" altLang="en-US" sz="2800" b="1" dirty="0">
              <a:latin typeface="Constantia" panose="02030602050306030303" pitchFamily="18" charset="0"/>
            </a:endParaRPr>
          </a:p>
        </p:txBody>
      </p:sp>
      <p:sp>
        <p:nvSpPr>
          <p:cNvPr id="14" name="矩形: 圆角 13"/>
          <p:cNvSpPr/>
          <p:nvPr/>
        </p:nvSpPr>
        <p:spPr>
          <a:xfrm>
            <a:off x="1" y="0"/>
            <a:ext cx="2551176" cy="6559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latin typeface="Constantia" panose="02030602050306030303" pitchFamily="18" charset="0"/>
              </a:rPr>
              <a:t>Look and say</a:t>
            </a:r>
            <a:endParaRPr lang="zh-CN" altLang="en-US" sz="2800" b="1" dirty="0">
              <a:latin typeface="Constantia" panose="02030602050306030303" pitchFamily="18" charset="0"/>
            </a:endParaRPr>
          </a:p>
        </p:txBody>
      </p:sp>
      <p:sp>
        <p:nvSpPr>
          <p:cNvPr id="3" name="矩形: 圆角 9"/>
          <p:cNvSpPr/>
          <p:nvPr/>
        </p:nvSpPr>
        <p:spPr>
          <a:xfrm>
            <a:off x="6676178" y="1341893"/>
            <a:ext cx="2977284" cy="69573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2800" b="1" dirty="0">
                <a:latin typeface="Constantia" panose="02030602050306030303" pitchFamily="18" charset="0"/>
              </a:rPr>
              <a:t>Where is it?</a:t>
            </a:r>
            <a:endParaRPr lang="zh-CN" altLang="en-US" sz="2800" b="1" dirty="0">
              <a:latin typeface="Constantia" panose="02030602050306030303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230235" y="4298950"/>
            <a:ext cx="224282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7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Night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982"/>
            <a:ext cx="4519595" cy="62020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3" grpId="0" bldLvl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3045" y="3820795"/>
            <a:ext cx="4113530" cy="292036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60000">
            <a:off x="4540250" y="1713865"/>
            <a:ext cx="3641090" cy="2673350"/>
          </a:xfrm>
          <a:prstGeom prst="rect">
            <a:avLst/>
          </a:prstGeom>
        </p:spPr>
      </p:pic>
      <p:sp>
        <p:nvSpPr>
          <p:cNvPr id="10" name="云形 9"/>
          <p:cNvSpPr/>
          <p:nvPr/>
        </p:nvSpPr>
        <p:spPr>
          <a:xfrm>
            <a:off x="255905" y="200025"/>
            <a:ext cx="4973955" cy="2378075"/>
          </a:xfrm>
          <a:prstGeom prst="cloud">
            <a:avLst/>
          </a:prstGeom>
          <a:solidFill>
            <a:srgbClr val="FFFF00"/>
          </a:solidFill>
          <a:effectLst>
            <a:glow rad="139700">
              <a:schemeClr val="accent4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b="1" dirty="0">
                <a:solidFill>
                  <a:schemeClr val="tx1"/>
                </a:solidFill>
                <a:latin typeface="Cooper Black" panose="0208090404030B020404" pitchFamily="18" charset="0"/>
              </a:rPr>
              <a:t>Night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80" y="3515995"/>
            <a:ext cx="4693285" cy="331343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">
            <a:off x="8399145" y="468630"/>
            <a:ext cx="3485515" cy="24276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/>
        </p:nvSpPr>
        <p:spPr>
          <a:xfrm>
            <a:off x="6041898" y="2469261"/>
            <a:ext cx="4958334" cy="842010"/>
          </a:xfrm>
          <a:prstGeom prst="round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2800" b="1" dirty="0">
                <a:latin typeface="Constantia" panose="02030602050306030303" pitchFamily="18" charset="0"/>
              </a:rPr>
              <a:t>What will come out at night in the garden?</a:t>
            </a:r>
            <a:endParaRPr lang="zh-CN" altLang="en-US" sz="2800" b="1" dirty="0">
              <a:latin typeface="Constantia" panose="02030602050306030303" pitchFamily="18" charset="0"/>
            </a:endParaRPr>
          </a:p>
        </p:txBody>
      </p:sp>
      <p:sp>
        <p:nvSpPr>
          <p:cNvPr id="14" name="矩形: 圆角 13"/>
          <p:cNvSpPr/>
          <p:nvPr/>
        </p:nvSpPr>
        <p:spPr>
          <a:xfrm>
            <a:off x="1" y="0"/>
            <a:ext cx="2423160" cy="6559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latin typeface="Constantia" panose="02030602050306030303" pitchFamily="18" charset="0"/>
              </a:rPr>
              <a:t>Look and say</a:t>
            </a:r>
            <a:endParaRPr lang="zh-CN" altLang="en-US" sz="2800" b="1" dirty="0">
              <a:latin typeface="Constantia" panose="02030602050306030303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983"/>
            <a:ext cx="4519595" cy="62020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131" y="4313154"/>
            <a:ext cx="2941320" cy="2132667"/>
          </a:xfrm>
          <a:prstGeom prst="rect">
            <a:avLst/>
          </a:prstGeom>
        </p:spPr>
      </p:pic>
      <p:sp>
        <p:nvSpPr>
          <p:cNvPr id="4" name="矩形: 圆角 3"/>
          <p:cNvSpPr/>
          <p:nvPr/>
        </p:nvSpPr>
        <p:spPr>
          <a:xfrm>
            <a:off x="1" y="0"/>
            <a:ext cx="2798064" cy="6559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latin typeface="Constantia" panose="02030602050306030303" pitchFamily="18" charset="0"/>
              </a:rPr>
              <a:t>Read &amp; predict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50" y="1281429"/>
            <a:ext cx="2862693" cy="21502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733" y="1124713"/>
            <a:ext cx="2637486" cy="16476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039" y="327991"/>
            <a:ext cx="2800284" cy="206087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791" y="2528382"/>
            <a:ext cx="2872486" cy="17858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50" y="3940733"/>
            <a:ext cx="2988183" cy="213520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757" y="3666940"/>
            <a:ext cx="3147058" cy="2203913"/>
          </a:xfrm>
          <a:prstGeom prst="rect">
            <a:avLst/>
          </a:prstGeom>
        </p:spPr>
      </p:pic>
      <p:sp>
        <p:nvSpPr>
          <p:cNvPr id="14" name="矩形: 圆角 3"/>
          <p:cNvSpPr/>
          <p:nvPr/>
        </p:nvSpPr>
        <p:spPr>
          <a:xfrm>
            <a:off x="2737927" y="2402435"/>
            <a:ext cx="6422771" cy="73977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2400" b="1" dirty="0">
                <a:latin typeface="Constantia" panose="02030602050306030303" pitchFamily="18" charset="0"/>
              </a:rPr>
              <a:t>What will come out at night in the garden?</a:t>
            </a:r>
            <a:endParaRPr lang="zh-CN" altLang="en-US" sz="2400" b="1" dirty="0">
              <a:latin typeface="Constantia" panose="02030602050306030303" pitchFamily="18" charset="0"/>
            </a:endParaRPr>
          </a:p>
        </p:txBody>
      </p:sp>
      <p:sp>
        <p:nvSpPr>
          <p:cNvPr id="15" name="矩形: 圆角 3"/>
          <p:cNvSpPr/>
          <p:nvPr/>
        </p:nvSpPr>
        <p:spPr>
          <a:xfrm>
            <a:off x="3328733" y="5336159"/>
            <a:ext cx="4228465" cy="73977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2400" b="1" dirty="0">
                <a:latin typeface="Constantia" panose="02030602050306030303" pitchFamily="18" charset="0"/>
              </a:rPr>
              <a:t>What animals can you see?</a:t>
            </a:r>
            <a:endParaRPr lang="zh-CN" altLang="en-US" sz="2400" b="1" dirty="0">
              <a:latin typeface="Constantia" panose="02030602050306030303" pitchFamily="18" charset="0"/>
            </a:endParaRPr>
          </a:p>
        </p:txBody>
      </p:sp>
      <p:sp>
        <p:nvSpPr>
          <p:cNvPr id="16" name="矩形: 圆角 3"/>
          <p:cNvSpPr/>
          <p:nvPr/>
        </p:nvSpPr>
        <p:spPr>
          <a:xfrm>
            <a:off x="2482529" y="3204707"/>
            <a:ext cx="6933565" cy="73977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2400" b="1" dirty="0">
                <a:latin typeface="Constantia" panose="02030602050306030303" pitchFamily="18" charset="0"/>
              </a:rPr>
              <a:t>Why do they come out at night in the garden?</a:t>
            </a:r>
            <a:endParaRPr lang="zh-CN" altLang="en-US" sz="2400" b="1" dirty="0">
              <a:latin typeface="Constantia" panose="0203060205030603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5" grpId="0" bldLvl="0" animBg="1"/>
      <p:bldP spid="1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/>
          <p:cNvSpPr/>
          <p:nvPr/>
        </p:nvSpPr>
        <p:spPr>
          <a:xfrm>
            <a:off x="6524625" y="2028825"/>
            <a:ext cx="5097399" cy="93408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2400" b="1" dirty="0">
                <a:latin typeface="Constantia" panose="02030602050306030303" pitchFamily="18" charset="0"/>
              </a:rPr>
              <a:t>Where do you think the rabbit is?</a:t>
            </a:r>
            <a:endParaRPr lang="zh-CN" altLang="en-US" sz="2400" b="1" dirty="0">
              <a:latin typeface="Constantia" panose="02030602050306030303" pitchFamily="18" charset="0"/>
            </a:endParaRPr>
          </a:p>
        </p:txBody>
      </p:sp>
      <p:sp>
        <p:nvSpPr>
          <p:cNvPr id="5" name="矩形: 圆角 4"/>
          <p:cNvSpPr/>
          <p:nvPr/>
        </p:nvSpPr>
        <p:spPr>
          <a:xfrm>
            <a:off x="6524625" y="3321050"/>
            <a:ext cx="4620895" cy="93408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2400" b="1" dirty="0">
                <a:latin typeface="Constantia" panose="02030602050306030303" pitchFamily="18" charset="0"/>
              </a:rPr>
              <a:t>What do you think it could be doing?</a:t>
            </a:r>
            <a:endParaRPr lang="zh-CN" altLang="en-US" sz="2400" b="1" dirty="0">
              <a:latin typeface="Constantia" panose="02030602050306030303" pitchFamily="18" charset="0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155449" y="237744"/>
            <a:ext cx="2414016" cy="6559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latin typeface="Constantia" panose="02030602050306030303" pitchFamily="18" charset="0"/>
              </a:rPr>
              <a:t>Picture </a:t>
            </a:r>
            <a:r>
              <a:rPr lang="en-US" altLang="zh-CN" sz="2800" b="1" dirty="0" smtClean="0">
                <a:latin typeface="Constantia" panose="02030602050306030303" pitchFamily="18" charset="0"/>
              </a:rPr>
              <a:t>walk</a:t>
            </a:r>
            <a:endParaRPr lang="zh-CN" altLang="en-US" sz="2800" b="1" dirty="0">
              <a:latin typeface="Constantia" panose="02030602050306030303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3629" y="-47383"/>
            <a:ext cx="1518371" cy="1518371"/>
          </a:xfrm>
          <a:prstGeom prst="rect">
            <a:avLst/>
          </a:prstGeom>
        </p:spPr>
      </p:pic>
      <p:sp>
        <p:nvSpPr>
          <p:cNvPr id="8" name="矩形: 圆角 4"/>
          <p:cNvSpPr/>
          <p:nvPr/>
        </p:nvSpPr>
        <p:spPr>
          <a:xfrm>
            <a:off x="6524625" y="4617720"/>
            <a:ext cx="4620895" cy="93408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2400" b="1" dirty="0">
                <a:latin typeface="Constantia" panose="02030602050306030303" pitchFamily="18" charset="0"/>
              </a:rPr>
              <a:t>Why do you think rabbits come out at night?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594824"/>
            <a:ext cx="6127667" cy="45642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8" grpId="0" bldLvl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</TotalTime>
  <Words>564</Words>
  <Application>Microsoft Office PowerPoint</Application>
  <PresentationFormat>自定义</PresentationFormat>
  <Paragraphs>107</Paragraphs>
  <Slides>28</Slides>
  <Notes>9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29" baseType="lpstr"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颖</dc:creator>
  <cp:lastModifiedBy>fltrp</cp:lastModifiedBy>
  <cp:revision>98</cp:revision>
  <dcterms:created xsi:type="dcterms:W3CDTF">2018-08-20T12:49:00Z</dcterms:created>
  <dcterms:modified xsi:type="dcterms:W3CDTF">2019-01-28T00:55:20Z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2052-10.1.0.6930</vt:lpwstr>
  </property>
</Properties>
</file>