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1"/>
  </p:notesMasterIdLst>
  <p:sldIdLst>
    <p:sldId id="256" r:id="rId3"/>
    <p:sldId id="260" r:id="rId4"/>
    <p:sldId id="266" r:id="rId5"/>
    <p:sldId id="289" r:id="rId6"/>
    <p:sldId id="296" r:id="rId7"/>
    <p:sldId id="297" r:id="rId8"/>
    <p:sldId id="298" r:id="rId9"/>
    <p:sldId id="291" r:id="rId10"/>
    <p:sldId id="290" r:id="rId11"/>
    <p:sldId id="293" r:id="rId12"/>
    <p:sldId id="261" r:id="rId13"/>
    <p:sldId id="294" r:id="rId14"/>
    <p:sldId id="295" r:id="rId15"/>
    <p:sldId id="265" r:id="rId16"/>
    <p:sldId id="269" r:id="rId17"/>
    <p:sldId id="271" r:id="rId18"/>
    <p:sldId id="272" r:id="rId19"/>
    <p:sldId id="299" r:id="rId20"/>
    <p:sldId id="300" r:id="rId21"/>
    <p:sldId id="270" r:id="rId22"/>
    <p:sldId id="263" r:id="rId23"/>
    <p:sldId id="277" r:id="rId24"/>
    <p:sldId id="279" r:id="rId25"/>
    <p:sldId id="280" r:id="rId26"/>
    <p:sldId id="281" r:id="rId27"/>
    <p:sldId id="283" r:id="rId28"/>
    <p:sldId id="284" r:id="rId29"/>
    <p:sldId id="285" r:id="rId30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48"/>
  </p:normalViewPr>
  <p:slideViewPr>
    <p:cSldViewPr>
      <p:cViewPr>
        <p:scale>
          <a:sx n="84" d="100"/>
          <a:sy n="84" d="100"/>
        </p:scale>
        <p:origin x="-1402" y="-3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97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C7DE5C-5C33-4241-A5B1-F7EEC869FE76}" type="datetimeFigureOut">
              <a:rPr lang="zh-CN" altLang="en-US" smtClean="0"/>
              <a:pPr/>
              <a:t>2019/1/28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547146-302A-4E89-8FC9-4A649308A1B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31607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547146-302A-4E89-8FC9-4A649308A1BA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2019/1/28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2019/1/28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2019/1/28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49A03-FF60-4B9F-BB2F-39D1A41A8B4A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/>
              <a:t>2019/1/28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DC896-9892-4583-869E-EA57066F2A39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49A03-FF60-4B9F-BB2F-39D1A41A8B4A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/>
              <a:t>2019/1/28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DC896-9892-4583-869E-EA57066F2A39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49A03-FF60-4B9F-BB2F-39D1A41A8B4A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/>
              <a:t>2019/1/28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DC896-9892-4583-869E-EA57066F2A39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49A03-FF60-4B9F-BB2F-39D1A41A8B4A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/>
              <a:t>2019/1/28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DC896-9892-4583-869E-EA57066F2A39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49A03-FF60-4B9F-BB2F-39D1A41A8B4A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/>
              <a:t>2019/1/28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DC896-9892-4583-869E-EA57066F2A39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49A03-FF60-4B9F-BB2F-39D1A41A8B4A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/>
              <a:t>2019/1/28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DC896-9892-4583-869E-EA57066F2A39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49A03-FF60-4B9F-BB2F-39D1A41A8B4A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/>
              <a:t>2019/1/28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DC896-9892-4583-869E-EA57066F2A39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49A03-FF60-4B9F-BB2F-39D1A41A8B4A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/>
              <a:t>2019/1/28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DC896-9892-4583-869E-EA57066F2A39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2019/1/28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49A03-FF60-4B9F-BB2F-39D1A41A8B4A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/>
              <a:t>2019/1/28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DC896-9892-4583-869E-EA57066F2A39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49A03-FF60-4B9F-BB2F-39D1A41A8B4A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/>
              <a:t>2019/1/28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DC896-9892-4583-869E-EA57066F2A39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49A03-FF60-4B9F-BB2F-39D1A41A8B4A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/>
              <a:t>2019/1/28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DC896-9892-4583-869E-EA57066F2A39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2019/1/28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2019/1/28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2019/1/28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2019/1/28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2019/1/28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2019/1/28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2019/1/28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pPr/>
              <a:t>2019/1/28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449A03-FF60-4B9F-BB2F-39D1A41A8B4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BDC896-9892-4583-869E-EA57066F2A3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6.png"/><Relationship Id="rId7" Type="http://schemas.openxmlformats.org/officeDocument/2006/relationships/image" Target="../media/image1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5.png"/><Relationship Id="rId4" Type="http://schemas.openxmlformats.org/officeDocument/2006/relationships/image" Target="../media/image12.png"/><Relationship Id="rId9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7" y="85353"/>
            <a:ext cx="9142413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1330846" y="1916832"/>
            <a:ext cx="6480719" cy="646331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zh-CN" sz="3600" b="1" dirty="0"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="" xmlns:a16="http://schemas.microsoft.com/office/drawing/2014/main" id="{8C38F03C-A74E-4ABA-8580-E9D691A7B61D}"/>
              </a:ext>
            </a:extLst>
          </p:cNvPr>
          <p:cNvSpPr/>
          <p:nvPr/>
        </p:nvSpPr>
        <p:spPr>
          <a:xfrm>
            <a:off x="2746698" y="1024280"/>
            <a:ext cx="4273574" cy="178510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66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Go, </a:t>
            </a:r>
            <a:r>
              <a:rPr lang="en-US" altLang="zh-CN" sz="6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M</a:t>
            </a:r>
            <a:r>
              <a:rPr lang="en-US" altLang="zh-CN" sz="6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ouse</a:t>
            </a:r>
          </a:p>
          <a:p>
            <a:pPr algn="ctr"/>
            <a:r>
              <a:rPr lang="zh-CN" altLang="en-US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老鼠快跑</a:t>
            </a:r>
            <a:endParaRPr lang="zh-CN" altLang="en-US" sz="4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2" name="矩形 1"/>
          <p:cNvSpPr/>
          <p:nvPr/>
        </p:nvSpPr>
        <p:spPr>
          <a:xfrm>
            <a:off x="4355976" y="4918216"/>
            <a:ext cx="4248471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选自</a:t>
            </a:r>
            <a:r>
              <a:rPr lang="en-US" altLang="zh-CN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《</a:t>
            </a:r>
            <a:r>
              <a:rPr lang="zh-CN" altLang="en-US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多维阅读第</a:t>
            </a:r>
            <a:r>
              <a:rPr lang="en-US" altLang="zh-CN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2</a:t>
            </a:r>
            <a:r>
              <a:rPr lang="zh-CN" altLang="en-US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级</a:t>
            </a:r>
            <a:r>
              <a:rPr lang="en-US" altLang="zh-CN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》</a:t>
            </a:r>
            <a:endParaRPr lang="zh-CN" altLang="en-US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矩形 5"/>
          <p:cNvSpPr/>
          <p:nvPr/>
        </p:nvSpPr>
        <p:spPr>
          <a:xfrm>
            <a:off x="574090" y="5226116"/>
            <a:ext cx="856991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2667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4800" b="1" dirty="0" smtClean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The mouse is under the </a:t>
            </a:r>
            <a:r>
              <a:rPr lang="en-US" altLang="zh-CN" sz="4800" b="1" dirty="0" smtClean="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pillow</a:t>
            </a:r>
            <a:r>
              <a:rPr lang="en-US" altLang="zh-CN" sz="4800" b="1" dirty="0" smtClean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.</a:t>
            </a:r>
            <a:endParaRPr lang="en-US" altLang="zh-CN" sz="4800" b="1" dirty="0"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5508104" y="2885923"/>
            <a:ext cx="3384375" cy="1200329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indent="2667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7200" b="1" dirty="0" smtClean="0">
                <a:solidFill>
                  <a:prstClr val="black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pillow</a:t>
            </a:r>
            <a:endParaRPr lang="en-US" altLang="zh-CN" sz="72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内容占位符 4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10" r="18485" b="49187"/>
          <a:stretch/>
        </p:blipFill>
        <p:spPr>
          <a:xfrm rot="16200000">
            <a:off x="436317" y="589459"/>
            <a:ext cx="4176465" cy="4382933"/>
          </a:xfrm>
        </p:spPr>
      </p:pic>
      <p:sp>
        <p:nvSpPr>
          <p:cNvPr id="7" name="右箭头 6"/>
          <p:cNvSpPr/>
          <p:nvPr/>
        </p:nvSpPr>
        <p:spPr>
          <a:xfrm rot="1310658">
            <a:off x="3863055" y="2560111"/>
            <a:ext cx="1991979" cy="576064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TextBox 8"/>
          <p:cNvSpPr txBox="1"/>
          <p:nvPr/>
        </p:nvSpPr>
        <p:spPr>
          <a:xfrm>
            <a:off x="0" y="116632"/>
            <a:ext cx="3635896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View and </a:t>
            </a:r>
            <a:r>
              <a:rPr lang="en-US" altLang="zh-CN" sz="3600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say.</a:t>
            </a:r>
            <a:endParaRPr lang="en-US" altLang="zh-CN" sz="36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2525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717" y="908720"/>
            <a:ext cx="1929814" cy="216024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491" y="3933056"/>
            <a:ext cx="1978886" cy="201622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8407" y="3933056"/>
            <a:ext cx="2094523" cy="201622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7750" y="937662"/>
            <a:ext cx="2084763" cy="213129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19" y="908720"/>
            <a:ext cx="1801280" cy="2161537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2951" y="908720"/>
            <a:ext cx="2112447" cy="2160240"/>
          </a:xfrm>
          <a:prstGeom prst="rect">
            <a:avLst/>
          </a:prstGeom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864" y="3861049"/>
            <a:ext cx="2128007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0" y="276952"/>
            <a:ext cx="3923928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View and number.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95536" y="2996952"/>
            <a:ext cx="16206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      )</a:t>
            </a:r>
            <a:endParaRPr lang="zh-CN" alt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627784" y="3068960"/>
            <a:ext cx="16206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      )</a:t>
            </a:r>
            <a:endParaRPr lang="zh-CN" alt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039544" y="3068960"/>
            <a:ext cx="16206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      )</a:t>
            </a:r>
            <a:endParaRPr lang="zh-CN" alt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343800" y="2996952"/>
            <a:ext cx="16206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      )</a:t>
            </a:r>
            <a:endParaRPr lang="zh-CN" alt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23528" y="5877272"/>
            <a:ext cx="16206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      )</a:t>
            </a:r>
            <a:endParaRPr lang="zh-CN" alt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699792" y="5877272"/>
            <a:ext cx="16206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      )</a:t>
            </a:r>
            <a:endParaRPr lang="zh-CN" alt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004048" y="5877272"/>
            <a:ext cx="16206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      )</a:t>
            </a:r>
            <a:endParaRPr lang="zh-CN" alt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203848" y="3212976"/>
            <a:ext cx="3690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latin typeface="Comic Sans MS" panose="030F0702030302020204" pitchFamily="66" charset="0"/>
              </a:rPr>
              <a:t>1</a:t>
            </a:r>
            <a:endParaRPr lang="zh-CN" altLang="en-US" sz="3600" b="1" dirty="0">
              <a:latin typeface="Comic Sans MS" panose="030F0702030302020204" pitchFamily="66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508104" y="5949280"/>
            <a:ext cx="3690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latin typeface="Comic Sans MS" panose="030F0702030302020204" pitchFamily="66" charset="0"/>
              </a:rPr>
              <a:t>2</a:t>
            </a:r>
            <a:endParaRPr lang="zh-CN" altLang="en-US" sz="3600" b="1" dirty="0">
              <a:latin typeface="Comic Sans MS" panose="030F0702030302020204" pitchFamily="66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131840" y="5949280"/>
            <a:ext cx="3690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latin typeface="Comic Sans MS" panose="030F0702030302020204" pitchFamily="66" charset="0"/>
              </a:rPr>
              <a:t>3</a:t>
            </a:r>
            <a:endParaRPr lang="zh-CN" altLang="en-US" sz="3600" b="1" dirty="0">
              <a:latin typeface="Comic Sans MS" panose="030F0702030302020204" pitchFamily="66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508104" y="3212976"/>
            <a:ext cx="3690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latin typeface="Comic Sans MS" panose="030F0702030302020204" pitchFamily="66" charset="0"/>
              </a:rPr>
              <a:t>4</a:t>
            </a:r>
            <a:endParaRPr lang="zh-CN" altLang="en-US" sz="3600" b="1" dirty="0">
              <a:latin typeface="Comic Sans MS" panose="030F0702030302020204" pitchFamily="66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812360" y="3212976"/>
            <a:ext cx="3690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 smtClean="0">
                <a:latin typeface="Comic Sans MS" panose="030F0702030302020204" pitchFamily="66" charset="0"/>
              </a:rPr>
              <a:t>6</a:t>
            </a:r>
            <a:endParaRPr lang="zh-CN" altLang="en-US" sz="3600" b="1" dirty="0">
              <a:latin typeface="Comic Sans MS" panose="030F0702030302020204" pitchFamily="66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27584" y="3212976"/>
            <a:ext cx="3690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 smtClean="0">
                <a:latin typeface="Comic Sans MS" panose="030F0702030302020204" pitchFamily="66" charset="0"/>
              </a:rPr>
              <a:t>5</a:t>
            </a:r>
            <a:endParaRPr lang="zh-CN" altLang="en-US" sz="3600" b="1" dirty="0">
              <a:latin typeface="Comic Sans MS" panose="030F0702030302020204" pitchFamily="66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55576" y="6021288"/>
            <a:ext cx="3690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latin typeface="Comic Sans MS" panose="030F0702030302020204" pitchFamily="66" charset="0"/>
              </a:rPr>
              <a:t>7</a:t>
            </a:r>
            <a:endParaRPr lang="zh-CN" altLang="en-US" sz="3600" b="1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5" grpId="0"/>
      <p:bldP spid="26" grpId="0"/>
      <p:bldP spid="27" grpId="0"/>
      <p:bldP spid="2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矩形 5"/>
          <p:cNvSpPr/>
          <p:nvPr/>
        </p:nvSpPr>
        <p:spPr>
          <a:xfrm>
            <a:off x="683568" y="1265365"/>
            <a:ext cx="7704856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CN" sz="4400" b="1" dirty="0" smtClean="0"/>
              <a:t>1. Where </a:t>
            </a:r>
            <a:r>
              <a:rPr lang="en-US" altLang="zh-CN" sz="4400" b="1" dirty="0"/>
              <a:t>is the mouse going </a:t>
            </a:r>
            <a:r>
              <a:rPr lang="en-US" altLang="zh-CN" sz="4400" b="1" dirty="0" smtClean="0"/>
              <a:t>?</a:t>
            </a:r>
          </a:p>
          <a:p>
            <a:pPr lvl="0"/>
            <a:endParaRPr lang="en-US" altLang="zh-CN" sz="4400" b="1" dirty="0" smtClean="0"/>
          </a:p>
          <a:p>
            <a:pPr marL="742950" lvl="0" indent="-742950">
              <a:buAutoNum type="alphaUcPeriod"/>
            </a:pPr>
            <a:r>
              <a:rPr lang="en-US" altLang="zh-CN" sz="4400" b="1" dirty="0" smtClean="0"/>
              <a:t>House.</a:t>
            </a:r>
          </a:p>
          <a:p>
            <a:pPr marL="742950" lvl="0" indent="-742950"/>
            <a:endParaRPr lang="en-US" altLang="zh-CN" sz="4400" b="1" dirty="0" smtClean="0"/>
          </a:p>
          <a:p>
            <a:pPr marL="742950" lvl="0" indent="-742950"/>
            <a:r>
              <a:rPr lang="en-US" altLang="zh-CN" sz="4400" b="1" dirty="0" smtClean="0"/>
              <a:t>B. In the cafe.</a:t>
            </a:r>
          </a:p>
          <a:p>
            <a:pPr lvl="0"/>
            <a:endParaRPr lang="en-US" altLang="zh-CN" sz="4400" b="1" dirty="0" smtClean="0"/>
          </a:p>
          <a:p>
            <a:pPr marL="742950" lvl="0" indent="-742950"/>
            <a:r>
              <a:rPr lang="en-US" altLang="zh-CN" sz="4400" b="1" dirty="0" smtClean="0"/>
              <a:t>C. In the playground.</a:t>
            </a:r>
            <a:endParaRPr lang="en-US" altLang="zh-CN" sz="4400" b="1" dirty="0"/>
          </a:p>
        </p:txBody>
      </p:sp>
      <p:pic>
        <p:nvPicPr>
          <p:cNvPr id="25602" name="Picture 2" descr="http://imgsrc.baidu.com/image/c0%3Dshijue1%2C0%2C0%2C294%2C40/sign=e80bb7faa164034f1bc0ca45c7aa1344/79f0f736afc37931a9a5ff0ee1c4b74542a911c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3848" y="1916832"/>
            <a:ext cx="2232248" cy="1759755"/>
          </a:xfrm>
          <a:prstGeom prst="rect">
            <a:avLst/>
          </a:prstGeom>
          <a:noFill/>
        </p:spPr>
      </p:pic>
      <p:pic>
        <p:nvPicPr>
          <p:cNvPr id="25606" name="Picture 6" descr="http://pic36.photophoto.cn/20150805/1190119757681523_b.jpg"/>
          <p:cNvPicPr>
            <a:picLocks noChangeAspect="1" noChangeArrowheads="1"/>
          </p:cNvPicPr>
          <p:nvPr/>
        </p:nvPicPr>
        <p:blipFill>
          <a:blip r:embed="rId4" cstate="print"/>
          <a:srcRect l="4348" t="13812" r="19565" b="10220"/>
          <a:stretch>
            <a:fillRect/>
          </a:stretch>
        </p:blipFill>
        <p:spPr bwMode="auto">
          <a:xfrm>
            <a:off x="3995936" y="3717032"/>
            <a:ext cx="1512168" cy="1425758"/>
          </a:xfrm>
          <a:prstGeom prst="rect">
            <a:avLst/>
          </a:prstGeom>
          <a:noFill/>
        </p:spPr>
      </p:pic>
      <p:pic>
        <p:nvPicPr>
          <p:cNvPr id="25608" name="Picture 8" descr="http://www.51yuansu.com/pic2/cover/00/29/24/580b00c2c9ddc_610.jpg"/>
          <p:cNvPicPr>
            <a:picLocks noChangeAspect="1" noChangeArrowheads="1"/>
          </p:cNvPicPr>
          <p:nvPr/>
        </p:nvPicPr>
        <p:blipFill>
          <a:blip r:embed="rId5" cstate="print"/>
          <a:srcRect t="20135" r="854"/>
          <a:stretch>
            <a:fillRect/>
          </a:stretch>
        </p:blipFill>
        <p:spPr bwMode="auto">
          <a:xfrm>
            <a:off x="5796136" y="5085184"/>
            <a:ext cx="1763925" cy="1125514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188640"/>
            <a:ext cx="5868144" cy="70788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4000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Guess and choose.</a:t>
            </a:r>
            <a:endParaRPr lang="en-US" altLang="zh-CN" sz="40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5121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/>
          <p:cNvSpPr/>
          <p:nvPr/>
        </p:nvSpPr>
        <p:spPr>
          <a:xfrm>
            <a:off x="341784" y="1772816"/>
            <a:ext cx="846043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CN" sz="4800" b="1" dirty="0" smtClean="0"/>
              <a:t>2. Where </a:t>
            </a:r>
            <a:r>
              <a:rPr lang="en-US" altLang="zh-CN" sz="4800" b="1" dirty="0"/>
              <a:t>is the cat ? </a:t>
            </a:r>
          </a:p>
          <a:p>
            <a:endParaRPr lang="en-US" altLang="zh-CN" sz="4800" b="1" dirty="0" smtClean="0"/>
          </a:p>
          <a:p>
            <a:endParaRPr lang="en-US" altLang="zh-CN" sz="4800" b="1" dirty="0"/>
          </a:p>
          <a:p>
            <a:r>
              <a:rPr lang="en-US" altLang="zh-CN" sz="4800" b="1" dirty="0" smtClean="0"/>
              <a:t>3. Why </a:t>
            </a:r>
            <a:r>
              <a:rPr lang="en-US" altLang="zh-CN" sz="4800" b="1" dirty="0"/>
              <a:t>do you order it like this ?</a:t>
            </a:r>
            <a:endParaRPr lang="zh-CN" altLang="en-US" sz="4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0" y="188640"/>
            <a:ext cx="3923928" cy="70788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4000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Think and say.</a:t>
            </a:r>
            <a:endParaRPr lang="en-US" altLang="zh-CN" sz="40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4835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521" y="0"/>
            <a:ext cx="10461528" cy="81619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H:\8.23多维阅读\课件图片\16693908351292852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06" t="3232" r="16439" b="3232"/>
          <a:stretch>
            <a:fillRect/>
          </a:stretch>
        </p:blipFill>
        <p:spPr bwMode="auto">
          <a:xfrm>
            <a:off x="1173932" y="908720"/>
            <a:ext cx="3974132" cy="3877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40129" y="177531"/>
            <a:ext cx="3647895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View and </a:t>
            </a:r>
            <a:r>
              <a:rPr lang="en-US" altLang="zh-CN" sz="3600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say.</a:t>
            </a:r>
            <a:endParaRPr lang="en-US" altLang="zh-CN" sz="36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187624" y="5022467"/>
            <a:ext cx="8136905" cy="830997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2667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4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Where </a:t>
            </a:r>
            <a:r>
              <a:rPr kumimoji="0" lang="en-US" altLang="zh-CN" sz="4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is the mouse</a:t>
            </a:r>
            <a:r>
              <a:rPr kumimoji="0" lang="en-US" altLang="zh-CN" sz="4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?</a:t>
            </a:r>
            <a:endParaRPr kumimoji="0" lang="en-US" altLang="zh-CN" sz="4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2" name="AutoShape 2" descr="http://img2.imgtn.bdimg.com/it/u=1573739958,4231866210&amp;fm=27&amp;gp=0.jpg"/>
          <p:cNvSpPr>
            <a:spLocks noChangeAspect="1" noChangeArrowheads="1"/>
          </p:cNvSpPr>
          <p:nvPr/>
        </p:nvSpPr>
        <p:spPr bwMode="auto">
          <a:xfrm>
            <a:off x="80963" y="-1401763"/>
            <a:ext cx="3657600" cy="274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5" name="AutoShape 5" descr="http://img2.imgtn.bdimg.com/it/u=3509712315,3394411893&amp;fm=26&amp;gp=0.jpg"/>
          <p:cNvSpPr>
            <a:spLocks noChangeAspect="1" noChangeArrowheads="1"/>
          </p:cNvSpPr>
          <p:nvPr/>
        </p:nvSpPr>
        <p:spPr bwMode="auto">
          <a:xfrm>
            <a:off x="80963" y="-1325563"/>
            <a:ext cx="3790950" cy="2581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pic>
        <p:nvPicPr>
          <p:cNvPr id="8" name="图片 7" descr="854492344903113094"/>
          <p:cNvPicPr>
            <a:picLocks noGrp="1" noChangeAspect="1"/>
          </p:cNvPicPr>
          <p:nvPr isPhoto="1"/>
        </p:nvPicPr>
        <p:blipFill rotWithShape="1"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" t="1910" r="16033" b="1146"/>
          <a:stretch>
            <a:fillRect/>
          </a:stretch>
        </p:blipFill>
        <p:spPr>
          <a:xfrm>
            <a:off x="5436095" y="917854"/>
            <a:ext cx="3888433" cy="38884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6404"/>
            <a:ext cx="10461528" cy="81619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图片 1" descr="458943715421802377"/>
          <p:cNvPicPr>
            <a:picLocks noGrp="1" noChangeAspect="1"/>
          </p:cNvPicPr>
          <p:nvPr isPhoto="1"/>
        </p:nvPicPr>
        <p:blipFill rotWithShape="1"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5" t="306" r="17313" b="-306"/>
          <a:stretch>
            <a:fillRect/>
          </a:stretch>
        </p:blipFill>
        <p:spPr>
          <a:xfrm>
            <a:off x="1691680" y="980728"/>
            <a:ext cx="6172201" cy="422217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007095" y="5198422"/>
            <a:ext cx="8533457" cy="830997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indent="2667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4800" b="1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Where </a:t>
            </a:r>
            <a:r>
              <a:rPr lang="en-US" altLang="zh-CN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the cat </a:t>
            </a:r>
            <a:r>
              <a:rPr lang="en-US" altLang="zh-CN" sz="4800" b="1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doing? Why ?</a:t>
            </a:r>
            <a:endParaRPr lang="en-US" altLang="zh-CN" sz="48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15616" y="369932"/>
            <a:ext cx="3366121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View and </a:t>
            </a:r>
            <a:r>
              <a:rPr lang="en-US" altLang="zh-CN" sz="3600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say.</a:t>
            </a:r>
            <a:endParaRPr lang="en-US" altLang="zh-CN" sz="36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6404"/>
            <a:ext cx="10461528" cy="8305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99592" y="80595"/>
            <a:ext cx="4464496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View and </a:t>
            </a:r>
            <a:r>
              <a:rPr lang="en-US" altLang="zh-CN" sz="3600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say.</a:t>
            </a:r>
            <a:endParaRPr lang="en-US" altLang="zh-CN" sz="36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图片 1" descr="672708256615371888"/>
          <p:cNvPicPr>
            <a:picLocks noGrp="1" noChangeAspect="1"/>
          </p:cNvPicPr>
          <p:nvPr isPhoto="1"/>
        </p:nvPicPr>
        <p:blipFill rotWithShape="1"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" t="5930" r="17113"/>
          <a:stretch>
            <a:fillRect/>
          </a:stretch>
        </p:blipFill>
        <p:spPr>
          <a:xfrm>
            <a:off x="1546828" y="836712"/>
            <a:ext cx="6380019" cy="434191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539552" y="5229200"/>
            <a:ext cx="8136905" cy="830997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indent="2667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600" b="1" dirty="0">
                <a:solidFill>
                  <a:prstClr val="black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  </a:t>
            </a:r>
            <a:r>
              <a:rPr lang="en-US" altLang="zh-CN" sz="4800" b="1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</a:t>
            </a:r>
            <a:r>
              <a:rPr lang="en-US" altLang="zh-CN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</a:t>
            </a:r>
            <a:r>
              <a:rPr lang="en-US" altLang="zh-CN" sz="4800" b="1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cat saying ? </a:t>
            </a:r>
            <a:endParaRPr lang="en-US" altLang="zh-CN" sz="48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6404"/>
            <a:ext cx="10461528" cy="8305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43608" y="133916"/>
            <a:ext cx="3726161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View and think.</a:t>
            </a:r>
          </a:p>
        </p:txBody>
      </p:sp>
      <p:pic>
        <p:nvPicPr>
          <p:cNvPr id="2" name="图片 1" descr="698141525785742394"/>
          <p:cNvPicPr>
            <a:picLocks noGrp="1" noChangeAspect="1"/>
          </p:cNvPicPr>
          <p:nvPr isPhoto="1"/>
        </p:nvPicPr>
        <p:blipFill rotWithShape="1"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2" t="2651" r="3024" b="16288"/>
          <a:stretch>
            <a:fillRect/>
          </a:stretch>
        </p:blipFill>
        <p:spPr>
          <a:xfrm rot="16200000">
            <a:off x="3144182" y="-505342"/>
            <a:ext cx="4173163" cy="669674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251520" y="4919008"/>
            <a:ext cx="9937104" cy="1938992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indent="2667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4000" b="1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Who </a:t>
            </a:r>
            <a:r>
              <a:rPr lang="en-US" altLang="zh-CN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under the basket now</a:t>
            </a:r>
            <a:r>
              <a:rPr lang="en-US" altLang="zh-CN" sz="4000" b="1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  <a:p>
            <a:pPr indent="2667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4000" b="1" dirty="0" smtClean="0"/>
              <a:t>What do you think is going to happen next ?</a:t>
            </a:r>
            <a:endParaRPr lang="zh-CN" altLang="zh-CN" sz="4000" b="1" dirty="0" smtClean="0"/>
          </a:p>
          <a:p>
            <a:pPr indent="266700" fontAlgn="base">
              <a:spcBef>
                <a:spcPct val="0"/>
              </a:spcBef>
              <a:spcAft>
                <a:spcPct val="0"/>
              </a:spcAft>
            </a:pPr>
            <a:endParaRPr lang="en-US" altLang="zh-CN" sz="40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6404"/>
            <a:ext cx="10461528" cy="81619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83568" y="0"/>
            <a:ext cx="3150097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3600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Read  </a:t>
            </a:r>
            <a:r>
              <a:rPr lang="en-US" altLang="zh-CN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think.</a:t>
            </a: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899592" y="4797152"/>
            <a:ext cx="8802217" cy="2308324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indent="2667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4800" b="1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Why is the cat meowing?</a:t>
            </a:r>
          </a:p>
          <a:p>
            <a:pPr indent="2667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4800" b="1" dirty="0" smtClean="0"/>
              <a:t>Is the mouse afraid of the cat ? </a:t>
            </a:r>
            <a:endParaRPr lang="zh-CN" altLang="zh-CN" sz="4800" b="1" dirty="0" smtClean="0"/>
          </a:p>
          <a:p>
            <a:pPr indent="266700" fontAlgn="base">
              <a:spcBef>
                <a:spcPct val="0"/>
              </a:spcBef>
              <a:spcAft>
                <a:spcPct val="0"/>
              </a:spcAft>
            </a:pPr>
            <a:endParaRPr lang="en-US" altLang="zh-CN" sz="48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图片 6" descr="458943715421802377"/>
          <p:cNvPicPr>
            <a:picLocks noGrp="1" noChangeAspect="1"/>
          </p:cNvPicPr>
          <p:nvPr isPhoto="1"/>
        </p:nvPicPr>
        <p:blipFill rotWithShape="1"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5" t="306" r="17313" b="-306"/>
          <a:stretch>
            <a:fillRect/>
          </a:stretch>
        </p:blipFill>
        <p:spPr>
          <a:xfrm>
            <a:off x="1907704" y="548680"/>
            <a:ext cx="6172201" cy="42221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6404"/>
            <a:ext cx="10461528" cy="8305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47806" y="80595"/>
            <a:ext cx="3150097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View and think.</a:t>
            </a:r>
          </a:p>
        </p:txBody>
      </p:sp>
      <p:pic>
        <p:nvPicPr>
          <p:cNvPr id="2" name="图片 1" descr="393653128031581671"/>
          <p:cNvPicPr>
            <a:picLocks noGrp="1" noChangeAspect="1"/>
          </p:cNvPicPr>
          <p:nvPr isPhoto="1"/>
        </p:nvPicPr>
        <p:blipFill rotWithShape="1"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7" r="16845" b="2743"/>
          <a:stretch>
            <a:fillRect/>
          </a:stretch>
        </p:blipFill>
        <p:spPr>
          <a:xfrm>
            <a:off x="1907704" y="726926"/>
            <a:ext cx="6192688" cy="396398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685478" y="4723284"/>
            <a:ext cx="9505055" cy="212365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indent="2667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4400" b="1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is the mouse doing ?</a:t>
            </a:r>
          </a:p>
          <a:p>
            <a:pPr indent="2667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4400" b="1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</a:t>
            </a:r>
            <a:r>
              <a:rPr lang="en-US" altLang="zh-CN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 you think the cat  </a:t>
            </a:r>
            <a:r>
              <a:rPr lang="en-US" altLang="zh-CN" sz="4400" b="1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might be thinking?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44" y="27301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86707" y="357021"/>
            <a:ext cx="2961158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Look and say.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842481" y="1700808"/>
            <a:ext cx="429613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What </a:t>
            </a:r>
            <a:r>
              <a:rPr lang="en-US" altLang="zh-CN" sz="4000" b="1" dirty="0">
                <a:latin typeface="Calibri" panose="020F0502020204030204" pitchFamily="34" charset="0"/>
                <a:cs typeface="Calibri" panose="020F0502020204030204" pitchFamily="34" charset="0"/>
              </a:rPr>
              <a:t>is the </a:t>
            </a:r>
            <a:r>
              <a:rPr lang="en-US" altLang="zh-CN" sz="4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title?</a:t>
            </a:r>
          </a:p>
          <a:p>
            <a:r>
              <a:rPr lang="en-US" altLang="zh-CN" sz="4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A. The mouse and </a:t>
            </a:r>
          </a:p>
          <a:p>
            <a:r>
              <a:rPr lang="en-US" altLang="zh-CN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4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   the cat </a:t>
            </a:r>
          </a:p>
          <a:p>
            <a:r>
              <a:rPr lang="en-US" altLang="zh-CN" sz="4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B. Go, mouse</a:t>
            </a:r>
          </a:p>
          <a:p>
            <a:r>
              <a:rPr lang="en-US" altLang="zh-CN" sz="4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C. No, cat.</a:t>
            </a:r>
            <a:endParaRPr lang="en-US" altLang="zh-CN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144" y="1341750"/>
            <a:ext cx="4267200" cy="4751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32" y="16509"/>
            <a:ext cx="11031988" cy="8120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216722" y="382935"/>
            <a:ext cx="3294113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View and think.</a:t>
            </a:r>
          </a:p>
        </p:txBody>
      </p:sp>
      <p:pic>
        <p:nvPicPr>
          <p:cNvPr id="2" name="图片 1" descr="668082993839165199"/>
          <p:cNvPicPr>
            <a:picLocks noGrp="1" noChangeAspect="1"/>
          </p:cNvPicPr>
          <p:nvPr isPhoto="1"/>
        </p:nvPicPr>
        <p:blipFill rotWithShape="1"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7" r="1360" b="16121"/>
          <a:stretch>
            <a:fillRect/>
          </a:stretch>
        </p:blipFill>
        <p:spPr>
          <a:xfrm rot="16200000">
            <a:off x="2965237" y="211229"/>
            <a:ext cx="4437667" cy="626469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949168" y="5750003"/>
            <a:ext cx="9175115" cy="769441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indent="2667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 is the cat feeling now?  </a:t>
            </a:r>
            <a:r>
              <a:rPr lang="en-US" altLang="zh-CN" sz="4400" b="1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Why</a:t>
            </a:r>
            <a:r>
              <a:rPr lang="en-US" altLang="zh-CN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 descr="http://bpic.588ku.com/element_origin_min_pic/17/05/16/04fc48a21c1f357bf8b806196d193a69.jpg"/>
          <p:cNvPicPr>
            <a:picLocks noChangeAspect="1" noChangeArrowheads="1"/>
          </p:cNvPicPr>
          <p:nvPr/>
        </p:nvPicPr>
        <p:blipFill>
          <a:blip r:embed="rId3" cstate="print"/>
          <a:srcRect b="8031"/>
          <a:stretch>
            <a:fillRect/>
          </a:stretch>
        </p:blipFill>
        <p:spPr bwMode="auto">
          <a:xfrm>
            <a:off x="395536" y="476672"/>
            <a:ext cx="8280920" cy="5832648"/>
          </a:xfrm>
          <a:prstGeom prst="rect">
            <a:avLst/>
          </a:prstGeom>
          <a:noFill/>
        </p:spPr>
      </p:pic>
      <p:sp>
        <p:nvSpPr>
          <p:cNvPr id="4" name="矩形 3"/>
          <p:cNvSpPr/>
          <p:nvPr/>
        </p:nvSpPr>
        <p:spPr>
          <a:xfrm>
            <a:off x="2339752" y="1412776"/>
            <a:ext cx="5714257" cy="76944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en-US" altLang="zh-CN" sz="4400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Read aloud the story.</a:t>
            </a:r>
            <a:endParaRPr lang="en-US" altLang="zh-CN" sz="44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979712" y="3861048"/>
            <a:ext cx="4787977" cy="76944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en-US" altLang="zh-CN" sz="4400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Act out the story.</a:t>
            </a:r>
            <a:endParaRPr lang="en-US" altLang="zh-CN" sz="44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46" name="Picture 6" descr="http://pic.qiantucdn.com/58pic/26/46/82/17C58PICaes_1024.jpg"/>
          <p:cNvPicPr>
            <a:picLocks noChangeAspect="1" noChangeArrowheads="1"/>
          </p:cNvPicPr>
          <p:nvPr/>
        </p:nvPicPr>
        <p:blipFill>
          <a:blip r:embed="rId4" cstate="print"/>
          <a:srcRect t="5397"/>
          <a:stretch>
            <a:fillRect/>
          </a:stretch>
        </p:blipFill>
        <p:spPr bwMode="auto">
          <a:xfrm>
            <a:off x="467544" y="908720"/>
            <a:ext cx="1728192" cy="245429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2" y="-12576"/>
            <a:ext cx="9114478" cy="7402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/>
          <p:cNvSpPr/>
          <p:nvPr/>
        </p:nvSpPr>
        <p:spPr>
          <a:xfrm>
            <a:off x="932815" y="143510"/>
            <a:ext cx="4945521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en-US" altLang="zh-CN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Look and retell the story.</a:t>
            </a:r>
          </a:p>
        </p:txBody>
      </p:sp>
      <p:pic>
        <p:nvPicPr>
          <p:cNvPr id="20487" name="图片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1237" y="4221088"/>
            <a:ext cx="1440160" cy="1728192"/>
          </a:xfrm>
          <a:prstGeom prst="rect">
            <a:avLst/>
          </a:prstGeom>
          <a:noFill/>
        </p:spPr>
      </p:pic>
      <p:pic>
        <p:nvPicPr>
          <p:cNvPr id="20486" name="图片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5213" y="1052736"/>
            <a:ext cx="1929814" cy="2160240"/>
          </a:xfrm>
          <a:prstGeom prst="rect">
            <a:avLst/>
          </a:prstGeom>
          <a:noFill/>
        </p:spPr>
      </p:pic>
      <p:pic>
        <p:nvPicPr>
          <p:cNvPr id="20485" name="图片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76256" y="1102241"/>
            <a:ext cx="2016224" cy="2061229"/>
          </a:xfrm>
          <a:prstGeom prst="rect">
            <a:avLst/>
          </a:prstGeom>
          <a:noFill/>
        </p:spPr>
      </p:pic>
      <p:pic>
        <p:nvPicPr>
          <p:cNvPr id="20484" name="图片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65524" y="4221088"/>
            <a:ext cx="1760372" cy="1800200"/>
          </a:xfrm>
          <a:prstGeom prst="rect">
            <a:avLst/>
          </a:prstGeom>
          <a:noFill/>
        </p:spPr>
      </p:pic>
      <p:pic>
        <p:nvPicPr>
          <p:cNvPr id="20483" name="图片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9752" y="1105723"/>
            <a:ext cx="2016224" cy="2054265"/>
          </a:xfrm>
          <a:prstGeom prst="rect">
            <a:avLst/>
          </a:prstGeom>
          <a:noFill/>
        </p:spPr>
      </p:pic>
      <p:pic>
        <p:nvPicPr>
          <p:cNvPr id="20482" name="图片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0" y="1172416"/>
            <a:ext cx="1995476" cy="2040559"/>
          </a:xfrm>
          <a:prstGeom prst="rect">
            <a:avLst/>
          </a:prstGeom>
          <a:noFill/>
        </p:spPr>
      </p:pic>
      <p:pic>
        <p:nvPicPr>
          <p:cNvPr id="20481" name="图片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70879" y="4293097"/>
            <a:ext cx="1834489" cy="1800200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827584" y="3284984"/>
            <a:ext cx="7992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1                    2                    3                   4</a:t>
            </a:r>
            <a:endParaRPr lang="zh-CN" altLang="en-US" sz="36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 rot="10800000" flipV="1">
            <a:off x="899592" y="6021288"/>
            <a:ext cx="58326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5                     6                    7   </a:t>
            </a:r>
            <a:endParaRPr lang="zh-CN" altLang="en-US" sz="36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矩形 3"/>
          <p:cNvSpPr/>
          <p:nvPr/>
        </p:nvSpPr>
        <p:spPr>
          <a:xfrm>
            <a:off x="682556" y="417185"/>
            <a:ext cx="2630913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en-US" altLang="zh-CN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Play and say.</a:t>
            </a:r>
          </a:p>
        </p:txBody>
      </p:sp>
      <p:sp>
        <p:nvSpPr>
          <p:cNvPr id="5" name="矩形 4"/>
          <p:cNvSpPr/>
          <p:nvPr/>
        </p:nvSpPr>
        <p:spPr>
          <a:xfrm>
            <a:off x="611559" y="1268760"/>
            <a:ext cx="7571303" cy="258532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600" b="1" dirty="0">
                <a:solidFill>
                  <a:prstClr val="black"/>
                </a:solidFill>
                <a:latin typeface="Comic Sans MS" panose="030F0702030302020204" pitchFamily="66" charset="0"/>
              </a:rPr>
              <a:t>玩戏剧游戏：</a:t>
            </a:r>
            <a:endParaRPr lang="en-US" altLang="zh-CN" sz="36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3600" b="1" dirty="0">
                <a:solidFill>
                  <a:prstClr val="black"/>
                </a:solidFill>
                <a:latin typeface="Comic Sans MS" panose="030F0702030302020204" pitchFamily="66" charset="0"/>
              </a:rPr>
              <a:t>     </a:t>
            </a:r>
            <a:r>
              <a:rPr lang="zh-CN" altLang="en-US" sz="3600" b="1" dirty="0">
                <a:solidFill>
                  <a:prstClr val="black"/>
                </a:solidFill>
                <a:latin typeface="Comic Sans MS" panose="030F0702030302020204" pitchFamily="66" charset="0"/>
              </a:rPr>
              <a:t>用不同的情感和语气说出同一</a:t>
            </a:r>
            <a:endParaRPr lang="en-US" altLang="zh-CN" sz="36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3600" b="1" dirty="0">
                <a:solidFill>
                  <a:prstClr val="black"/>
                </a:solidFill>
                <a:latin typeface="Comic Sans MS" panose="030F0702030302020204" pitchFamily="66" charset="0"/>
              </a:rPr>
              <a:t>个句子</a:t>
            </a:r>
            <a:r>
              <a:rPr lang="zh-CN" altLang="en-US" sz="3600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，看谁说</a:t>
            </a:r>
            <a:r>
              <a:rPr lang="zh-CN" altLang="en-US" sz="3600" b="1" dirty="0">
                <a:solidFill>
                  <a:prstClr val="black"/>
                </a:solidFill>
                <a:latin typeface="Comic Sans MS" panose="030F0702030302020204" pitchFamily="66" charset="0"/>
              </a:rPr>
              <a:t>得更加生动、有趣。</a:t>
            </a:r>
            <a:endParaRPr lang="zh-CN" altLang="en-US" sz="3600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/>
          <p:cNvSpPr/>
          <p:nvPr/>
        </p:nvSpPr>
        <p:spPr>
          <a:xfrm>
            <a:off x="1054053" y="461665"/>
            <a:ext cx="2469330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en-US" altLang="zh-CN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Act and say.</a:t>
            </a:r>
          </a:p>
        </p:txBody>
      </p:sp>
      <p:sp>
        <p:nvSpPr>
          <p:cNvPr id="5" name="矩形 4"/>
          <p:cNvSpPr/>
          <p:nvPr/>
        </p:nvSpPr>
        <p:spPr>
          <a:xfrm>
            <a:off x="965201" y="1602130"/>
            <a:ext cx="59046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CN" altLang="en-US" sz="4000" b="1" dirty="0">
                <a:solidFill>
                  <a:prstClr val="black"/>
                </a:solidFill>
                <a:latin typeface="Comic Sans MS" panose="030F0702030302020204" pitchFamily="66" charset="0"/>
              </a:rPr>
              <a:t>同桌合作表演故事。</a:t>
            </a:r>
          </a:p>
        </p:txBody>
      </p:sp>
      <p:sp>
        <p:nvSpPr>
          <p:cNvPr id="6" name="文本框 3"/>
          <p:cNvSpPr txBox="1"/>
          <p:nvPr/>
        </p:nvSpPr>
        <p:spPr>
          <a:xfrm>
            <a:off x="1074760" y="2619921"/>
            <a:ext cx="3924300" cy="193899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CN" sz="4000" dirty="0"/>
              <a:t>1. </a:t>
            </a:r>
            <a:r>
              <a:rPr lang="zh-CN" altLang="zh-CN" sz="4000" dirty="0"/>
              <a:t>声音洪亮</a:t>
            </a:r>
          </a:p>
          <a:p>
            <a:r>
              <a:rPr lang="en-US" altLang="zh-CN" sz="4000" dirty="0"/>
              <a:t>2. </a:t>
            </a:r>
            <a:r>
              <a:rPr lang="zh-CN" altLang="en-US" sz="4000" dirty="0"/>
              <a:t>发音标准</a:t>
            </a:r>
          </a:p>
          <a:p>
            <a:r>
              <a:rPr lang="en-US" altLang="zh-CN" sz="4000" dirty="0"/>
              <a:t>3. </a:t>
            </a:r>
            <a:r>
              <a:rPr lang="zh-CN" altLang="en-US" sz="4000" dirty="0"/>
              <a:t>动作到位</a:t>
            </a:r>
          </a:p>
        </p:txBody>
      </p:sp>
      <p:sp>
        <p:nvSpPr>
          <p:cNvPr id="7" name="五角星 6"/>
          <p:cNvSpPr/>
          <p:nvPr/>
        </p:nvSpPr>
        <p:spPr>
          <a:xfrm>
            <a:off x="4283845" y="3899965"/>
            <a:ext cx="644491" cy="534808"/>
          </a:xfrm>
          <a:prstGeom prst="star5">
            <a:avLst/>
          </a:prstGeom>
          <a:gradFill>
            <a:gsLst>
              <a:gs pos="0">
                <a:srgbClr val="E30000"/>
              </a:gs>
              <a:gs pos="100000">
                <a:srgbClr val="760303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五角星 7"/>
          <p:cNvSpPr/>
          <p:nvPr/>
        </p:nvSpPr>
        <p:spPr>
          <a:xfrm>
            <a:off x="4285880" y="2619920"/>
            <a:ext cx="646160" cy="577817"/>
          </a:xfrm>
          <a:prstGeom prst="star5">
            <a:avLst/>
          </a:prstGeom>
          <a:gradFill>
            <a:gsLst>
              <a:gs pos="0">
                <a:srgbClr val="E30000"/>
              </a:gs>
              <a:gs pos="100000">
                <a:srgbClr val="760303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五角星 8"/>
          <p:cNvSpPr/>
          <p:nvPr/>
        </p:nvSpPr>
        <p:spPr>
          <a:xfrm>
            <a:off x="4340135" y="3209625"/>
            <a:ext cx="554360" cy="577817"/>
          </a:xfrm>
          <a:prstGeom prst="star5">
            <a:avLst/>
          </a:prstGeom>
          <a:gradFill>
            <a:gsLst>
              <a:gs pos="0">
                <a:srgbClr val="E30000"/>
              </a:gs>
              <a:gs pos="100000">
                <a:srgbClr val="760303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 bldLvl="0" animBg="1"/>
      <p:bldP spid="8" grpId="0" bldLvl="0" animBg="1"/>
      <p:bldP spid="9" grpId="0" bldLvl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矩形 3"/>
          <p:cNvSpPr/>
          <p:nvPr/>
        </p:nvSpPr>
        <p:spPr>
          <a:xfrm>
            <a:off x="618490" y="462935"/>
            <a:ext cx="3659976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en-US" altLang="zh-CN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Think and discuss.</a:t>
            </a:r>
          </a:p>
        </p:txBody>
      </p:sp>
      <p:sp>
        <p:nvSpPr>
          <p:cNvPr id="5" name="矩形 4"/>
          <p:cNvSpPr/>
          <p:nvPr/>
        </p:nvSpPr>
        <p:spPr>
          <a:xfrm>
            <a:off x="251520" y="1384995"/>
            <a:ext cx="889248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0" indent="-742950">
              <a:buAutoNum type="alphaUcPeriod"/>
            </a:pPr>
            <a:r>
              <a:rPr lang="en-US" altLang="zh-CN" sz="4000" b="1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</a:t>
            </a:r>
            <a:r>
              <a:rPr lang="zh-CN" altLang="en-US" sz="4000" b="1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4000" b="1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problems</a:t>
            </a:r>
            <a:r>
              <a:rPr lang="zh-CN" altLang="en-US" sz="4000" b="1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4000" b="1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does</a:t>
            </a:r>
            <a:r>
              <a:rPr lang="zh-CN" altLang="en-US" sz="4000" b="1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4000" b="1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zh-CN" altLang="en-US" sz="4000" b="1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4000" b="1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cat</a:t>
            </a:r>
            <a:r>
              <a:rPr lang="zh-CN" altLang="en-US" sz="4000" b="1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4000" b="1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meet</a:t>
            </a:r>
            <a:r>
              <a:rPr lang="zh-CN" altLang="en-US" sz="4000" b="1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4000" b="1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</a:t>
            </a:r>
            <a:r>
              <a:rPr lang="zh-CN" altLang="en-US" sz="4000" b="1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4000" b="1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zh-CN" altLang="en-US" sz="4000" b="1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4000" b="1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end</a:t>
            </a:r>
            <a:r>
              <a:rPr lang="zh-CN" altLang="en-US" sz="4000" b="1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4000" b="1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zh-CN" altLang="en-US" sz="4000" b="1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4000" b="1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zh-CN" altLang="en-US" sz="4000" b="1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4000" b="1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story</a:t>
            </a:r>
            <a:r>
              <a:rPr lang="zh-CN" altLang="en-US" sz="4000" b="1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？</a:t>
            </a:r>
            <a:r>
              <a:rPr lang="en-US" altLang="zh-CN" sz="4000" b="1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</a:t>
            </a:r>
            <a:r>
              <a:rPr lang="zh-CN" altLang="en-US" sz="4000" b="1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4000" b="1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</a:t>
            </a:r>
            <a:r>
              <a:rPr lang="zh-CN" altLang="en-US" sz="4000" b="1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4000" b="1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think</a:t>
            </a:r>
            <a:r>
              <a:rPr lang="zh-CN" altLang="en-US" sz="4000" b="1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4000" b="1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</a:t>
            </a:r>
            <a:r>
              <a:rPr lang="zh-CN" altLang="en-US" sz="4000" b="1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4000" b="1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zh-CN" altLang="en-US" sz="4000" b="1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4000" b="1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solve</a:t>
            </a:r>
            <a:r>
              <a:rPr lang="zh-CN" altLang="en-US" sz="4000" b="1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4000" b="1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them</a:t>
            </a:r>
            <a:r>
              <a:rPr lang="zh-CN" altLang="en-US" sz="4000" b="1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？</a:t>
            </a:r>
            <a:endParaRPr lang="en-US" altLang="zh-CN" sz="4000" b="1" dirty="0" smtClean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0" indent="-742950">
              <a:buAutoNum type="alphaUcPeriod"/>
            </a:pPr>
            <a:endParaRPr lang="zh-CN" altLang="en-US" sz="4000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286916" y="3194293"/>
            <a:ext cx="11557892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CN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How do you think of the </a:t>
            </a:r>
            <a:r>
              <a:rPr lang="en-US" altLang="zh-CN" sz="4000" b="1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mouse?    </a:t>
            </a:r>
            <a:endParaRPr lang="en-US" altLang="zh-CN" sz="40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r>
              <a:rPr lang="en-US" altLang="zh-CN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Why </a:t>
            </a:r>
            <a:r>
              <a:rPr lang="en-US" altLang="zh-CN" sz="4000" b="1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  <a:p>
            <a:pPr lvl="0"/>
            <a:r>
              <a:rPr lang="en-US" altLang="zh-CN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 Have you ever had a problem? How </a:t>
            </a:r>
          </a:p>
          <a:p>
            <a:pPr lvl="0"/>
            <a:r>
              <a:rPr lang="en-US" altLang="zh-CN" sz="4000" b="1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was </a:t>
            </a:r>
            <a:r>
              <a:rPr lang="en-US" altLang="zh-CN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 solved? How did you feel?</a:t>
            </a:r>
          </a:p>
          <a:p>
            <a:pPr lvl="0"/>
            <a:endParaRPr lang="en-US" altLang="zh-CN" sz="40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pic.58pic.com/58pic/14/43/05/53j58PICTRk_102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40" r="20448"/>
          <a:stretch>
            <a:fillRect/>
          </a:stretch>
        </p:blipFill>
        <p:spPr bwMode="auto">
          <a:xfrm>
            <a:off x="0" y="-54858"/>
            <a:ext cx="9150215" cy="688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539552" y="619823"/>
            <a:ext cx="6912768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lvl="0"/>
            <a:r>
              <a:rPr lang="en-US" altLang="zh-CN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Think and make a new ending.</a:t>
            </a:r>
          </a:p>
        </p:txBody>
      </p:sp>
      <p:pic>
        <p:nvPicPr>
          <p:cNvPr id="6148" name="Picture 4" descr="http://pic39.photophoto.cn/20160620/1155116485652913_b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64"/>
          <a:stretch>
            <a:fillRect/>
          </a:stretch>
        </p:blipFill>
        <p:spPr bwMode="auto">
          <a:xfrm>
            <a:off x="6080760" y="3655060"/>
            <a:ext cx="2510155" cy="2675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pic104.nipic.com/file/20160722/2900358_085856460000_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607" l="87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39350">
            <a:off x="1233712" y="2300319"/>
            <a:ext cx="3813314" cy="3324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ppt123.net/beijing/UploadFiles_8374/201203/201203070811073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9144000" cy="6826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611560" y="579193"/>
            <a:ext cx="2448272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lvl="0"/>
            <a:r>
              <a:rPr lang="en-US" altLang="zh-CN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Homework.</a:t>
            </a:r>
            <a:endParaRPr lang="en-US" altLang="zh-CN" sz="36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="" xmlns:a16="http://schemas.microsoft.com/office/drawing/2014/main" id="{0A0A1236-1C1C-4B0E-AD0D-EB207F7B94A1}"/>
              </a:ext>
            </a:extLst>
          </p:cNvPr>
          <p:cNvSpPr/>
          <p:nvPr/>
        </p:nvSpPr>
        <p:spPr>
          <a:xfrm>
            <a:off x="971600" y="1772816"/>
            <a:ext cx="72008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en-US" altLang="zh-CN" sz="4000" b="1" dirty="0" smtClean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r>
              <a:rPr lang="en-US" altLang="zh-CN" sz="4000" b="1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Read </a:t>
            </a:r>
            <a:r>
              <a:rPr lang="en-US" altLang="zh-CN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 act out the story to your family</a:t>
            </a:r>
            <a:r>
              <a:rPr lang="en-US" altLang="zh-CN" sz="4000" b="1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altLang="zh-CN" sz="40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ppt123.net/beijing/UploadFiles_8374/201203/201203070811073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901"/>
            <a:ext cx="9144000" cy="6826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/>
          <p:cNvSpPr/>
          <p:nvPr/>
        </p:nvSpPr>
        <p:spPr>
          <a:xfrm>
            <a:off x="1436561" y="2182505"/>
            <a:ext cx="6270884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96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Thank you!</a:t>
            </a:r>
            <a:endParaRPr lang="zh-CN" altLang="en-US" sz="96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767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4067944" y="1644739"/>
            <a:ext cx="5544616" cy="3785652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742950" marR="0" lvl="0" indent="-7429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</a:pPr>
            <a:r>
              <a:rPr kumimoji="0" lang="en-US" altLang="zh-CN" sz="4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What does the title</a:t>
            </a:r>
            <a:r>
              <a:rPr kumimoji="0" lang="en-US" altLang="zh-CN" sz="40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altLang="zh-CN" sz="4000" b="1" dirty="0" smtClean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mean </a:t>
            </a:r>
            <a:r>
              <a:rPr kumimoji="0" lang="en-US" altLang="zh-CN" sz="4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?</a:t>
            </a:r>
          </a:p>
          <a:p>
            <a:pPr marL="742950" marR="0" lvl="0" indent="-7429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</a:pPr>
            <a:endParaRPr lang="en-US" altLang="zh-CN" sz="4000" b="1" dirty="0"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  <a:p>
            <a:pPr indent="2667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4000" b="1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2. What happens ? </a:t>
            </a:r>
          </a:p>
          <a:p>
            <a:pPr indent="2667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4000" b="1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  Act  it out.</a:t>
            </a:r>
          </a:p>
          <a:p>
            <a:pPr marL="742950" marR="0" lvl="0" indent="-7429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</a:pPr>
            <a:endParaRPr kumimoji="0" lang="en-US" altLang="zh-CN" sz="4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320" y="1052736"/>
            <a:ext cx="3979615" cy="5155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0" y="180761"/>
            <a:ext cx="3635896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View and answer.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9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23781"/>
          <a:stretch/>
        </p:blipFill>
        <p:spPr bwMode="auto">
          <a:xfrm>
            <a:off x="0" y="839668"/>
            <a:ext cx="4499992" cy="4699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右箭头 3"/>
          <p:cNvSpPr/>
          <p:nvPr/>
        </p:nvSpPr>
        <p:spPr>
          <a:xfrm>
            <a:off x="4413357" y="2533820"/>
            <a:ext cx="1991979" cy="576064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6367661" y="2221687"/>
            <a:ext cx="3384375" cy="1200329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indent="2667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7200" b="1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chair</a:t>
            </a:r>
            <a:endParaRPr lang="en-US" altLang="zh-CN" sz="7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467544" y="5487209"/>
            <a:ext cx="82089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2667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4800" b="1" dirty="0" smtClean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The mouse is under the </a:t>
            </a:r>
            <a:r>
              <a:rPr lang="en-US" altLang="zh-CN" sz="4800" b="1" dirty="0" smtClean="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chair</a:t>
            </a:r>
            <a:r>
              <a:rPr lang="en-US" altLang="zh-CN" sz="4800" b="1" dirty="0" smtClean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.</a:t>
            </a:r>
            <a:endParaRPr lang="en-US" altLang="zh-CN" sz="4800" b="1" dirty="0"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180761"/>
            <a:ext cx="3635896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View and </a:t>
            </a:r>
            <a:r>
              <a:rPr lang="en-US" altLang="zh-CN" sz="3600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say.</a:t>
            </a:r>
            <a:endParaRPr lang="en-US" altLang="zh-CN" sz="36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5717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30163"/>
            <a:ext cx="9412750" cy="7347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http://5b0988e595225.cdn.sohucs.com/images/20171231/eaad93b8e2a4459f8f138e82bfd2be97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341438"/>
            <a:ext cx="3663504" cy="3117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/>
          <p:cNvSpPr/>
          <p:nvPr/>
        </p:nvSpPr>
        <p:spPr>
          <a:xfrm>
            <a:off x="3179487" y="4614231"/>
            <a:ext cx="448187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6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-US" altLang="zh-CN" sz="6600" b="1" dirty="0">
                <a:latin typeface="Calibri" panose="020F0502020204030204" pitchFamily="34" charset="0"/>
                <a:cs typeface="Calibri" panose="020F0502020204030204" pitchFamily="34" charset="0"/>
              </a:rPr>
              <a:t>ouse</a:t>
            </a:r>
            <a:endParaRPr lang="zh-CN" altLang="en-US" sz="6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971600" y="260648"/>
            <a:ext cx="2795702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en-US" altLang="zh-CN" sz="3600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View </a:t>
            </a:r>
            <a:r>
              <a:rPr lang="en-US" altLang="zh-CN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say.</a:t>
            </a:r>
          </a:p>
        </p:txBody>
      </p:sp>
      <p:sp>
        <p:nvSpPr>
          <p:cNvPr id="2" name="AutoShape 2" descr="http://img1.imgtn.bdimg.com/it/u=1650681268,1181349488&amp;fm=27&amp;gp=0.jpg"/>
          <p:cNvSpPr>
            <a:spLocks noChangeAspect="1" noChangeArrowheads="1"/>
          </p:cNvSpPr>
          <p:nvPr/>
        </p:nvSpPr>
        <p:spPr bwMode="auto">
          <a:xfrm>
            <a:off x="80963" y="-1401763"/>
            <a:ext cx="3571875" cy="274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2" y="-12576"/>
            <a:ext cx="9114478" cy="7402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H:\8.23多维阅读\课件图片\16693908351292852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338" r="51062" b="22232"/>
          <a:stretch>
            <a:fillRect/>
          </a:stretch>
        </p:blipFill>
        <p:spPr bwMode="auto">
          <a:xfrm>
            <a:off x="2753322" y="1197237"/>
            <a:ext cx="3636819" cy="3678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矩形 11"/>
          <p:cNvSpPr/>
          <p:nvPr/>
        </p:nvSpPr>
        <p:spPr>
          <a:xfrm>
            <a:off x="4249786" y="5161434"/>
            <a:ext cx="390581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6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</a:t>
            </a:r>
            <a:r>
              <a:rPr lang="en-US" altLang="zh-CN" sz="6000" b="1" dirty="0">
                <a:latin typeface="Calibri" panose="020F0502020204030204" pitchFamily="34" charset="0"/>
                <a:cs typeface="Calibri" panose="020F0502020204030204" pitchFamily="34" charset="0"/>
              </a:rPr>
              <a:t>nder</a:t>
            </a:r>
            <a:endParaRPr lang="zh-CN" altLang="en-US" sz="6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下箭头 10"/>
          <p:cNvSpPr/>
          <p:nvPr/>
        </p:nvSpPr>
        <p:spPr>
          <a:xfrm rot="20615546">
            <a:off x="3952469" y="4585065"/>
            <a:ext cx="387256" cy="801667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" name="矩形 5"/>
          <p:cNvSpPr/>
          <p:nvPr/>
        </p:nvSpPr>
        <p:spPr>
          <a:xfrm>
            <a:off x="1043608" y="265091"/>
            <a:ext cx="2795702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en-US" altLang="zh-CN" sz="3600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View </a:t>
            </a:r>
            <a:r>
              <a:rPr lang="en-US" altLang="zh-CN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say.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1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946"/>
            <a:ext cx="9114478" cy="7402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/>
          <p:cNvSpPr/>
          <p:nvPr/>
        </p:nvSpPr>
        <p:spPr>
          <a:xfrm>
            <a:off x="899592" y="260648"/>
            <a:ext cx="2795702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en-US" altLang="zh-CN" sz="3600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View </a:t>
            </a:r>
            <a:r>
              <a:rPr lang="en-US" altLang="zh-CN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say.</a:t>
            </a:r>
          </a:p>
        </p:txBody>
      </p:sp>
      <p:sp>
        <p:nvSpPr>
          <p:cNvPr id="5" name="矩形 4"/>
          <p:cNvSpPr/>
          <p:nvPr/>
        </p:nvSpPr>
        <p:spPr>
          <a:xfrm>
            <a:off x="3131173" y="2636912"/>
            <a:ext cx="252028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9600" b="1" dirty="0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endParaRPr lang="zh-CN" altLang="en-US" sz="9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161" b="33992"/>
          <a:stretch/>
        </p:blipFill>
        <p:spPr bwMode="auto">
          <a:xfrm>
            <a:off x="673377" y="404664"/>
            <a:ext cx="5975131" cy="4383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右箭头 5"/>
          <p:cNvSpPr/>
          <p:nvPr/>
        </p:nvSpPr>
        <p:spPr>
          <a:xfrm rot="1310658">
            <a:off x="5091773" y="2308258"/>
            <a:ext cx="1991979" cy="576064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6382909" y="2848143"/>
            <a:ext cx="3384375" cy="1200329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indent="2667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7200" b="1" dirty="0" smtClean="0">
                <a:solidFill>
                  <a:prstClr val="black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table</a:t>
            </a:r>
            <a:endParaRPr lang="en-US" altLang="zh-CN" sz="72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574090" y="5226116"/>
            <a:ext cx="810236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2667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4800" b="1" dirty="0" smtClean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The mouse is under the </a:t>
            </a:r>
            <a:r>
              <a:rPr lang="en-US" altLang="zh-CN" sz="4800" b="1" dirty="0" smtClean="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table</a:t>
            </a:r>
            <a:r>
              <a:rPr lang="en-US" altLang="zh-CN" sz="4800" b="1" dirty="0" smtClean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.</a:t>
            </a:r>
            <a:endParaRPr lang="en-US" altLang="zh-CN" sz="4800" b="1" dirty="0"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180761"/>
            <a:ext cx="3635896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View and </a:t>
            </a:r>
            <a:r>
              <a:rPr lang="en-US" altLang="zh-CN" sz="3600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say.</a:t>
            </a:r>
            <a:endParaRPr lang="en-US" altLang="zh-CN" sz="36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8725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8" t="2970" r="51396" b="24849"/>
          <a:stretch/>
        </p:blipFill>
        <p:spPr bwMode="auto">
          <a:xfrm>
            <a:off x="683568" y="836712"/>
            <a:ext cx="4248472" cy="4502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矩形 5"/>
          <p:cNvSpPr/>
          <p:nvPr/>
        </p:nvSpPr>
        <p:spPr>
          <a:xfrm>
            <a:off x="574090" y="5226116"/>
            <a:ext cx="856991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2667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4800" b="1" dirty="0" smtClean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The mouse is under the </a:t>
            </a:r>
            <a:r>
              <a:rPr lang="en-US" altLang="zh-CN" sz="4800" b="1" dirty="0" smtClean="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basket</a:t>
            </a:r>
            <a:r>
              <a:rPr lang="en-US" altLang="zh-CN" sz="4800" b="1" dirty="0" smtClean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.</a:t>
            </a:r>
            <a:endParaRPr lang="en-US" altLang="zh-CN" sz="4800" b="1" dirty="0"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7" name="右箭头 6"/>
          <p:cNvSpPr/>
          <p:nvPr/>
        </p:nvSpPr>
        <p:spPr>
          <a:xfrm rot="1310658">
            <a:off x="3863055" y="2560111"/>
            <a:ext cx="1991979" cy="576064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5508104" y="2885923"/>
            <a:ext cx="3384375" cy="1200329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indent="2667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7200" b="1" dirty="0" smtClean="0">
                <a:solidFill>
                  <a:prstClr val="black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basket</a:t>
            </a:r>
            <a:endParaRPr lang="en-US" altLang="zh-CN" sz="72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180761"/>
            <a:ext cx="3635896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View and </a:t>
            </a:r>
            <a:r>
              <a:rPr lang="en-US" altLang="zh-CN" sz="3600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say.</a:t>
            </a:r>
            <a:endParaRPr lang="en-US" altLang="zh-CN" sz="36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3590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715</TotalTime>
  <Words>461</Words>
  <Application>Microsoft Office PowerPoint</Application>
  <PresentationFormat>全屏显示(4:3)</PresentationFormat>
  <Paragraphs>103</Paragraphs>
  <Slides>28</Slides>
  <Notes>1</Notes>
  <HiddenSlides>0</HiddenSlides>
  <MMClips>0</MMClips>
  <ScaleCrop>false</ScaleCrop>
  <HeadingPairs>
    <vt:vector size="4" baseType="variant">
      <vt:variant>
        <vt:lpstr>主题</vt:lpstr>
      </vt:variant>
      <vt:variant>
        <vt:i4>2</vt:i4>
      </vt:variant>
      <vt:variant>
        <vt:lpstr>幻灯片标题</vt:lpstr>
      </vt:variant>
      <vt:variant>
        <vt:i4>28</vt:i4>
      </vt:variant>
    </vt:vector>
  </HeadingPairs>
  <TitlesOfParts>
    <vt:vector size="30" baseType="lpstr">
      <vt:lpstr>Office 主题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may zhang</dc:creator>
  <cp:lastModifiedBy>fltrp</cp:lastModifiedBy>
  <cp:revision>233</cp:revision>
  <dcterms:created xsi:type="dcterms:W3CDTF">2018-08-24T00:58:00Z</dcterms:created>
  <dcterms:modified xsi:type="dcterms:W3CDTF">2019-01-28T00:16:06Z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2052-10.1.0.7400</vt:lpwstr>
  </property>
</Properties>
</file>