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1" r:id="rId3"/>
    <p:sldId id="260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4" r:id="rId15"/>
    <p:sldId id="273" r:id="rId16"/>
    <p:sldId id="276" r:id="rId17"/>
    <p:sldId id="277" r:id="rId18"/>
    <p:sldId id="281" r:id="rId19"/>
    <p:sldId id="278" r:id="rId20"/>
    <p:sldId id="280" r:id="rId21"/>
    <p:sldId id="282" r:id="rId22"/>
    <p:sldId id="283" r:id="rId23"/>
    <p:sldId id="284" r:id="rId24"/>
    <p:sldId id="286" r:id="rId25"/>
    <p:sldId id="285" r:id="rId26"/>
    <p:sldId id="28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CC"/>
    <a:srgbClr val="0066CC"/>
    <a:srgbClr val="0099CC"/>
    <a:srgbClr val="33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85" d="100"/>
          <a:sy n="85" d="100"/>
        </p:scale>
        <p:origin x="-56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86F42-8EF4-4B55-BF5C-7A46DCA0E3FA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649F-F1BC-4AEF-AFD3-65C42F307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6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649F-F1BC-4AEF-AFD3-65C42F3074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89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8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40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4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1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62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15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9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93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21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8A96-7ED7-4157-8197-BE2A9A44BDE6}" type="datetimeFigureOut">
              <a:rPr lang="zh-CN" altLang="en-US" smtClean="0"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F10C-6201-4964-8FC6-256C21E6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78FB7766-9938-4FBF-9C86-5A9D5DCAE09E}"/>
              </a:ext>
            </a:extLst>
          </p:cNvPr>
          <p:cNvCxnSpPr>
            <a:cxnSpLocks/>
          </p:cNvCxnSpPr>
          <p:nvPr/>
        </p:nvCxnSpPr>
        <p:spPr>
          <a:xfrm>
            <a:off x="3477061" y="1494795"/>
            <a:ext cx="0" cy="381023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678C1254-7E4D-4B0A-BE16-5E656E2F4342}"/>
              </a:ext>
            </a:extLst>
          </p:cNvPr>
          <p:cNvSpPr txBox="1"/>
          <p:nvPr/>
        </p:nvSpPr>
        <p:spPr>
          <a:xfrm>
            <a:off x="7619861" y="4722922"/>
            <a:ext cx="454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选自</a:t>
            </a: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《</a:t>
            </a:r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多维阅读第</a:t>
            </a: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级</a:t>
            </a: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》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93956" y="648409"/>
            <a:ext cx="43588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Tricky</a:t>
            </a:r>
            <a:r>
              <a:rPr lang="zh-CN" alt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Tiger</a:t>
            </a:r>
          </a:p>
          <a:p>
            <a:pPr algn="ctr"/>
            <a:r>
              <a:rPr lang="zh-CN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老虎的小聪明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A4461BF-4AC8-4922-8A11-21BE3BBE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1352550"/>
            <a:ext cx="5934075" cy="37718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CB014EF-B653-40CE-9718-ACC0C9F8B086}"/>
              </a:ext>
            </a:extLst>
          </p:cNvPr>
          <p:cNvSpPr/>
          <p:nvPr/>
        </p:nvSpPr>
        <p:spPr>
          <a:xfrm>
            <a:off x="6921203" y="2067334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 do you think Tiger is saying to Monkey now?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CEC2C3CB-863D-4D3C-B1A1-2ADDDE7953B3}"/>
              </a:ext>
            </a:extLst>
          </p:cNvPr>
          <p:cNvSpPr/>
          <p:nvPr/>
        </p:nvSpPr>
        <p:spPr>
          <a:xfrm>
            <a:off x="6921203" y="3597962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 is Monkey thinking about?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FFA60FF-CFDA-481F-A9B9-0C540E61F103}"/>
              </a:ext>
            </a:extLst>
          </p:cNvPr>
          <p:cNvSpPr/>
          <p:nvPr/>
        </p:nvSpPr>
        <p:spPr>
          <a:xfrm>
            <a:off x="133350" y="161925"/>
            <a:ext cx="3210339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AFF479C-B887-4F33-A3EA-0041ED805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16B159-35AC-4630-AFBE-00CE6F9F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470988"/>
            <a:ext cx="5724525" cy="3691485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A3344DB-DD7E-415F-ACD3-3ECCB1AE3627}"/>
              </a:ext>
            </a:extLst>
          </p:cNvPr>
          <p:cNvSpPr/>
          <p:nvPr/>
        </p:nvSpPr>
        <p:spPr>
          <a:xfrm>
            <a:off x="7098865" y="2229811"/>
            <a:ext cx="4512110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Look at Tiger’s face. Is he happy or sad now? Why?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EBED6C5A-EC32-4271-89C5-33B7DDB3862A}"/>
              </a:ext>
            </a:extLst>
          </p:cNvPr>
          <p:cNvSpPr/>
          <p:nvPr/>
        </p:nvSpPr>
        <p:spPr>
          <a:xfrm>
            <a:off x="7098865" y="3695012"/>
            <a:ext cx="4559735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 do you think Monkey will do next?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23152035-7BC7-4BD5-BB05-D29956453EDA}"/>
              </a:ext>
            </a:extLst>
          </p:cNvPr>
          <p:cNvSpPr/>
          <p:nvPr/>
        </p:nvSpPr>
        <p:spPr>
          <a:xfrm>
            <a:off x="122161" y="161925"/>
            <a:ext cx="3210339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077B9FC-F1DC-4C39-A7F2-2021574B7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294F24D-5FEB-499B-921F-D9CE4D71470C}"/>
              </a:ext>
            </a:extLst>
          </p:cNvPr>
          <p:cNvSpPr/>
          <p:nvPr/>
        </p:nvSpPr>
        <p:spPr>
          <a:xfrm>
            <a:off x="7003615" y="2041793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 does Monkey do with Tiger?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87ABA3D-BFF4-4E89-82C2-7A306401F0E5}"/>
              </a:ext>
            </a:extLst>
          </p:cNvPr>
          <p:cNvSpPr/>
          <p:nvPr/>
        </p:nvSpPr>
        <p:spPr>
          <a:xfrm>
            <a:off x="7003615" y="3591478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How do they feel? How do you know?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EDB105A-C277-499E-ADC3-B7A9BAB03DD8}"/>
              </a:ext>
            </a:extLst>
          </p:cNvPr>
          <p:cNvSpPr/>
          <p:nvPr/>
        </p:nvSpPr>
        <p:spPr>
          <a:xfrm>
            <a:off x="171450" y="63661"/>
            <a:ext cx="3143250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614CB32-1D31-4D1B-8BC6-3565734E5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70988"/>
            <a:ext cx="5638799" cy="36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5A6262A-2AD8-4351-9110-8D6905E013C4}"/>
              </a:ext>
            </a:extLst>
          </p:cNvPr>
          <p:cNvSpPr/>
          <p:nvPr/>
        </p:nvSpPr>
        <p:spPr>
          <a:xfrm>
            <a:off x="5295900" y="1362699"/>
            <a:ext cx="6648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prstClr val="black"/>
                </a:solidFill>
                <a:latin typeface="Constantia" panose="02030602050306030303" pitchFamily="18" charset="0"/>
              </a:rPr>
              <a:t>Did Tiger trick Monkey successfully at last?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" y="337719"/>
            <a:ext cx="4608115" cy="63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4C649F-266C-49D0-AED7-D91D7276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994" y="2866856"/>
            <a:ext cx="3460290" cy="33962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34C896-50B4-4839-A153-518570C3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2" y="801280"/>
            <a:ext cx="7327769" cy="53783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2C7C1D0-50E9-4A05-B0A2-278D8D91AE05}"/>
              </a:ext>
            </a:extLst>
          </p:cNvPr>
          <p:cNvSpPr/>
          <p:nvPr/>
        </p:nvSpPr>
        <p:spPr>
          <a:xfrm>
            <a:off x="4415538" y="525992"/>
            <a:ext cx="982363" cy="55057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xmlns="" id="{DFC188A5-A57C-47A1-8702-8A9A48A6CF98}"/>
              </a:ext>
            </a:extLst>
          </p:cNvPr>
          <p:cNvSpPr/>
          <p:nvPr/>
        </p:nvSpPr>
        <p:spPr>
          <a:xfrm rot="17617297">
            <a:off x="245114" y="5225065"/>
            <a:ext cx="322636" cy="4517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xmlns="" id="{E22A94C4-8B3C-4248-AA4B-CE4F806308A4}"/>
              </a:ext>
            </a:extLst>
          </p:cNvPr>
          <p:cNvSpPr/>
          <p:nvPr/>
        </p:nvSpPr>
        <p:spPr>
          <a:xfrm rot="17617297">
            <a:off x="1884915" y="5199676"/>
            <a:ext cx="322636" cy="4517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xmlns="" id="{E99BB9EB-3C44-4D69-9865-C2E887C3BDB2}"/>
              </a:ext>
            </a:extLst>
          </p:cNvPr>
          <p:cNvSpPr/>
          <p:nvPr/>
        </p:nvSpPr>
        <p:spPr>
          <a:xfrm rot="17617297">
            <a:off x="5516212" y="612409"/>
            <a:ext cx="322636" cy="4517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xmlns="" id="{153D645D-80C7-43C4-8C26-E482C1C7116C}"/>
              </a:ext>
            </a:extLst>
          </p:cNvPr>
          <p:cNvSpPr/>
          <p:nvPr/>
        </p:nvSpPr>
        <p:spPr>
          <a:xfrm rot="3163516">
            <a:off x="6988246" y="1489984"/>
            <a:ext cx="322635" cy="4517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xmlns="" id="{CB4DF13E-93DC-4D88-AB32-D9230D158F89}"/>
              </a:ext>
            </a:extLst>
          </p:cNvPr>
          <p:cNvSpPr/>
          <p:nvPr/>
        </p:nvSpPr>
        <p:spPr>
          <a:xfrm rot="5400000">
            <a:off x="6614732" y="2741873"/>
            <a:ext cx="322635" cy="572603"/>
          </a:xfrm>
          <a:prstGeom prst="downArrow">
            <a:avLst>
              <a:gd name="adj1" fmla="val 46750"/>
              <a:gd name="adj2" fmla="val 704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90CEEDE-AE1B-4CDD-AE03-F0CB1FFA7B40}"/>
              </a:ext>
            </a:extLst>
          </p:cNvPr>
          <p:cNvSpPr/>
          <p:nvPr/>
        </p:nvSpPr>
        <p:spPr>
          <a:xfrm>
            <a:off x="2046233" y="5746484"/>
            <a:ext cx="982363" cy="55057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172325B-19B4-4F82-924C-38EAABBD7581}"/>
              </a:ext>
            </a:extLst>
          </p:cNvPr>
          <p:cNvSpPr/>
          <p:nvPr/>
        </p:nvSpPr>
        <p:spPr>
          <a:xfrm>
            <a:off x="186822" y="6202327"/>
            <a:ext cx="982363" cy="55057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20CB3-B13E-465A-B25A-D6E6B8083EC8}"/>
              </a:ext>
            </a:extLst>
          </p:cNvPr>
          <p:cNvSpPr/>
          <p:nvPr/>
        </p:nvSpPr>
        <p:spPr>
          <a:xfrm>
            <a:off x="7462631" y="1076566"/>
            <a:ext cx="982363" cy="55057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452319E-5177-49AB-A0C6-9E1CB4270917}"/>
              </a:ext>
            </a:extLst>
          </p:cNvPr>
          <p:cNvSpPr/>
          <p:nvPr/>
        </p:nvSpPr>
        <p:spPr>
          <a:xfrm>
            <a:off x="7149563" y="2752887"/>
            <a:ext cx="982363" cy="55057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xmlns="" id="{861D5F31-2F24-45B3-B26D-12681F8CEF0B}"/>
              </a:ext>
            </a:extLst>
          </p:cNvPr>
          <p:cNvSpPr/>
          <p:nvPr/>
        </p:nvSpPr>
        <p:spPr>
          <a:xfrm rot="13002082">
            <a:off x="5934964" y="3056638"/>
            <a:ext cx="281183" cy="604924"/>
          </a:xfrm>
          <a:prstGeom prst="downArrow">
            <a:avLst>
              <a:gd name="adj1" fmla="val 39835"/>
              <a:gd name="adj2" fmla="val 795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745F7276-E95A-4CB0-84C2-F2457968E8AF}"/>
              </a:ext>
            </a:extLst>
          </p:cNvPr>
          <p:cNvSpPr/>
          <p:nvPr/>
        </p:nvSpPr>
        <p:spPr>
          <a:xfrm>
            <a:off x="5811341" y="3674627"/>
            <a:ext cx="982363" cy="55057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919FA8D4-5E7E-4F53-844E-6FCEED62A83C}"/>
              </a:ext>
            </a:extLst>
          </p:cNvPr>
          <p:cNvSpPr/>
          <p:nvPr/>
        </p:nvSpPr>
        <p:spPr>
          <a:xfrm>
            <a:off x="72245" y="30996"/>
            <a:ext cx="4427615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Think and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Number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6DD91CD-4A10-4233-BA67-E69F87A64976}"/>
              </a:ext>
            </a:extLst>
          </p:cNvPr>
          <p:cNvSpPr txBox="1"/>
          <p:nvPr/>
        </p:nvSpPr>
        <p:spPr>
          <a:xfrm>
            <a:off x="457199" y="6193494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4B0619F8-38D4-4192-A434-41FD28761553}"/>
              </a:ext>
            </a:extLst>
          </p:cNvPr>
          <p:cNvSpPr txBox="1"/>
          <p:nvPr/>
        </p:nvSpPr>
        <p:spPr>
          <a:xfrm>
            <a:off x="2317805" y="5739106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02D91991-8B04-4079-900C-6ABD638FC95B}"/>
              </a:ext>
            </a:extLst>
          </p:cNvPr>
          <p:cNvSpPr txBox="1"/>
          <p:nvPr/>
        </p:nvSpPr>
        <p:spPr>
          <a:xfrm>
            <a:off x="7705334" y="1076566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6B9BC04C-3933-4D39-9B7A-E7ABA0FD1A3B}"/>
              </a:ext>
            </a:extLst>
          </p:cNvPr>
          <p:cNvSpPr txBox="1"/>
          <p:nvPr/>
        </p:nvSpPr>
        <p:spPr>
          <a:xfrm>
            <a:off x="4658240" y="525992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B3DB1619-6B41-4DDB-9A9C-5C904EB5FC62}"/>
              </a:ext>
            </a:extLst>
          </p:cNvPr>
          <p:cNvSpPr txBox="1"/>
          <p:nvPr/>
        </p:nvSpPr>
        <p:spPr>
          <a:xfrm>
            <a:off x="6054043" y="3709482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2A9071-81BB-4E3B-B9F3-455A0723650E}"/>
              </a:ext>
            </a:extLst>
          </p:cNvPr>
          <p:cNvSpPr txBox="1"/>
          <p:nvPr/>
        </p:nvSpPr>
        <p:spPr>
          <a:xfrm>
            <a:off x="7445312" y="2770964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290A653E-4466-45F2-92F2-C3DB8718820A}"/>
              </a:ext>
            </a:extLst>
          </p:cNvPr>
          <p:cNvSpPr/>
          <p:nvPr/>
        </p:nvSpPr>
        <p:spPr>
          <a:xfrm>
            <a:off x="123825" y="152400"/>
            <a:ext cx="3495675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Read and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Find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A643D6D-0ECA-41A1-BC89-52A8361D7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7" y="1279671"/>
            <a:ext cx="5941943" cy="392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2250925-32B5-493C-AED2-8B67CF97C8DF}"/>
              </a:ext>
            </a:extLst>
          </p:cNvPr>
          <p:cNvSpPr/>
          <p:nvPr/>
        </p:nvSpPr>
        <p:spPr>
          <a:xfrm>
            <a:off x="6469545" y="1289174"/>
            <a:ext cx="55425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kern="100" dirty="0">
                <a:latin typeface="Constantia" panose="02030602050306030303" pitchFamily="18" charset="0"/>
                <a:cs typeface="Times New Roman" panose="02020603050405020304" pitchFamily="18" charset="0"/>
              </a:rPr>
              <a:t>Tips:</a:t>
            </a:r>
          </a:p>
          <a:p>
            <a:endParaRPr lang="en-US" altLang="zh-CN" sz="3600" i="1" u="sng" kern="100" dirty="0">
              <a:solidFill>
                <a:srgbClr val="FF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1. Point and </a:t>
            </a:r>
            <a:r>
              <a:rPr lang="en-US" altLang="zh-CN" sz="3600" kern="100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read.</a:t>
            </a:r>
            <a:endParaRPr lang="en-US" altLang="zh-CN" sz="3600" kern="100" dirty="0">
              <a:solidFill>
                <a:srgbClr val="FF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US" altLang="zh-CN" sz="3600" kern="100" dirty="0">
              <a:solidFill>
                <a:srgbClr val="FF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2. Read the speech bubble as if you were </a:t>
            </a:r>
            <a:r>
              <a:rPr lang="en-US" altLang="zh-CN" sz="3600" kern="100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the t</a:t>
            </a:r>
            <a:r>
              <a:rPr lang="en-US" altLang="zh-CN" sz="3600" kern="100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iger</a:t>
            </a:r>
            <a:r>
              <a:rPr lang="en-US" altLang="zh-CN" sz="3600" kern="100" dirty="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  <a:endParaRPr lang="zh-CN" altLang="zh-CN" sz="3600" kern="100" dirty="0">
              <a:solidFill>
                <a:srgbClr val="FF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0895D85-5E20-4DC2-B86E-A4AF7D78A5E3}"/>
              </a:ext>
            </a:extLst>
          </p:cNvPr>
          <p:cNvSpPr/>
          <p:nvPr/>
        </p:nvSpPr>
        <p:spPr>
          <a:xfrm>
            <a:off x="8505825" y="956589"/>
            <a:ext cx="34671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word says “Tiger”? 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sound does “Tiger” start with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 words start the same?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43DFA06-9CE6-40B7-8AE6-5C45D1960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00954" cy="66441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5" y="0"/>
            <a:ext cx="3700095" cy="66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E9A4B29-4DEA-484D-BF73-3F4A7F8B4E5D}"/>
              </a:ext>
            </a:extLst>
          </p:cNvPr>
          <p:cNvSpPr/>
          <p:nvPr/>
        </p:nvSpPr>
        <p:spPr>
          <a:xfrm>
            <a:off x="8510105" y="465213"/>
            <a:ext cx="3367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How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tiger is talking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Make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circle with your finger around the speech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marks.</a:t>
            </a:r>
          </a:p>
          <a:p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Change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voice between the speech marks to sound like the tiger.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74AC6F0-0D36-4A19-A401-DF0712F3B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09580" cy="67240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80" y="0"/>
            <a:ext cx="4062895" cy="67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0FC86A9-097C-423E-83DB-B67D1B66FF8F}"/>
              </a:ext>
            </a:extLst>
          </p:cNvPr>
          <p:cNvSpPr/>
          <p:nvPr/>
        </p:nvSpPr>
        <p:spPr>
          <a:xfrm>
            <a:off x="8571572" y="1413063"/>
            <a:ext cx="3620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circle with your finger around the word “Look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0"/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If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change “l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t” “</a:t>
            </a:r>
            <a:r>
              <a:rPr lang="en-US" altLang="zh-C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what would the words be? Can you read them?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07529DB-7F2C-446A-9C5E-F56D6BC22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62"/>
            <a:ext cx="4387360" cy="66543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61" y="0"/>
            <a:ext cx="4051789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653E37C-FDCB-4BC2-BAA0-2B8904061C9F}"/>
              </a:ext>
            </a:extLst>
          </p:cNvPr>
          <p:cNvSpPr/>
          <p:nvPr/>
        </p:nvSpPr>
        <p:spPr>
          <a:xfrm>
            <a:off x="8662987" y="1413164"/>
            <a:ext cx="35290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Put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finger on the word that says where the tiger is sore. What does this word say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How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that?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304E25-74C3-4CF9-9986-1BE84E11C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990"/>
            <a:ext cx="4324349" cy="6684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-35990"/>
            <a:ext cx="4081463" cy="66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45E1615-21AA-4F48-B97A-9E5BEF00B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18" l="962" r="100000">
                        <a14:foregroundMark x1="6181" y1="48718" x2="39698" y2="68132"/>
                        <a14:foregroundMark x1="60302" y1="60806" x2="70879" y2="63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92" y="993914"/>
            <a:ext cx="7643744" cy="57328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64CDDB6-4C50-43C4-82F4-EFC991C5B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5515" l="3165" r="96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0"/>
            <a:ext cx="3796749" cy="30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6A86504-6F3B-416D-B034-76767B44675F}"/>
              </a:ext>
            </a:extLst>
          </p:cNvPr>
          <p:cNvSpPr/>
          <p:nvPr/>
        </p:nvSpPr>
        <p:spPr>
          <a:xfrm>
            <a:off x="8451573" y="244661"/>
            <a:ext cx="37404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Put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finger on the word that says where the tiger is sore. What does this word say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Make a circle with your finger around the letter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Are they the same?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5AF6B4-97D9-46CB-8964-AF952AF44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" y="0"/>
            <a:ext cx="4082911" cy="6686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42862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6283074-D22C-4CE5-A323-4C9436F1C451}"/>
              </a:ext>
            </a:extLst>
          </p:cNvPr>
          <p:cNvSpPr/>
          <p:nvPr/>
        </p:nvSpPr>
        <p:spPr>
          <a:xfrm>
            <a:off x="8435028" y="763385"/>
            <a:ext cx="37569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Put your finger around the word that means               .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does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i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OWWWWW!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speech bubble the same as other pages? Why are they different?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0649D38-3B53-4EAC-83C4-0D5E96D9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4" y="0"/>
            <a:ext cx="46937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04" y="0"/>
            <a:ext cx="4124325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05" y="1626067"/>
            <a:ext cx="12620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B611D92-78F5-4A16-8FB8-DAB179D74A48}"/>
              </a:ext>
            </a:extLst>
          </p:cNvPr>
          <p:cNvSpPr/>
          <p:nvPr/>
        </p:nvSpPr>
        <p:spPr>
          <a:xfrm>
            <a:off x="8662621" y="705176"/>
            <a:ext cx="35293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Read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bubble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make your voice sound like Tiger may have said it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rabicPeriod"/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zh-CN" altLang="en-US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AHHHHHHH” “OOOOOOH” all in big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letters?</a:t>
            </a: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Constantia" panose="02030602050306030303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91A8C49-91A7-49AE-8FB2-FAEA2C91E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307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7" y="0"/>
            <a:ext cx="456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AF4FF3-D401-4480-9CD9-44499204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07" y="1164815"/>
            <a:ext cx="7809672" cy="5693185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D9BC34D3-0289-4134-9C98-98D1A257C3D1}"/>
              </a:ext>
            </a:extLst>
          </p:cNvPr>
          <p:cNvSpPr/>
          <p:nvPr/>
        </p:nvSpPr>
        <p:spPr>
          <a:xfrm>
            <a:off x="123825" y="123825"/>
            <a:ext cx="3722034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Read  in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Groups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E538A0B-D3C6-4E3E-949F-1073B611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46" y="2509443"/>
            <a:ext cx="9074082" cy="360312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DC6E5605-6E41-45EB-A3D5-AAFDD8A2D652}"/>
              </a:ext>
            </a:extLst>
          </p:cNvPr>
          <p:cNvSpPr/>
          <p:nvPr/>
        </p:nvSpPr>
        <p:spPr>
          <a:xfrm>
            <a:off x="238124" y="66675"/>
            <a:ext cx="2371726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Role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Play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DCFDDB2-ACD9-4B82-826A-8E5EAFDC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64" y="276225"/>
            <a:ext cx="3723861" cy="28859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EDE5B28-5610-4848-9019-F6AC6D2A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2476810"/>
            <a:ext cx="7390760" cy="42818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2A08142D-81A0-49BB-9768-FCEE3DA2D98F}"/>
              </a:ext>
            </a:extLst>
          </p:cNvPr>
          <p:cNvSpPr/>
          <p:nvPr/>
        </p:nvSpPr>
        <p:spPr>
          <a:xfrm>
            <a:off x="161924" y="133350"/>
            <a:ext cx="4006663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Retell in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Groups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CAAFE42-ABE7-4EF3-89E3-9C551D6C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71" y="1317379"/>
            <a:ext cx="7196107" cy="5517016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3187C52-9D13-4626-8F86-8A623EF5E47C}"/>
              </a:ext>
            </a:extLst>
          </p:cNvPr>
          <p:cNvSpPr/>
          <p:nvPr/>
        </p:nvSpPr>
        <p:spPr>
          <a:xfrm>
            <a:off x="152400" y="114300"/>
            <a:ext cx="3962400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Think and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Draw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3CA47BB-C6B4-48CA-A7E5-78AC569A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" y="58518"/>
            <a:ext cx="2993637" cy="29936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740C1D5-2190-4E8D-9C91-2DFE8246F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93" y="3461715"/>
            <a:ext cx="2458314" cy="3071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724BFE7-D76F-4CC6-9A9E-4C595F5E9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6893">
            <a:off x="4792717" y="535457"/>
            <a:ext cx="2585918" cy="26529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AEF81DD-C2BB-4047-AE94-CAF2F82E7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186">
            <a:off x="8906501" y="537900"/>
            <a:ext cx="2438400" cy="2438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32C276C-D5B3-4934-88CB-F7C7DF7D0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802" y="3591339"/>
            <a:ext cx="4005902" cy="30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140BA5-9658-4CCC-9FB8-02BAC610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45" y="64605"/>
            <a:ext cx="9151868" cy="66294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82B0B8E-96F2-4825-8146-C267CA68D1B2}"/>
              </a:ext>
            </a:extLst>
          </p:cNvPr>
          <p:cNvGrpSpPr/>
          <p:nvPr/>
        </p:nvGrpSpPr>
        <p:grpSpPr>
          <a:xfrm>
            <a:off x="7605835" y="3394203"/>
            <a:ext cx="2295940" cy="3458817"/>
            <a:chOff x="4571090" y="3443897"/>
            <a:chExt cx="2295940" cy="345881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866099B-9FDC-421E-B9B7-861647AB10BB}"/>
                </a:ext>
              </a:extLst>
            </p:cNvPr>
            <p:cNvSpPr/>
            <p:nvPr/>
          </p:nvSpPr>
          <p:spPr>
            <a:xfrm>
              <a:off x="4571090" y="3443897"/>
              <a:ext cx="2295940" cy="34588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F03930E-C085-44DA-94DF-5AAE4EF80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5291" y="4467516"/>
              <a:ext cx="1629266" cy="764244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BF4ACC8-5A24-43FF-AFBA-EE1E955DE812}"/>
              </a:ext>
            </a:extLst>
          </p:cNvPr>
          <p:cNvGrpSpPr/>
          <p:nvPr/>
        </p:nvGrpSpPr>
        <p:grpSpPr>
          <a:xfrm>
            <a:off x="3034744" y="-49696"/>
            <a:ext cx="2295940" cy="3458817"/>
            <a:chOff x="-1" y="-1"/>
            <a:chExt cx="2295940" cy="345881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70E788A6-4AA7-4E46-B22B-642194117AE9}"/>
                </a:ext>
              </a:extLst>
            </p:cNvPr>
            <p:cNvSpPr/>
            <p:nvPr/>
          </p:nvSpPr>
          <p:spPr>
            <a:xfrm>
              <a:off x="-1" y="-1"/>
              <a:ext cx="2295940" cy="34588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FAE17F84-7208-4E66-8D5B-AB25D741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479" y="1242603"/>
              <a:ext cx="1384438" cy="876811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28BDA40-6248-495C-A6DD-F6DD5B50B68A}"/>
              </a:ext>
            </a:extLst>
          </p:cNvPr>
          <p:cNvGrpSpPr/>
          <p:nvPr/>
        </p:nvGrpSpPr>
        <p:grpSpPr>
          <a:xfrm>
            <a:off x="9906856" y="-49707"/>
            <a:ext cx="2295940" cy="3458817"/>
            <a:chOff x="6872111" y="-12"/>
            <a:chExt cx="2295940" cy="345881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4D3E2B49-F100-4E59-8582-E5CC2B23DF5C}"/>
                </a:ext>
              </a:extLst>
            </p:cNvPr>
            <p:cNvSpPr/>
            <p:nvPr/>
          </p:nvSpPr>
          <p:spPr>
            <a:xfrm>
              <a:off x="6872111" y="-12"/>
              <a:ext cx="2295940" cy="345881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A4562CB-1B7F-4B53-8439-21667D6A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4496" y="1385153"/>
              <a:ext cx="1744949" cy="734261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FBC0964-39A1-4D41-9A22-6200172EF76F}"/>
              </a:ext>
            </a:extLst>
          </p:cNvPr>
          <p:cNvGrpSpPr/>
          <p:nvPr/>
        </p:nvGrpSpPr>
        <p:grpSpPr>
          <a:xfrm>
            <a:off x="5318393" y="-49694"/>
            <a:ext cx="2295940" cy="3458817"/>
            <a:chOff x="2283648" y="0"/>
            <a:chExt cx="2295940" cy="345881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3D76A92B-0D98-44BD-9EDC-D19D53087F9B}"/>
                </a:ext>
              </a:extLst>
            </p:cNvPr>
            <p:cNvSpPr/>
            <p:nvPr/>
          </p:nvSpPr>
          <p:spPr>
            <a:xfrm>
              <a:off x="2283648" y="0"/>
              <a:ext cx="2295940" cy="34588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56DE6100-6368-479A-BCF1-8FEF5905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0356" y="1235544"/>
              <a:ext cx="1897315" cy="883841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6F844F7-2DFF-479A-B44E-D445E66CED3C}"/>
              </a:ext>
            </a:extLst>
          </p:cNvPr>
          <p:cNvGrpSpPr/>
          <p:nvPr/>
        </p:nvGrpSpPr>
        <p:grpSpPr>
          <a:xfrm>
            <a:off x="5306101" y="3399161"/>
            <a:ext cx="2295940" cy="3458817"/>
            <a:chOff x="2271356" y="3448855"/>
            <a:chExt cx="2295940" cy="345881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9D4FE169-F710-416D-94C4-642E8ADBA3B8}"/>
                </a:ext>
              </a:extLst>
            </p:cNvPr>
            <p:cNvSpPr/>
            <p:nvPr/>
          </p:nvSpPr>
          <p:spPr>
            <a:xfrm>
              <a:off x="2271356" y="3448855"/>
              <a:ext cx="2295940" cy="345881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A801E67-352C-4F10-9D0A-D85DADA40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1582" y="4467516"/>
              <a:ext cx="1565749" cy="10482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4FAD7BC-0745-4578-94E8-E80D6BC66B25}"/>
              </a:ext>
            </a:extLst>
          </p:cNvPr>
          <p:cNvGrpSpPr/>
          <p:nvPr/>
        </p:nvGrpSpPr>
        <p:grpSpPr>
          <a:xfrm>
            <a:off x="9899268" y="3394203"/>
            <a:ext cx="2295940" cy="3458817"/>
            <a:chOff x="6864523" y="3443897"/>
            <a:chExt cx="2295940" cy="345881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4624569C-728B-4BFE-BA3B-428343673AB4}"/>
                </a:ext>
              </a:extLst>
            </p:cNvPr>
            <p:cNvSpPr/>
            <p:nvPr/>
          </p:nvSpPr>
          <p:spPr>
            <a:xfrm>
              <a:off x="6864523" y="3443897"/>
              <a:ext cx="2295940" cy="3458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647C5169-8BDE-40AC-9D6D-D7DA5F229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70394" y="4399867"/>
              <a:ext cx="1324053" cy="1275376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CC292F9-2454-4CFB-8356-FC82A76D9758}"/>
              </a:ext>
            </a:extLst>
          </p:cNvPr>
          <p:cNvGrpSpPr/>
          <p:nvPr/>
        </p:nvGrpSpPr>
        <p:grpSpPr>
          <a:xfrm>
            <a:off x="7611449" y="-49706"/>
            <a:ext cx="2295940" cy="3458817"/>
            <a:chOff x="4576704" y="-11"/>
            <a:chExt cx="2295940" cy="345881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B8380E27-59C9-443C-9334-6826FD94E051}"/>
                </a:ext>
              </a:extLst>
            </p:cNvPr>
            <p:cNvSpPr/>
            <p:nvPr/>
          </p:nvSpPr>
          <p:spPr>
            <a:xfrm>
              <a:off x="4576704" y="-11"/>
              <a:ext cx="2295940" cy="34588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C2FA7546-FE2E-4990-BB3F-8BA6A9073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43976" y="1201541"/>
              <a:ext cx="1274162" cy="1202437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9EEEA34-94BE-4559-8A2A-0A1643A1FB9E}"/>
              </a:ext>
            </a:extLst>
          </p:cNvPr>
          <p:cNvGrpSpPr/>
          <p:nvPr/>
        </p:nvGrpSpPr>
        <p:grpSpPr>
          <a:xfrm>
            <a:off x="3036564" y="3399161"/>
            <a:ext cx="2295940" cy="3458817"/>
            <a:chOff x="1819" y="3448855"/>
            <a:chExt cx="2295940" cy="345881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1D4172C0-D438-4FA0-B560-066202A21512}"/>
                </a:ext>
              </a:extLst>
            </p:cNvPr>
            <p:cNvSpPr/>
            <p:nvPr/>
          </p:nvSpPr>
          <p:spPr>
            <a:xfrm>
              <a:off x="1819" y="3448855"/>
              <a:ext cx="2295940" cy="3458817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895B95B6-8150-438E-89BF-15209666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609" y="4266839"/>
              <a:ext cx="1403422" cy="1771741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D54E4C9A-8285-4A08-AC5A-F7080AE669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126">
            <a:off x="105481" y="180407"/>
            <a:ext cx="2768007" cy="17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4B101CEA-FFDE-47D6-B6EC-60708F304CA4}"/>
              </a:ext>
            </a:extLst>
          </p:cNvPr>
          <p:cNvSpPr/>
          <p:nvPr/>
        </p:nvSpPr>
        <p:spPr>
          <a:xfrm>
            <a:off x="6383483" y="838200"/>
            <a:ext cx="5532292" cy="139913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What can you see from the cover page?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2AAC980-B504-49D5-88A0-9D53B665D08F}"/>
              </a:ext>
            </a:extLst>
          </p:cNvPr>
          <p:cNvSpPr/>
          <p:nvPr/>
        </p:nvSpPr>
        <p:spPr>
          <a:xfrm>
            <a:off x="6383483" y="2353490"/>
            <a:ext cx="5141680" cy="695739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What is the title?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3BA1FB0E-97F8-4C15-BBB1-492287A79705}"/>
              </a:ext>
            </a:extLst>
          </p:cNvPr>
          <p:cNvSpPr/>
          <p:nvPr/>
        </p:nvSpPr>
        <p:spPr>
          <a:xfrm>
            <a:off x="171450" y="1"/>
            <a:ext cx="3210339" cy="722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Look and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Say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722659"/>
            <a:ext cx="4671806" cy="6019800"/>
          </a:xfrm>
          <a:prstGeom prst="rect">
            <a:avLst/>
          </a:prstGeom>
        </p:spPr>
      </p:pic>
      <p:sp>
        <p:nvSpPr>
          <p:cNvPr id="10" name="矩形: 圆角 10">
            <a:extLst>
              <a:ext uri="{FF2B5EF4-FFF2-40B4-BE49-F238E27FC236}">
                <a16:creationId xmlns:a16="http://schemas.microsoft.com/office/drawing/2014/main" xmlns="" id="{3CF7062D-5064-4844-AA0E-EB975CB39972}"/>
              </a:ext>
            </a:extLst>
          </p:cNvPr>
          <p:cNvSpPr/>
          <p:nvPr/>
        </p:nvSpPr>
        <p:spPr>
          <a:xfrm>
            <a:off x="6492471" y="3406464"/>
            <a:ext cx="5314315" cy="1191719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Why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is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the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tiger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tricky</a:t>
            </a:r>
            <a:r>
              <a:rPr lang="en-US" altLang="zh-CN" sz="3600" b="1" dirty="0">
                <a:latin typeface="Constantia" panose="02030602050306030303" pitchFamily="18" charset="0"/>
              </a:rPr>
              <a:t>?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14" name="云形 13">
            <a:extLst>
              <a:ext uri="{FF2B5EF4-FFF2-40B4-BE49-F238E27FC236}">
                <a16:creationId xmlns:a16="http://schemas.microsoft.com/office/drawing/2014/main" xmlns="" id="{5C0C0897-B5B9-40BF-9CC7-CF667C7F02B7}"/>
              </a:ext>
            </a:extLst>
          </p:cNvPr>
          <p:cNvSpPr/>
          <p:nvPr/>
        </p:nvSpPr>
        <p:spPr>
          <a:xfrm>
            <a:off x="3210339" y="4417412"/>
            <a:ext cx="4107182" cy="2236304"/>
          </a:xfrm>
          <a:prstGeom prst="cloud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tr</a:t>
            </a:r>
            <a:r>
              <a:rPr lang="en-US" altLang="zh-CN" sz="6000" b="1" dirty="0">
                <a:latin typeface="Cooper Black" panose="0208090404030B020404" pitchFamily="18" charset="0"/>
              </a:rPr>
              <a:t>i</a:t>
            </a:r>
            <a:r>
              <a:rPr lang="en-US" altLang="zh-CN" sz="6000" b="1" dirty="0">
                <a:solidFill>
                  <a:srgbClr val="7030A0"/>
                </a:solidFill>
                <a:latin typeface="Cooper Black" panose="0208090404030B020404" pitchFamily="18" charset="0"/>
              </a:rPr>
              <a:t>ck</a:t>
            </a:r>
            <a:r>
              <a:rPr lang="en-US" altLang="zh-CN" sz="6000" b="1" dirty="0">
                <a:solidFill>
                  <a:srgbClr val="00B050"/>
                </a:solidFill>
                <a:latin typeface="Cooper Black" panose="0208090404030B020404" pitchFamily="18" charset="0"/>
              </a:rPr>
              <a:t>y</a:t>
            </a:r>
            <a:endParaRPr lang="zh-CN" altLang="en-US" sz="6000" b="1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EA2BF1-C507-4353-A9A1-1FA18774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023">
            <a:off x="474332" y="2831586"/>
            <a:ext cx="5406887" cy="282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B19033-7E40-4F92-B9DC-5A20E409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92">
            <a:off x="6648045" y="2419117"/>
            <a:ext cx="4663884" cy="315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F48FC999-B446-486C-81B3-A6310043DD07}"/>
              </a:ext>
            </a:extLst>
          </p:cNvPr>
          <p:cNvSpPr/>
          <p:nvPr/>
        </p:nvSpPr>
        <p:spPr>
          <a:xfrm>
            <a:off x="85726" y="0"/>
            <a:ext cx="4133850" cy="905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Look and </a:t>
            </a:r>
            <a:r>
              <a:rPr lang="en-US" altLang="zh-CN" sz="3600" b="1" dirty="0" smtClean="0">
                <a:latin typeface="Constantia" panose="02030602050306030303" pitchFamily="18" charset="0"/>
              </a:rPr>
              <a:t>Predict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2CEEACB-968C-4AFE-B74D-5335003CB780}"/>
              </a:ext>
            </a:extLst>
          </p:cNvPr>
          <p:cNvSpPr txBox="1"/>
          <p:nvPr/>
        </p:nvSpPr>
        <p:spPr>
          <a:xfrm>
            <a:off x="636106" y="905500"/>
            <a:ext cx="10684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Constantia" panose="02030602050306030303" pitchFamily="18" charset="0"/>
              </a:rPr>
              <a:t>Did Tiger trick Monkey successfully at last?</a:t>
            </a:r>
          </a:p>
          <a:p>
            <a:r>
              <a:rPr lang="en-US" altLang="zh-CN" sz="4400" dirty="0">
                <a:latin typeface="Constantia" panose="02030602050306030303" pitchFamily="18" charset="0"/>
              </a:rPr>
              <a:t>How do you know?</a:t>
            </a:r>
            <a:endParaRPr lang="zh-CN" altLang="en-US" sz="4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6C8A40-3430-4636-8390-D37A2E7D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" y="1470988"/>
            <a:ext cx="5976729" cy="388752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5BF47F2D-B3E6-4E82-9AF9-F8AD24434E14}"/>
              </a:ext>
            </a:extLst>
          </p:cNvPr>
          <p:cNvSpPr/>
          <p:nvPr/>
        </p:nvSpPr>
        <p:spPr>
          <a:xfrm>
            <a:off x="7137952" y="1470988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What’s wrong with Tiger? How do you know?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7EDEB394-3718-4DA4-8D5E-FF6C1D2877DD}"/>
              </a:ext>
            </a:extLst>
          </p:cNvPr>
          <p:cNvSpPr/>
          <p:nvPr/>
        </p:nvSpPr>
        <p:spPr>
          <a:xfrm>
            <a:off x="7137952" y="2864531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Where is Monkey?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0F8514F8-6EC7-4AC7-AB69-865B09C36290}"/>
              </a:ext>
            </a:extLst>
          </p:cNvPr>
          <p:cNvSpPr/>
          <p:nvPr/>
        </p:nvSpPr>
        <p:spPr>
          <a:xfrm>
            <a:off x="138862" y="55819"/>
            <a:ext cx="3204413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7D056BAA-54E7-43EB-933E-482048ED1452}"/>
              </a:ext>
            </a:extLst>
          </p:cNvPr>
          <p:cNvSpPr/>
          <p:nvPr/>
        </p:nvSpPr>
        <p:spPr>
          <a:xfrm>
            <a:off x="7137952" y="4260568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What’s in Monkey’s hand?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43C019C-EEDB-410F-A148-31F7FA108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B0014D0-F6F5-47FE-888D-5A83D188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1" y="1470988"/>
            <a:ext cx="6321860" cy="3752099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EAE542C1-579B-41F2-AE81-F09BEB9B4F47}"/>
              </a:ext>
            </a:extLst>
          </p:cNvPr>
          <p:cNvSpPr/>
          <p:nvPr/>
        </p:nvSpPr>
        <p:spPr>
          <a:xfrm>
            <a:off x="7404652" y="1841638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What’s wrong with Tiger now? 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D671382F-414F-46DA-81DD-DA3FB16D2C4D}"/>
              </a:ext>
            </a:extLst>
          </p:cNvPr>
          <p:cNvSpPr/>
          <p:nvPr/>
        </p:nvSpPr>
        <p:spPr>
          <a:xfrm>
            <a:off x="7404652" y="3347037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Where is Monkey now?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F6A02DF2-69D8-49DD-86F0-60A96B95E82C}"/>
              </a:ext>
            </a:extLst>
          </p:cNvPr>
          <p:cNvSpPr/>
          <p:nvPr/>
        </p:nvSpPr>
        <p:spPr>
          <a:xfrm>
            <a:off x="199032" y="73538"/>
            <a:ext cx="3210339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D04926-0211-41B4-9537-AD1742539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0FC3080-DEE2-41C4-BA0A-3E8BEDEF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51383"/>
            <a:ext cx="5905500" cy="392968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168F963-E648-4CBC-A6AD-0D60FDDA5D14}"/>
              </a:ext>
            </a:extLst>
          </p:cNvPr>
          <p:cNvSpPr/>
          <p:nvPr/>
        </p:nvSpPr>
        <p:spPr>
          <a:xfrm>
            <a:off x="6738896" y="1976468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Do you think Tiger really has a sore eye?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B270AAC6-122E-4254-AB0A-8E8133C3BB02}"/>
              </a:ext>
            </a:extLst>
          </p:cNvPr>
          <p:cNvSpPr/>
          <p:nvPr/>
        </p:nvSpPr>
        <p:spPr>
          <a:xfrm>
            <a:off x="6738896" y="3416227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Is Monkey afraid of Tiger? How do you know?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81CFF670-EDA0-4D6A-B1AF-00F067F8B167}"/>
              </a:ext>
            </a:extLst>
          </p:cNvPr>
          <p:cNvSpPr/>
          <p:nvPr/>
        </p:nvSpPr>
        <p:spPr>
          <a:xfrm>
            <a:off x="190500" y="200025"/>
            <a:ext cx="3210339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EAABC5-990E-45BB-B278-C99227897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8CBB072-45BC-45C7-A63E-708C18B1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343025"/>
            <a:ext cx="5948989" cy="38480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16FFDCF2-476D-40F7-925A-748B93F8253E}"/>
              </a:ext>
            </a:extLst>
          </p:cNvPr>
          <p:cNvSpPr/>
          <p:nvPr/>
        </p:nvSpPr>
        <p:spPr>
          <a:xfrm>
            <a:off x="6738896" y="1845839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What does Tiger say is sore now? How do you know?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E986E036-E909-48C1-886E-BF580F944E03}"/>
              </a:ext>
            </a:extLst>
          </p:cNvPr>
          <p:cNvSpPr/>
          <p:nvPr/>
        </p:nvSpPr>
        <p:spPr>
          <a:xfrm>
            <a:off x="6738896" y="3185372"/>
            <a:ext cx="4693918" cy="93427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Constantia" panose="02030602050306030303" pitchFamily="18" charset="0"/>
              </a:rPr>
              <a:t>Is Monkey coming closer again?</a:t>
            </a:r>
            <a:endParaRPr lang="zh-CN" alt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6FAD8DE9-35D3-4E74-A699-50EF4A50598D}"/>
              </a:ext>
            </a:extLst>
          </p:cNvPr>
          <p:cNvSpPr/>
          <p:nvPr/>
        </p:nvSpPr>
        <p:spPr>
          <a:xfrm>
            <a:off x="121882" y="161925"/>
            <a:ext cx="3210339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latin typeface="Constantia" panose="02030602050306030303" pitchFamily="18" charset="0"/>
              </a:rPr>
              <a:t>Picture Walk</a:t>
            </a:r>
            <a:endParaRPr lang="zh-CN" altLang="en-US" sz="3600" b="1" dirty="0">
              <a:latin typeface="Constantia" panose="0203060205030603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E3B3B2-63E4-47CE-B1C3-A71934DC9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-47383"/>
            <a:ext cx="1518371" cy="1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499</Words>
  <Application>Microsoft Office PowerPoint</Application>
  <PresentationFormat>自定义</PresentationFormat>
  <Paragraphs>80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颖</dc:creator>
  <cp:lastModifiedBy>fltrp</cp:lastModifiedBy>
  <cp:revision>91</cp:revision>
  <dcterms:created xsi:type="dcterms:W3CDTF">2018-08-20T12:49:12Z</dcterms:created>
  <dcterms:modified xsi:type="dcterms:W3CDTF">2019-01-25T08:07:36Z</dcterms:modified>
</cp:coreProperties>
</file>