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90" r:id="rId2"/>
    <p:sldId id="261" r:id="rId3"/>
    <p:sldId id="257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3" r:id="rId23"/>
    <p:sldId id="285" r:id="rId24"/>
    <p:sldId id="286" r:id="rId25"/>
    <p:sldId id="284" r:id="rId26"/>
    <p:sldId id="288" r:id="rId27"/>
    <p:sldId id="28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3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1" d="100"/>
          <a:sy n="71" d="100"/>
        </p:scale>
        <p:origin x="-113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953B0-BA84-446A-8B08-32105CCCA62B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7B480-0767-4CF4-8C50-C6AD48ACD8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480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D649F-F1BC-4AEF-AFD3-65C42F30749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D4CC1-2AD0-445E-8B79-0DEC1ECC5E93}" type="datetimeFigureOut">
              <a:rPr lang="zh-CN" altLang="en-US" smtClean="0"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C95B3-5785-46AD-BD64-1D2728333F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76200"/>
            <a:ext cx="12268200" cy="6781800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313940" y="548640"/>
            <a:ext cx="6525260" cy="1938992"/>
          </a:xfrm>
          <a:prstGeom prst="rect">
            <a:avLst/>
          </a:prstGeom>
          <a:solidFill>
            <a:srgbClr val="F5F315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</a:rPr>
              <a:t>Racing Cars</a:t>
            </a:r>
          </a:p>
          <a:p>
            <a:pPr algn="ctr"/>
            <a:r>
              <a:rPr lang="zh-CN" altLang="en-US" sz="60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</a:rPr>
              <a:t>谁是冠军？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7077075" y="5283835"/>
            <a:ext cx="5029200" cy="646331"/>
          </a:xfrm>
          <a:prstGeom prst="rect">
            <a:avLst/>
          </a:prstGeom>
          <a:solidFill>
            <a:srgbClr val="F5F31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选自</a:t>
            </a:r>
            <a:r>
              <a:rPr lang="en-US" altLang="zh-CN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《</a:t>
            </a:r>
            <a:r>
              <a:rPr lang="zh-CN" altLang="en-US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多维阅读第</a:t>
            </a:r>
            <a:r>
              <a:rPr lang="en-US" altLang="zh-CN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2</a:t>
            </a:r>
            <a:r>
              <a:rPr lang="zh-CN" altLang="en-US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级</a:t>
            </a:r>
            <a:r>
              <a:rPr lang="en-US" altLang="zh-CN" sz="3600" b="1" dirty="0">
                <a:solidFill>
                  <a:srgbClr val="0070C0"/>
                </a:solidFill>
                <a:latin typeface="Arial Black" pitchFamily="34" charset="0"/>
                <a:ea typeface="黑体" panose="02010609060101010101" pitchFamily="49" charset="-122"/>
                <a:sym typeface="Salesforce Sans"/>
              </a:rPr>
              <a:t>》</a:t>
            </a:r>
            <a:endParaRPr lang="zh-CN" altLang="en-US" sz="3600" b="1" dirty="0">
              <a:solidFill>
                <a:srgbClr val="0070C0"/>
              </a:solidFill>
              <a:latin typeface="Arial Black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18027"/>
            <a:ext cx="6515099" cy="4187447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1590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00684" y="984628"/>
            <a:ext cx="5357966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red car?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is the driver feeling now? How do you know?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 now?</a:t>
            </a: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" y="1247775"/>
            <a:ext cx="7150735" cy="466725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1590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02910" y="848503"/>
            <a:ext cx="46604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happened to the blue car?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 feeling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think might happen next?</a:t>
            </a: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67343"/>
            <a:ext cx="6981825" cy="4467225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2385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67575" y="1367343"/>
            <a:ext cx="479445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the winner? How do you know?</a:t>
            </a:r>
          </a:p>
          <a:p>
            <a:pPr marL="514350" lvl="0" indent="-514350">
              <a:buAutoNum type="arabicPeriod"/>
            </a:pP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AutoNum type="arabicPeriod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“face” of the yellow car. Is it the same as the first picture? Why?</a:t>
            </a:r>
            <a:endParaRPr lang="zh-CN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96041" y="1554954"/>
          <a:ext cx="8155847" cy="5166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8961"/>
                <a:gridCol w="2038962"/>
                <a:gridCol w="2038962"/>
                <a:gridCol w="2038962"/>
              </a:tblGrid>
              <a:tr h="1291590">
                <a:tc>
                  <a:txBody>
                    <a:bodyPr/>
                    <a:lstStyle/>
                    <a:p>
                      <a:endParaRPr lang="en-US" altLang="zh-CN" sz="1800" dirty="0">
                        <a:latin typeface="Cooper Black" panose="0208090404030B0204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ooper Black" panose="0208090404030B020404" pitchFamily="18" charset="0"/>
                        </a:rPr>
                        <a:t>               </a:t>
                      </a:r>
                      <a:r>
                        <a:rPr lang="en-US" altLang="zh-CN" sz="1800" dirty="0">
                          <a:solidFill>
                            <a:srgbClr val="FF0000"/>
                          </a:solidFill>
                          <a:latin typeface="Cooper Black" panose="0208090404030B020404" pitchFamily="18" charset="0"/>
                        </a:rPr>
                        <a:t>Ranking</a:t>
                      </a:r>
                    </a:p>
                    <a:p>
                      <a:endParaRPr lang="en-US" altLang="zh-CN" sz="1800" dirty="0">
                        <a:latin typeface="Cooper Black" panose="0208090404030B020404" pitchFamily="18" charset="0"/>
                      </a:endParaRPr>
                    </a:p>
                    <a:p>
                      <a:r>
                        <a:rPr lang="en-US" altLang="zh-CN" sz="1800" dirty="0">
                          <a:latin typeface="Cooper Black" panose="0208090404030B020404" pitchFamily="18" charset="0"/>
                        </a:rPr>
                        <a:t>Time</a:t>
                      </a:r>
                      <a:endParaRPr lang="zh-CN" altLang="en-US" dirty="0">
                        <a:latin typeface="Cooper Black" panose="0208090404030B0204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2915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>
                          <a:latin typeface="Cooper Black" panose="0208090404030B020404" pitchFamily="18" charset="0"/>
                        </a:rPr>
                        <a:t>Beginning</a:t>
                      </a:r>
                      <a:endParaRPr lang="zh-CN" altLang="en-US" sz="2800" dirty="0">
                        <a:latin typeface="Cooper Black" panose="0208090404030B0204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12915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oper Black" panose="0208090404030B020404" pitchFamily="18" charset="0"/>
                          <a:ea typeface="+mn-ea"/>
                          <a:cs typeface="+mn-cs"/>
                        </a:rPr>
                        <a:t>Middle</a:t>
                      </a:r>
                      <a:endParaRPr lang="zh-CN" altLang="en-US" sz="2800" kern="1200" dirty="0">
                        <a:solidFill>
                          <a:schemeClr val="tx1"/>
                        </a:solidFill>
                        <a:latin typeface="Cooper Black" panose="0208090404030B020404" pitchFamily="18" charset="0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29159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Cooper Black" panose="0208090404030B020404" pitchFamily="18" charset="0"/>
                          <a:ea typeface="+mn-ea"/>
                          <a:cs typeface="+mn-cs"/>
                        </a:rPr>
                        <a:t>Ending</a:t>
                      </a:r>
                      <a:endParaRPr lang="zh-CN" altLang="en-US" sz="2800" kern="1200" dirty="0">
                        <a:solidFill>
                          <a:schemeClr val="tx1"/>
                        </a:solidFill>
                        <a:latin typeface="Cooper Black" panose="0208090404030B020404" pitchFamily="18" charset="0"/>
                        <a:ea typeface="+mn-ea"/>
                        <a:cs typeface="+mn-cs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1" l="8917" r="89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3467" y="1720394"/>
            <a:ext cx="997001" cy="1143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6196" l="0" r="986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811" y="1694993"/>
            <a:ext cx="933498" cy="11684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7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7537" y="1694993"/>
            <a:ext cx="933498" cy="11684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413802" y="1823465"/>
            <a:ext cx="2397551" cy="787960"/>
            <a:chOff x="9918445" y="436883"/>
            <a:chExt cx="2038455" cy="83824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8445" y="436883"/>
              <a:ext cx="2038455" cy="83824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0774837" y="766801"/>
              <a:ext cx="197963" cy="161740"/>
            </a:xfrm>
            <a:prstGeom prst="rect">
              <a:avLst/>
            </a:prstGeom>
            <a:solidFill>
              <a:srgbClr val="E74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546828" y="3474928"/>
            <a:ext cx="2179070" cy="674105"/>
            <a:chOff x="9673076" y="1814609"/>
            <a:chExt cx="2518924" cy="96599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3076" y="1814609"/>
              <a:ext cx="2518924" cy="965996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0746558" y="2196446"/>
              <a:ext cx="263951" cy="329938"/>
            </a:xfrm>
            <a:prstGeom prst="rect">
              <a:avLst/>
            </a:prstGeom>
            <a:solidFill>
              <a:srgbClr val="027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9546828" y="5012537"/>
            <a:ext cx="2349131" cy="795889"/>
            <a:chOff x="9476492" y="3430615"/>
            <a:chExt cx="2715508" cy="114051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6492" y="3430615"/>
              <a:ext cx="2715508" cy="1140513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0657142" y="3921551"/>
              <a:ext cx="269150" cy="235670"/>
            </a:xfrm>
            <a:prstGeom prst="rect">
              <a:avLst/>
            </a:prstGeom>
            <a:solidFill>
              <a:srgbClr val="F5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296041" y="1554954"/>
            <a:ext cx="2022953" cy="13084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/>
          <p:cNvSpPr/>
          <p:nvPr/>
        </p:nvSpPr>
        <p:spPr>
          <a:xfrm>
            <a:off x="21590" y="21590"/>
            <a:ext cx="48473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Think and order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423651" y="3139126"/>
            <a:ext cx="1818411" cy="683854"/>
            <a:chOff x="9918445" y="436883"/>
            <a:chExt cx="2038455" cy="83824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8445" y="436883"/>
              <a:ext cx="2038455" cy="83824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774837" y="766801"/>
              <a:ext cx="197963" cy="161740"/>
            </a:xfrm>
            <a:prstGeom prst="rect">
              <a:avLst/>
            </a:prstGeom>
            <a:solidFill>
              <a:srgbClr val="E74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532407" y="3139126"/>
            <a:ext cx="1818411" cy="683854"/>
            <a:chOff x="9673076" y="1814609"/>
            <a:chExt cx="2518924" cy="96599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3076" y="1814609"/>
              <a:ext cx="2518924" cy="965996"/>
            </a:xfrm>
            <a:prstGeom prst="rect">
              <a:avLst/>
            </a:prstGeom>
          </p:spPr>
        </p:pic>
        <p:sp>
          <p:nvSpPr>
            <p:cNvPr id="26" name="矩形 25"/>
            <p:cNvSpPr/>
            <p:nvPr/>
          </p:nvSpPr>
          <p:spPr>
            <a:xfrm>
              <a:off x="10746558" y="2196446"/>
              <a:ext cx="263951" cy="329938"/>
            </a:xfrm>
            <a:prstGeom prst="rect">
              <a:avLst/>
            </a:prstGeom>
            <a:solidFill>
              <a:srgbClr val="027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478028" y="3120272"/>
            <a:ext cx="1964433" cy="730929"/>
            <a:chOff x="9476492" y="3430615"/>
            <a:chExt cx="2715508" cy="114051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6492" y="3430615"/>
              <a:ext cx="2715508" cy="1140513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10657142" y="3921551"/>
              <a:ext cx="269150" cy="235670"/>
            </a:xfrm>
            <a:prstGeom prst="rect">
              <a:avLst/>
            </a:prstGeom>
            <a:solidFill>
              <a:srgbClr val="F5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2433461" y="4447699"/>
            <a:ext cx="1818411" cy="683854"/>
            <a:chOff x="9673076" y="1814609"/>
            <a:chExt cx="2518924" cy="965996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3076" y="1814609"/>
              <a:ext cx="2518924" cy="965996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10746558" y="2196446"/>
              <a:ext cx="263951" cy="329938"/>
            </a:xfrm>
            <a:prstGeom prst="rect">
              <a:avLst/>
            </a:prstGeom>
            <a:solidFill>
              <a:srgbClr val="027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02145" y="4447699"/>
            <a:ext cx="1818411" cy="683854"/>
            <a:chOff x="9918445" y="436883"/>
            <a:chExt cx="2038455" cy="838243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8445" y="436883"/>
              <a:ext cx="2038455" cy="838243"/>
            </a:xfrm>
            <a:prstGeom prst="rect">
              <a:avLst/>
            </a:prstGeom>
          </p:spPr>
        </p:pic>
        <p:sp>
          <p:nvSpPr>
            <p:cNvPr id="38" name="矩形 37"/>
            <p:cNvSpPr/>
            <p:nvPr/>
          </p:nvSpPr>
          <p:spPr>
            <a:xfrm>
              <a:off x="10774837" y="766801"/>
              <a:ext cx="197963" cy="161740"/>
            </a:xfrm>
            <a:prstGeom prst="rect">
              <a:avLst/>
            </a:prstGeom>
            <a:solidFill>
              <a:srgbClr val="E74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6447261" y="4417362"/>
            <a:ext cx="1964433" cy="730929"/>
            <a:chOff x="9476492" y="3430615"/>
            <a:chExt cx="2715508" cy="1140513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6492" y="3430615"/>
              <a:ext cx="2715508" cy="1140513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10657142" y="3921551"/>
              <a:ext cx="269150" cy="235670"/>
            </a:xfrm>
            <a:prstGeom prst="rect">
              <a:avLst/>
            </a:prstGeom>
            <a:solidFill>
              <a:srgbClr val="F5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571738" y="5808426"/>
            <a:ext cx="1818411" cy="683854"/>
            <a:chOff x="9918445" y="436883"/>
            <a:chExt cx="2038455" cy="838243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18445" y="436883"/>
              <a:ext cx="2038455" cy="838243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10774837" y="766801"/>
              <a:ext cx="197963" cy="161740"/>
            </a:xfrm>
            <a:prstGeom prst="rect">
              <a:avLst/>
            </a:prstGeom>
            <a:solidFill>
              <a:srgbClr val="E74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517884" y="5756198"/>
            <a:ext cx="1818411" cy="683854"/>
            <a:chOff x="9673076" y="1814609"/>
            <a:chExt cx="2518924" cy="965996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3076" y="1814609"/>
              <a:ext cx="2518924" cy="965996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10746558" y="2196446"/>
              <a:ext cx="263951" cy="329938"/>
            </a:xfrm>
            <a:prstGeom prst="rect">
              <a:avLst/>
            </a:prstGeom>
            <a:solidFill>
              <a:srgbClr val="027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2402291" y="5723233"/>
            <a:ext cx="1964433" cy="730929"/>
            <a:chOff x="9476492" y="3430615"/>
            <a:chExt cx="2715508" cy="1140513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6492" y="3430615"/>
              <a:ext cx="2715508" cy="1140513"/>
            </a:xfrm>
            <a:prstGeom prst="rect">
              <a:avLst/>
            </a:prstGeom>
          </p:spPr>
        </p:pic>
        <p:sp>
          <p:nvSpPr>
            <p:cNvPr id="53" name="矩形 52"/>
            <p:cNvSpPr/>
            <p:nvPr/>
          </p:nvSpPr>
          <p:spPr>
            <a:xfrm>
              <a:off x="10657142" y="3921551"/>
              <a:ext cx="269150" cy="235670"/>
            </a:xfrm>
            <a:prstGeom prst="rect">
              <a:avLst/>
            </a:prstGeom>
            <a:solidFill>
              <a:srgbClr val="F5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59180" y="1443990"/>
            <a:ext cx="10835005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kern="100" dirty="0">
                <a:latin typeface="Constantia" panose="02030602050306030303" pitchFamily="18" charset="0"/>
                <a:cs typeface="Times New Roman" panose="02020603050405020304" pitchFamily="18" charset="0"/>
              </a:rPr>
              <a:t>Tips:</a:t>
            </a:r>
          </a:p>
          <a:p>
            <a:endParaRPr lang="en-US" altLang="zh-CN" sz="3600" i="1" u="sng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altLang="zh-CN" sz="3600" i="1" kern="1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Point and read.</a:t>
            </a:r>
          </a:p>
          <a:p>
            <a:pPr marL="742950" indent="-742950">
              <a:buAutoNum type="arabicPeriod"/>
            </a:pPr>
            <a:endParaRPr lang="en-US" altLang="zh-CN" sz="3600" i="1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altLang="zh-CN" sz="3600" i="1" kern="100" dirty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Read as if you are </a:t>
            </a:r>
            <a:r>
              <a:rPr lang="en-US" altLang="zh-CN" sz="3600" i="1" kern="100" dirty="0" smtClean="0">
                <a:solidFill>
                  <a:srgbClr val="FF00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one of the audience.</a:t>
            </a:r>
            <a:endParaRPr lang="zh-CN" altLang="zh-CN" sz="3600" i="1" kern="100" dirty="0">
              <a:solidFill>
                <a:srgbClr val="FF00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21590" y="21590"/>
            <a:ext cx="5382705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Read and find out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73371" y="836325"/>
            <a:ext cx="43519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1.Which word says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2.How 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looked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3.What does the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suffix sound like in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looked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suffix tells us this has already happened.</a:t>
            </a:r>
            <a:endParaRPr lang="zh-CN" altLang="zh-CN" sz="32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8633"/>
            <a:ext cx="7181849" cy="536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69811" y="395674"/>
            <a:ext cx="47364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Which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says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ZOOOOOOOM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How do you know that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lvl="0" indent="-514350">
              <a:buAutoNum type="arabicPeriod"/>
            </a:pP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Why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it bold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Put your finger on the exclamation mark. What does it tell you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Read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pages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change your voice when you read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ZOOOOOOOM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sound like the word.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7700"/>
            <a:ext cx="7239001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3933825" cy="58769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39075" y="496014"/>
            <a:ext cx="427672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Which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word says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Which word says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know that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words rhyme with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endParaRPr lang="zh-CN" altLang="zh-CN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Read the speech bubbles and make your voice sound like the people talking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Which person wants the cars to go fast? How do you know that? </a:t>
            </a: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96014"/>
            <a:ext cx="3686175" cy="5895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77175" y="493827"/>
            <a:ext cx="41433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Put your finger on the word that says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PUTT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How do you know? What does it mean?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Read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pages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change your voice when you read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PUTT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sound like the word.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Read the speech bubbles and make your voice sound like the people talking.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522"/>
            <a:ext cx="7734300" cy="5864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72375" y="887969"/>
            <a:ext cx="454342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How 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you 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How do you know that? What does it mean? </a:t>
            </a:r>
            <a:endParaRPr lang="en-US" altLang="zh-CN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Which word says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How do you know?</a:t>
            </a:r>
            <a:endParaRPr lang="zh-CN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Find the words that tell you what happened to the red car.</a:t>
            </a:r>
            <a:endParaRPr lang="zh-CN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Read 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pages 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change your voice when you read 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CRASH 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sound like the word.</a:t>
            </a:r>
            <a:endParaRPr lang="zh-CN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76"/>
            <a:ext cx="7505700" cy="5314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1232" y="301658"/>
            <a:ext cx="12246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do you know about racing cars?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129" y="1743076"/>
            <a:ext cx="7309492" cy="4316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467600" y="954673"/>
            <a:ext cx="47910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Where did the blue car go? Find out the words that tell you.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Find out the two words on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pages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start with /w/.</a:t>
            </a:r>
            <a:endParaRPr lang="zh-CN" altLang="zh-CN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What does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wheels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mean? Point it in the picture. How do you know that?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Read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pages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think about where and how you will change your voice.</a:t>
            </a:r>
            <a:endParaRPr lang="zh-CN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25"/>
            <a:ext cx="7191375" cy="516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820025" y="1479471"/>
            <a:ext cx="42767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Who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winner? How do you know?</a:t>
            </a:r>
          </a:p>
          <a:p>
            <a:pPr marL="342900" indent="-342900">
              <a:buAutoNum type="arabicPeriod"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Read the pages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think about when and how you will change your voice.</a:t>
            </a:r>
            <a:endParaRPr lang="zh-C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7610475" cy="5076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0" y="0"/>
            <a:ext cx="48473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Constantia" panose="02030602050306030303" pitchFamily="18" charset="0"/>
              </a:rPr>
              <a:t>Think and match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21297" y="1171521"/>
            <a:ext cx="3108998" cy="1777853"/>
            <a:chOff x="0" y="0"/>
            <a:chExt cx="2038455" cy="838243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38455" cy="8382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856392" y="329918"/>
              <a:ext cx="197963" cy="161740"/>
            </a:xfrm>
            <a:prstGeom prst="rect">
              <a:avLst/>
            </a:prstGeom>
            <a:solidFill>
              <a:srgbClr val="E74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825409" y="3127051"/>
            <a:ext cx="2826362" cy="1521277"/>
            <a:chOff x="188126" y="847296"/>
            <a:chExt cx="2518924" cy="96599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126" y="847296"/>
              <a:ext cx="2518924" cy="96599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1261608" y="1229133"/>
              <a:ext cx="263951" cy="329938"/>
            </a:xfrm>
            <a:prstGeom prst="rect">
              <a:avLst/>
            </a:prstGeom>
            <a:solidFill>
              <a:srgbClr val="0278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99748" y="4849300"/>
            <a:ext cx="3047555" cy="1798056"/>
            <a:chOff x="103095" y="1567662"/>
            <a:chExt cx="2715508" cy="114051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95" y="1567662"/>
              <a:ext cx="2715508" cy="114051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1283745" y="2058598"/>
              <a:ext cx="269150" cy="235670"/>
            </a:xfrm>
            <a:prstGeom prst="rect">
              <a:avLst/>
            </a:prstGeom>
            <a:solidFill>
              <a:srgbClr val="F5A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zh-CN" altLang="en-US"/>
            </a:p>
          </p:txBody>
        </p:sp>
      </p:grpSp>
      <p:pic>
        <p:nvPicPr>
          <p:cNvPr id="6" name="图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26" y="3088156"/>
            <a:ext cx="2826363" cy="2490739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502" y="5139335"/>
            <a:ext cx="2235089" cy="171096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3" y="1449118"/>
            <a:ext cx="1290296" cy="1979882"/>
          </a:xfrm>
          <a:prstGeom prst="rect">
            <a:avLst/>
          </a:prstGeom>
        </p:spPr>
      </p:pic>
      <p:cxnSp>
        <p:nvCxnSpPr>
          <p:cNvPr id="16" name="直接连接符 15"/>
          <p:cNvCxnSpPr>
            <a:stCxn id="13" idx="3"/>
            <a:endCxn id="6" idx="1"/>
          </p:cNvCxnSpPr>
          <p:nvPr/>
        </p:nvCxnSpPr>
        <p:spPr>
          <a:xfrm>
            <a:off x="4830295" y="2060448"/>
            <a:ext cx="2709931" cy="22730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11" idx="3"/>
            <a:endCxn id="7" idx="1"/>
          </p:cNvCxnSpPr>
          <p:nvPr/>
        </p:nvCxnSpPr>
        <p:spPr>
          <a:xfrm>
            <a:off x="4651771" y="3887690"/>
            <a:ext cx="3332731" cy="210712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9" idx="3"/>
            <a:endCxn id="8" idx="1"/>
          </p:cNvCxnSpPr>
          <p:nvPr/>
        </p:nvCxnSpPr>
        <p:spPr>
          <a:xfrm flipV="1">
            <a:off x="4847303" y="2439059"/>
            <a:ext cx="3425830" cy="33092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07" y="1164815"/>
            <a:ext cx="7809672" cy="5693185"/>
          </a:xfrm>
          <a:prstGeom prst="rect">
            <a:avLst/>
          </a:prstGeom>
        </p:spPr>
      </p:pic>
      <p:sp>
        <p:nvSpPr>
          <p:cNvPr id="5" name="矩形: 圆角 4"/>
          <p:cNvSpPr/>
          <p:nvPr/>
        </p:nvSpPr>
        <p:spPr>
          <a:xfrm>
            <a:off x="21590" y="32385"/>
            <a:ext cx="4028440" cy="8458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Constantia" panose="02030602050306030303" pitchFamily="18" charset="0"/>
              </a:rPr>
              <a:t>Read in </a:t>
            </a:r>
            <a:r>
              <a:rPr lang="en-US" altLang="zh-CN" sz="4000" b="1" dirty="0" smtClean="0">
                <a:latin typeface="Constantia" panose="02030602050306030303" pitchFamily="18" charset="0"/>
              </a:rPr>
              <a:t>groups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21590" y="21590"/>
            <a:ext cx="3265805" cy="8458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Constantia" panose="02030602050306030303" pitchFamily="18" charset="0"/>
              </a:rPr>
              <a:t>Role play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20" y="1392043"/>
            <a:ext cx="6076950" cy="4356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21590" y="20955"/>
            <a:ext cx="4007485" cy="8458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4000" b="1" dirty="0">
                <a:latin typeface="Constantia" panose="02030602050306030303" pitchFamily="18" charset="0"/>
              </a:rPr>
              <a:t>Retell in group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281" y="416344"/>
            <a:ext cx="4652346" cy="6025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55" y="5160407"/>
            <a:ext cx="1597625" cy="1630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" y="1117487"/>
            <a:ext cx="3794385" cy="245367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9" y="3760504"/>
            <a:ext cx="3728687" cy="23129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149" y="292781"/>
            <a:ext cx="5083356" cy="6565219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21590" y="21590"/>
            <a:ext cx="48473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Constantia" panose="02030602050306030303" pitchFamily="18" charset="0"/>
              </a:rPr>
              <a:t>Think and draw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" y="106149"/>
            <a:ext cx="6163264" cy="122225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0868">
            <a:off x="780957" y="2185469"/>
            <a:ext cx="2263837" cy="2324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278" y="1554711"/>
            <a:ext cx="4740578" cy="17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037" y="2106561"/>
            <a:ext cx="2735919" cy="2481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497" y="3882241"/>
            <a:ext cx="3962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84" y="483369"/>
            <a:ext cx="8082915" cy="5641206"/>
          </a:xfrm>
          <a:prstGeom prst="rect">
            <a:avLst/>
          </a:prstGeom>
        </p:spPr>
      </p:pic>
      <p:sp>
        <p:nvSpPr>
          <p:cNvPr id="10" name="云形 9"/>
          <p:cNvSpPr/>
          <p:nvPr/>
        </p:nvSpPr>
        <p:spPr>
          <a:xfrm>
            <a:off x="1568932" y="356041"/>
            <a:ext cx="3696688" cy="1868129"/>
          </a:xfrm>
          <a:prstGeom prst="cloud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What is the </a:t>
            </a:r>
            <a:r>
              <a:rPr lang="en-US" altLang="zh-CN" sz="4000" b="1" dirty="0">
                <a:solidFill>
                  <a:srgbClr val="00B050"/>
                </a:solidFill>
              </a:rPr>
              <a:t>title </a:t>
            </a:r>
            <a:r>
              <a:rPr lang="en-US" altLang="zh-CN" sz="2400" b="1" dirty="0"/>
              <a:t>of the book?</a:t>
            </a:r>
            <a:endParaRPr lang="zh-CN" altLang="en-US" sz="2400" b="1" dirty="0"/>
          </a:p>
        </p:txBody>
      </p:sp>
      <p:sp>
        <p:nvSpPr>
          <p:cNvPr id="11" name="矩形 10"/>
          <p:cNvSpPr/>
          <p:nvPr/>
        </p:nvSpPr>
        <p:spPr>
          <a:xfrm>
            <a:off x="113151" y="2456096"/>
            <a:ext cx="4032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you see from the cover page?</a:t>
            </a:r>
            <a:endParaRPr lang="zh-CN" altLang="zh-CN" sz="36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750"/>
            <a:ext cx="7905749" cy="53153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905749" y="1968910"/>
            <a:ext cx="40961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Where are the people?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What are they doing?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How many racing cars can you see? </a:t>
            </a:r>
          </a:p>
          <a:p>
            <a:pPr lvl="0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What </a:t>
            </a:r>
            <a:r>
              <a:rPr lang="en-US" altLang="zh-C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they?</a:t>
            </a:r>
            <a:endParaRPr lang="zh-CN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/>
          <p:cNvSpPr/>
          <p:nvPr/>
        </p:nvSpPr>
        <p:spPr>
          <a:xfrm>
            <a:off x="0" y="32385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Constantia" panose="02030602050306030303" pitchFamily="18" charset="0"/>
              </a:rPr>
              <a:t>Look and say</a:t>
            </a:r>
            <a:endParaRPr lang="zh-CN" altLang="en-US" sz="40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031" y="1742978"/>
            <a:ext cx="6390969" cy="437390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385" y="2379182"/>
            <a:ext cx="69589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is the </a:t>
            </a:r>
            <a:r>
              <a:rPr lang="en-US" altLang="zh-CN" sz="4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</a:t>
            </a:r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race? </a:t>
            </a:r>
          </a:p>
          <a:p>
            <a:pPr lvl="0"/>
            <a:r>
              <a:rPr lang="en-US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zh-CN" altLang="zh-CN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zh-CN" alt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2385" y="32385"/>
            <a:ext cx="4482465" cy="8458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4000" b="1" dirty="0">
                <a:latin typeface="Constantia" panose="02030602050306030303" pitchFamily="18" charset="0"/>
              </a:rPr>
              <a:t>Look and predict</a:t>
            </a:r>
            <a:endParaRPr lang="zh-CN" altLang="en-US" sz="3200" b="1" dirty="0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21590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1" y="1200149"/>
            <a:ext cx="6703059" cy="4429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118556" y="1796259"/>
            <a:ext cx="5073444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the man with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flag?</a:t>
            </a:r>
          </a:p>
          <a:p>
            <a:pPr marL="742950" lvl="0" indent="-742950">
              <a:buAutoNum type="arabicPeriod"/>
            </a:pP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these cars going to do?</a:t>
            </a: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651"/>
            <a:ext cx="6534149" cy="4300782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2385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1975" y="2182495"/>
            <a:ext cx="508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the first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now?</a:t>
            </a:r>
          </a:p>
          <a:p>
            <a:pPr marL="742950" indent="-742950">
              <a:buAutoNum type="arabicPeriod"/>
            </a:pPr>
            <a:endParaRPr lang="en-US" altLang="zh-CN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second? </a:t>
            </a:r>
          </a:p>
          <a:p>
            <a:pPr marL="742950" indent="-742950">
              <a:buAutoNum type="arabicPeriod"/>
            </a:pP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5901"/>
            <a:ext cx="6448425" cy="4162424"/>
          </a:xfrm>
          <a:prstGeom prst="rect">
            <a:avLst/>
          </a:prstGeom>
        </p:spPr>
      </p:pic>
      <p:sp>
        <p:nvSpPr>
          <p:cNvPr id="4" name="矩形: 圆角 3"/>
          <p:cNvSpPr/>
          <p:nvPr/>
        </p:nvSpPr>
        <p:spPr>
          <a:xfrm>
            <a:off x="21590" y="32385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5849" y="1122142"/>
            <a:ext cx="496529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winning the game now?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audience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doing? How are they feeling?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drivers </a:t>
            </a:r>
            <a:r>
              <a:rPr lang="en-US" altLang="zh-C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6400799" cy="4162425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2385" y="21590"/>
            <a:ext cx="3628103" cy="845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latin typeface="Constantia" panose="02030602050306030303" pitchFamily="18" charset="0"/>
              </a:rPr>
              <a:t>Picture walk</a:t>
            </a:r>
            <a:endParaRPr lang="zh-CN" altLang="en-US" sz="4400" b="1" dirty="0">
              <a:latin typeface="Constantia" panose="02030602050306030303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25260" y="1785620"/>
            <a:ext cx="54667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are the people laughing at?</a:t>
            </a:r>
          </a:p>
          <a:p>
            <a:pPr marL="742950" lvl="0" indent="-742950">
              <a:buAutoNum type="arabicPeriod"/>
            </a:pP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0" indent="-742950">
              <a:buAutoNum type="arabicPeriod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they laughing?</a:t>
            </a:r>
            <a:endParaRPr lang="zh-CN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656</Words>
  <Application>Microsoft Office PowerPoint</Application>
  <PresentationFormat>自定义</PresentationFormat>
  <Paragraphs>110</Paragraphs>
  <Slides>27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28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颖</dc:creator>
  <cp:lastModifiedBy>fltrp</cp:lastModifiedBy>
  <cp:revision>53</cp:revision>
  <dcterms:created xsi:type="dcterms:W3CDTF">2018-08-21T07:01:00Z</dcterms:created>
  <dcterms:modified xsi:type="dcterms:W3CDTF">2019-01-28T08:06:15Z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2052-11.1.0.8236</vt:lpwstr>
  </property>
</Properties>
</file>