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72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6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学生自主阅读</a:t>
            </a:r>
            <a:r>
              <a:rPr lang="en-US" altLang="zh-CN"/>
              <a:t>P2-13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教师过渡语：</a:t>
            </a:r>
            <a:r>
              <a:rPr lang="en-US" altLang="zh-CN"/>
              <a:t>Let's review the story together.Look at the picture.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本环节问题解决之后，带领学生有感情地指读或朗读绘本故事。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2018/11/7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2018/11/7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0"/>
            <a:ext cx="10368793" cy="6858000"/>
          </a:xfrm>
          <a:prstGeom prst="foldedCorner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6607" y="5268686"/>
            <a:ext cx="446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ea typeface="黑体" panose="02010609060101010101" pitchFamily="49" charset="-122"/>
              </a:rPr>
              <a:t>选自</a:t>
            </a:r>
            <a:r>
              <a:rPr lang="en-US" altLang="zh-CN" sz="3200" b="1" dirty="0" smtClean="0">
                <a:ea typeface="黑体" panose="02010609060101010101" pitchFamily="49" charset="-122"/>
              </a:rPr>
              <a:t>《</a:t>
            </a:r>
            <a:r>
              <a:rPr lang="zh-CN" altLang="en-US" sz="3200" b="1" dirty="0" smtClean="0">
                <a:ea typeface="黑体" panose="02010609060101010101" pitchFamily="49" charset="-122"/>
              </a:rPr>
              <a:t>多维阅读第</a:t>
            </a:r>
            <a:r>
              <a:rPr lang="en-US" altLang="zh-CN" sz="3200" b="1" dirty="0" smtClean="0">
                <a:ea typeface="黑体" panose="02010609060101010101" pitchFamily="49" charset="-122"/>
              </a:rPr>
              <a:t>1</a:t>
            </a:r>
            <a:r>
              <a:rPr lang="zh-CN" altLang="en-US" sz="3200" b="1" dirty="0" smtClean="0">
                <a:ea typeface="黑体" panose="02010609060101010101" pitchFamily="49" charset="-122"/>
              </a:rPr>
              <a:t>级</a:t>
            </a:r>
            <a:r>
              <a:rPr lang="en-US" altLang="zh-CN" sz="3200" b="1" dirty="0" smtClean="0">
                <a:ea typeface="黑体" panose="02010609060101010101" pitchFamily="49" charset="-122"/>
              </a:rPr>
              <a:t>》</a:t>
            </a:r>
            <a:endParaRPr lang="zh-CN" altLang="en-US" sz="3200" b="1" dirty="0"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31461" y="2505670"/>
            <a:ext cx="512832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Monkey 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Fun</a:t>
            </a:r>
          </a:p>
          <a:p>
            <a:pPr algn="ctr"/>
            <a:r>
              <a:rPr lang="zh-CN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爱</a:t>
            </a:r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逞能的猴子</a:t>
            </a:r>
            <a:endParaRPr lang="en-US" altLang="zh-CN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813417"/>
            <a:ext cx="7210425" cy="5398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48575" y="4648200"/>
            <a:ext cx="430911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cs typeface="+mn-lt"/>
              </a:rPr>
              <a:t>What is Dodo doing?</a:t>
            </a:r>
          </a:p>
        </p:txBody>
      </p:sp>
      <p:sp>
        <p:nvSpPr>
          <p:cNvPr id="5" name="椭圆 4"/>
          <p:cNvSpPr/>
          <p:nvPr/>
        </p:nvSpPr>
        <p:spPr>
          <a:xfrm>
            <a:off x="1547582" y="1442668"/>
            <a:ext cx="2042795" cy="3913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48575" y="1419225"/>
            <a:ext cx="4309110" cy="95313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do you think is going to happen next?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11933" y="2403108"/>
            <a:ext cx="372493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is happening now?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" y="953976"/>
            <a:ext cx="7442200" cy="5572347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0" y="142811"/>
            <a:ext cx="7411720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Predict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，</a:t>
            </a:r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read and check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预测与验证</a:t>
            </a:r>
            <a:endParaRPr lang="en-US" altLang="zh-CN" sz="3200" b="1" dirty="0" smtClean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5573"/>
          <p:cNvPicPr>
            <a:picLocks noChangeAspect="1"/>
          </p:cNvPicPr>
          <p:nvPr/>
        </p:nvPicPr>
        <p:blipFill>
          <a:blip r:embed="rId3"/>
          <a:srcRect l="50139" t="20928" r="11011" b="63258"/>
          <a:stretch>
            <a:fillRect/>
          </a:stretch>
        </p:blipFill>
        <p:spPr>
          <a:xfrm>
            <a:off x="578485" y="775335"/>
            <a:ext cx="2930525" cy="1590675"/>
          </a:xfrm>
          <a:prstGeom prst="rect">
            <a:avLst/>
          </a:prstGeom>
        </p:spPr>
      </p:pic>
      <p:pic>
        <p:nvPicPr>
          <p:cNvPr id="9" name="图片 8" descr="IMG_5573"/>
          <p:cNvPicPr>
            <a:picLocks noChangeAspect="1"/>
          </p:cNvPicPr>
          <p:nvPr/>
        </p:nvPicPr>
        <p:blipFill>
          <a:blip r:embed="rId3"/>
          <a:srcRect l="8056" t="21824" r="52504" b="62222"/>
          <a:stretch>
            <a:fillRect/>
          </a:stretch>
        </p:blipFill>
        <p:spPr>
          <a:xfrm>
            <a:off x="3891280" y="775335"/>
            <a:ext cx="2964180" cy="1598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8513" t="78747" r="28908" b="4129"/>
          <a:stretch>
            <a:fillRect/>
          </a:stretch>
        </p:blipFill>
        <p:spPr>
          <a:xfrm>
            <a:off x="7513955" y="775335"/>
            <a:ext cx="3211830" cy="1722120"/>
          </a:xfrm>
          <a:prstGeom prst="rect">
            <a:avLst/>
          </a:prstGeom>
        </p:spPr>
      </p:pic>
      <p:pic>
        <p:nvPicPr>
          <p:cNvPr id="11" name="图片 10" descr="IMG_5573"/>
          <p:cNvPicPr>
            <a:picLocks noChangeAspect="1"/>
          </p:cNvPicPr>
          <p:nvPr/>
        </p:nvPicPr>
        <p:blipFill>
          <a:blip r:embed="rId3"/>
          <a:srcRect l="49558" t="39659" r="9639" b="43794"/>
          <a:stretch>
            <a:fillRect/>
          </a:stretch>
        </p:blipFill>
        <p:spPr>
          <a:xfrm>
            <a:off x="504825" y="3091180"/>
            <a:ext cx="3077845" cy="1664335"/>
          </a:xfrm>
          <a:prstGeom prst="rect">
            <a:avLst/>
          </a:prstGeom>
        </p:spPr>
      </p:pic>
      <p:pic>
        <p:nvPicPr>
          <p:cNvPr id="12" name="图片 11" descr="IMG_5573"/>
          <p:cNvPicPr>
            <a:picLocks noChangeAspect="1"/>
          </p:cNvPicPr>
          <p:nvPr/>
        </p:nvPicPr>
        <p:blipFill>
          <a:blip r:embed="rId3"/>
          <a:srcRect l="8056" t="40101" r="52302" b="43352"/>
          <a:stretch>
            <a:fillRect/>
          </a:stretch>
        </p:blipFill>
        <p:spPr>
          <a:xfrm>
            <a:off x="4069080" y="3091180"/>
            <a:ext cx="2990215" cy="16643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l="49945" t="58694" r="8452" b="23892"/>
          <a:stretch>
            <a:fillRect/>
          </a:stretch>
        </p:blipFill>
        <p:spPr>
          <a:xfrm>
            <a:off x="7771765" y="3091180"/>
            <a:ext cx="3138170" cy="1751330"/>
          </a:xfrm>
          <a:prstGeom prst="rect">
            <a:avLst/>
          </a:prstGeom>
        </p:spPr>
      </p:pic>
      <p:pic>
        <p:nvPicPr>
          <p:cNvPr id="14" name="图片 13" descr="IMG_5573"/>
          <p:cNvPicPr>
            <a:picLocks noChangeAspect="1"/>
          </p:cNvPicPr>
          <p:nvPr/>
        </p:nvPicPr>
        <p:blipFill>
          <a:blip r:embed="rId3"/>
          <a:srcRect l="8460" t="58832" r="51519" b="23592"/>
          <a:stretch>
            <a:fillRect/>
          </a:stretch>
        </p:blipFill>
        <p:spPr>
          <a:xfrm>
            <a:off x="4445000" y="5308601"/>
            <a:ext cx="2614295" cy="15493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67435" y="236601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98340" y="247777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440420" y="250761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67435" y="484251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98340" y="475551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440420" y="495490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207250" y="589978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593850" y="239712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874895" y="249745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957310" y="253809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497965" y="487299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874895" y="478663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771255" y="495490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733665" y="593026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-8255" y="67310"/>
            <a:ext cx="10763885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Read and number the pictures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给下列图片排序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5573"/>
          <p:cNvPicPr>
            <a:picLocks noChangeAspect="1"/>
          </p:cNvPicPr>
          <p:nvPr/>
        </p:nvPicPr>
        <p:blipFill>
          <a:blip r:embed="rId3"/>
          <a:srcRect l="50139" t="20928" r="11011" b="63258"/>
          <a:stretch>
            <a:fillRect/>
          </a:stretch>
        </p:blipFill>
        <p:spPr>
          <a:xfrm>
            <a:off x="578485" y="775335"/>
            <a:ext cx="2930525" cy="1590675"/>
          </a:xfrm>
          <a:prstGeom prst="rect">
            <a:avLst/>
          </a:prstGeom>
        </p:spPr>
      </p:pic>
      <p:pic>
        <p:nvPicPr>
          <p:cNvPr id="9" name="图片 8" descr="IMG_5573"/>
          <p:cNvPicPr>
            <a:picLocks noChangeAspect="1"/>
          </p:cNvPicPr>
          <p:nvPr/>
        </p:nvPicPr>
        <p:blipFill>
          <a:blip r:embed="rId3"/>
          <a:srcRect l="8056" t="21824" r="52504" b="62222"/>
          <a:stretch>
            <a:fillRect/>
          </a:stretch>
        </p:blipFill>
        <p:spPr>
          <a:xfrm>
            <a:off x="3891280" y="775335"/>
            <a:ext cx="2964180" cy="1598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8513" t="78747" r="28908" b="4129"/>
          <a:stretch>
            <a:fillRect/>
          </a:stretch>
        </p:blipFill>
        <p:spPr>
          <a:xfrm>
            <a:off x="7513955" y="775335"/>
            <a:ext cx="3211830" cy="1722120"/>
          </a:xfrm>
          <a:prstGeom prst="rect">
            <a:avLst/>
          </a:prstGeom>
        </p:spPr>
      </p:pic>
      <p:pic>
        <p:nvPicPr>
          <p:cNvPr id="11" name="图片 10" descr="IMG_5573"/>
          <p:cNvPicPr>
            <a:picLocks noChangeAspect="1"/>
          </p:cNvPicPr>
          <p:nvPr/>
        </p:nvPicPr>
        <p:blipFill>
          <a:blip r:embed="rId3"/>
          <a:srcRect l="49558" t="39659" r="9639" b="43794"/>
          <a:stretch>
            <a:fillRect/>
          </a:stretch>
        </p:blipFill>
        <p:spPr>
          <a:xfrm>
            <a:off x="504825" y="3091180"/>
            <a:ext cx="3077845" cy="1664335"/>
          </a:xfrm>
          <a:prstGeom prst="rect">
            <a:avLst/>
          </a:prstGeom>
        </p:spPr>
      </p:pic>
      <p:pic>
        <p:nvPicPr>
          <p:cNvPr id="12" name="图片 11" descr="IMG_5573"/>
          <p:cNvPicPr>
            <a:picLocks noChangeAspect="1"/>
          </p:cNvPicPr>
          <p:nvPr/>
        </p:nvPicPr>
        <p:blipFill>
          <a:blip r:embed="rId3"/>
          <a:srcRect l="8056" t="40101" r="52302" b="43352"/>
          <a:stretch>
            <a:fillRect/>
          </a:stretch>
        </p:blipFill>
        <p:spPr>
          <a:xfrm>
            <a:off x="4069080" y="3091180"/>
            <a:ext cx="2990215" cy="16643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l="49945" t="58694" r="8452" b="23892"/>
          <a:stretch>
            <a:fillRect/>
          </a:stretch>
        </p:blipFill>
        <p:spPr>
          <a:xfrm>
            <a:off x="7771765" y="3091180"/>
            <a:ext cx="3138170" cy="1751330"/>
          </a:xfrm>
          <a:prstGeom prst="rect">
            <a:avLst/>
          </a:prstGeom>
        </p:spPr>
      </p:pic>
      <p:pic>
        <p:nvPicPr>
          <p:cNvPr id="14" name="图片 13" descr="IMG_5573"/>
          <p:cNvPicPr>
            <a:picLocks noChangeAspect="1"/>
          </p:cNvPicPr>
          <p:nvPr/>
        </p:nvPicPr>
        <p:blipFill>
          <a:blip r:embed="rId3"/>
          <a:srcRect l="8460" t="58832" r="51519" b="23592"/>
          <a:stretch>
            <a:fillRect/>
          </a:stretch>
        </p:blipFill>
        <p:spPr>
          <a:xfrm>
            <a:off x="4445000" y="5426075"/>
            <a:ext cx="2614295" cy="15309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67435" y="236601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98340" y="247777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440420" y="250761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67435" y="4842510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98340" y="475551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440420" y="495490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207250" y="5899785"/>
            <a:ext cx="175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(        )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593850" y="239712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874895" y="249745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957310" y="253809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497965" y="487299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874895" y="478663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771255" y="495490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733665" y="5930265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10515" y="67310"/>
            <a:ext cx="4187190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Retell the story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80" y="1490980"/>
            <a:ext cx="6077585" cy="455059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67100" y="249555"/>
            <a:ext cx="697801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Which word says </a:t>
            </a:r>
            <a:r>
              <a:rPr lang="en-US" sz="2800" b="1" dirty="0">
                <a:solidFill>
                  <a:srgbClr val="FF0000"/>
                </a:solidFill>
                <a:cs typeface="+mn-lt"/>
              </a:rPr>
              <a:t>hanging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5561"/>
            <a:ext cx="2987824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Third reading</a:t>
            </a:r>
            <a:endParaRPr lang="zh-CN" altLang="en-US" sz="3200" b="1" dirty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81444" y="5057815"/>
            <a:ext cx="1033169" cy="42293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8"/>
          <p:cNvSpPr txBox="1"/>
          <p:nvPr/>
        </p:nvSpPr>
        <p:spPr>
          <a:xfrm>
            <a:off x="6425565" y="4967858"/>
            <a:ext cx="256540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hanging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6425565" y="4981734"/>
            <a:ext cx="530542" cy="8299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7099" y="964897"/>
            <a:ext cx="697801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sound does </a:t>
            </a:r>
            <a:r>
              <a:rPr lang="en-US" sz="2800" b="1" dirty="0">
                <a:solidFill>
                  <a:srgbClr val="FF0000"/>
                </a:solidFill>
                <a:cs typeface="+mn-lt"/>
              </a:rPr>
              <a:t>hanging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 start with?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8" grpId="0" bldLvl="0" animBg="1"/>
      <p:bldP spid="2" grpId="0" bldLvl="0" animBg="1"/>
      <p:bldP spid="5" grpId="1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248879"/>
            <a:ext cx="8443595" cy="6322141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423727" y="2827655"/>
            <a:ext cx="1672590" cy="16294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6435" y="53340"/>
            <a:ext cx="1081976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Read the speech bubble.</a:t>
            </a:r>
          </a:p>
          <a:p>
            <a:r>
              <a:rPr lang="en-US" sz="2800" b="1" dirty="0" smtClean="0">
                <a:solidFill>
                  <a:srgbClr val="0070C0"/>
                </a:solidFill>
                <a:cs typeface="+mn-lt"/>
              </a:rPr>
              <a:t>Make 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your voice sound like the monkey is shouting.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191416"/>
            <a:ext cx="8577580" cy="64224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21765" y="294640"/>
            <a:ext cx="672592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Look at the word </a:t>
            </a:r>
            <a:r>
              <a:rPr lang="en-US" sz="2800" b="1" dirty="0">
                <a:solidFill>
                  <a:srgbClr val="FF0000"/>
                </a:solidFill>
                <a:cs typeface="+mn-lt"/>
              </a:rPr>
              <a:t>jumping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. </a:t>
            </a:r>
          </a:p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sound does </a:t>
            </a:r>
            <a:r>
              <a:rPr lang="en-US" sz="2800" b="1" dirty="0">
                <a:solidFill>
                  <a:srgbClr val="FF0000"/>
                </a:solidFill>
                <a:cs typeface="+mn-lt"/>
              </a:rPr>
              <a:t>jumping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 start with?</a:t>
            </a:r>
          </a:p>
        </p:txBody>
      </p:sp>
      <p:sp>
        <p:nvSpPr>
          <p:cNvPr id="8" name="矩形 7"/>
          <p:cNvSpPr/>
          <p:nvPr/>
        </p:nvSpPr>
        <p:spPr>
          <a:xfrm>
            <a:off x="1648308" y="5178643"/>
            <a:ext cx="1405285" cy="5759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8"/>
          <p:cNvSpPr txBox="1"/>
          <p:nvPr/>
        </p:nvSpPr>
        <p:spPr>
          <a:xfrm>
            <a:off x="4932045" y="5332730"/>
            <a:ext cx="256540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jumping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932045" y="5332730"/>
            <a:ext cx="415290" cy="8299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8" grpId="0" bldLvl="0" animBg="1"/>
      <p:bldP spid="3" grpId="0" bldLvl="0" animBg="1"/>
      <p:bldP spid="4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" y="161189"/>
            <a:ext cx="8728710" cy="65356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52595" y="5307965"/>
            <a:ext cx="840168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cs typeface="+mn-lt"/>
              </a:rPr>
              <a:t>Look at the speech bubbles. Read them in the way you think the monkeys would say them.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0"/>
            <a:ext cx="8930005" cy="6686341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581679" y="483316"/>
            <a:ext cx="1331595" cy="140652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55230" y="4851610"/>
            <a:ext cx="5376545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Look at the bubble. </a:t>
            </a:r>
          </a:p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The monkey is laughing. </a:t>
            </a:r>
          </a:p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How will you read it? </a:t>
            </a:r>
          </a:p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Read the speech </a:t>
            </a:r>
            <a:r>
              <a:rPr lang="en-US" sz="2800" b="1" dirty="0" smtClean="0">
                <a:solidFill>
                  <a:srgbClr val="0070C0"/>
                </a:solidFill>
                <a:cs typeface="+mn-lt"/>
              </a:rPr>
              <a:t>bubble.</a:t>
            </a:r>
            <a:r>
              <a:rPr lang="en-US" sz="2800" dirty="0" smtClean="0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sz="2800" dirty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" y="59411"/>
            <a:ext cx="9078595" cy="679759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24192" y="2230755"/>
            <a:ext cx="1397635" cy="873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52067" y="3103880"/>
            <a:ext cx="1287145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26634" y="154643"/>
            <a:ext cx="2059835" cy="1065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14770" y="5039622"/>
            <a:ext cx="5777230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Look at the speech bubbles. Read them and make your voice sound like the animals may have said them.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6" grpId="0" bldLvl="0" animBg="1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87975" y="2248535"/>
            <a:ext cx="646557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>
                <a:solidFill>
                  <a:srgbClr val="1F497D"/>
                </a:solidFill>
              </a:rPr>
              <a:t> </a:t>
            </a:r>
            <a:r>
              <a:rPr lang="en-US" altLang="zh-CN" sz="2800" b="1"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lt"/>
              </a:rPr>
              <a:t>What can you see on the front cover?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33085" y="3168015"/>
            <a:ext cx="553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 </a:t>
            </a:r>
            <a:r>
              <a:rPr lang="en-US" sz="2800" b="1">
                <a:solidFill>
                  <a:srgbClr val="1F497D"/>
                </a:solidFill>
              </a:rPr>
              <a:t>What's the title?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75" y="814705"/>
            <a:ext cx="4217128" cy="5960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93690" y="101070"/>
            <a:ext cx="6000750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How many monkeys do you see?</a:t>
            </a:r>
            <a:endParaRPr lang="zh-CN" altLang="en-US" sz="28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5280570" y="692140"/>
            <a:ext cx="3850005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What are they doing?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25756" y="67310"/>
            <a:ext cx="313184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Prediction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预测</a:t>
            </a:r>
            <a:endParaRPr lang="zh-CN" altLang="en-US" sz="3200" b="1" dirty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409065" y="1346835"/>
            <a:ext cx="2859405" cy="797560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25755" y="815340"/>
            <a:ext cx="4469130" cy="5959475"/>
            <a:chOff x="709" y="1027"/>
            <a:chExt cx="7038" cy="9385"/>
          </a:xfrm>
        </p:grpSpPr>
        <p:pic>
          <p:nvPicPr>
            <p:cNvPr id="2" name="图片 1" descr="IMG_55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" y="1027"/>
              <a:ext cx="7038" cy="938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706" y="3284"/>
              <a:ext cx="3593" cy="6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椭圆 11"/>
          <p:cNvSpPr/>
          <p:nvPr/>
        </p:nvSpPr>
        <p:spPr>
          <a:xfrm>
            <a:off x="991870" y="1501872"/>
            <a:ext cx="3136900" cy="90638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bldLvl="0" animBg="1"/>
      <p:bldP spid="10" grpId="0" bldLvl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111683"/>
            <a:ext cx="8766810" cy="656414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80685" y="4526018"/>
            <a:ext cx="5851506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Look at the speech bubbles. </a:t>
            </a:r>
          </a:p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Read them and make your voice sound like how the animals might talk.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19380" y="2330312"/>
            <a:ext cx="69156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黑体" panose="02010609060101010101" pitchFamily="49" charset="-122"/>
              </a:rPr>
              <a:t>Act out the story</a:t>
            </a:r>
            <a:endParaRPr lang="zh-CN" alt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0" y="1489174"/>
            <a:ext cx="6508750" cy="487342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096469" y="1397303"/>
            <a:ext cx="6356985" cy="5633720"/>
            <a:chOff x="7199" y="2712"/>
            <a:chExt cx="8286" cy="703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9" y="2712"/>
              <a:ext cx="8286" cy="7030"/>
            </a:xfrm>
            <a:prstGeom prst="rect">
              <a:avLst/>
            </a:prstGeom>
          </p:spPr>
        </p:pic>
        <p:pic>
          <p:nvPicPr>
            <p:cNvPr id="3" name="图片 2" descr="IMG_5553"/>
            <p:cNvPicPr>
              <a:picLocks noChangeAspect="1"/>
            </p:cNvPicPr>
            <p:nvPr/>
          </p:nvPicPr>
          <p:blipFill>
            <a:blip r:embed="rId5"/>
            <a:srcRect l="73635" t="18525" b="46312"/>
            <a:stretch>
              <a:fillRect/>
            </a:stretch>
          </p:blipFill>
          <p:spPr>
            <a:xfrm>
              <a:off x="7709" y="3183"/>
              <a:ext cx="3839" cy="4070"/>
            </a:xfrm>
            <a:prstGeom prst="ellipse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79505" y="718185"/>
            <a:ext cx="882756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could </a:t>
            </a:r>
            <a:r>
              <a:rPr lang="en-US" sz="2800" b="1" dirty="0" err="1">
                <a:solidFill>
                  <a:srgbClr val="0070C0"/>
                </a:solidFill>
                <a:cs typeface="+mn-lt"/>
              </a:rPr>
              <a:t>Jojo</a:t>
            </a:r>
            <a:r>
              <a:rPr lang="en-US" sz="2800" b="1" dirty="0">
                <a:solidFill>
                  <a:srgbClr val="0070C0"/>
                </a:solidFill>
                <a:cs typeface="+mn-lt"/>
              </a:rPr>
              <a:t> say to the monkey swinging?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0" y="35560"/>
            <a:ext cx="4900930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 Discuss and share</a:t>
            </a:r>
            <a:endParaRPr lang="en-US" sz="3200" b="1" dirty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60715" y="363226"/>
            <a:ext cx="847725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do you think Dodo might be thinking?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80" y="1219122"/>
            <a:ext cx="6903085" cy="516868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15000" y="1482090"/>
            <a:ext cx="6445250" cy="5721350"/>
            <a:chOff x="10588" y="-609"/>
            <a:chExt cx="9474" cy="821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88" y="-609"/>
              <a:ext cx="9475" cy="8218"/>
            </a:xfrm>
            <a:prstGeom prst="rect">
              <a:avLst/>
            </a:prstGeom>
          </p:spPr>
        </p:pic>
        <p:pic>
          <p:nvPicPr>
            <p:cNvPr id="7" name="图片 6" descr="IMG_5554"/>
            <p:cNvPicPr>
              <a:picLocks noChangeAspect="1"/>
            </p:cNvPicPr>
            <p:nvPr/>
          </p:nvPicPr>
          <p:blipFill>
            <a:blip r:embed="rId5"/>
            <a:srcRect l="65964" t="15539" b="44036"/>
            <a:stretch>
              <a:fillRect/>
            </a:stretch>
          </p:blipFill>
          <p:spPr>
            <a:xfrm>
              <a:off x="11136" y="21"/>
              <a:ext cx="4592" cy="4513"/>
            </a:xfrm>
            <a:prstGeom prst="ellipse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624313"/>
            <a:ext cx="8174355" cy="612054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70956" y="3450368"/>
            <a:ext cx="4932045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70C0"/>
                </a:solidFill>
                <a:cs typeface="+mn-lt"/>
              </a:rPr>
              <a:t>Jojo</a:t>
            </a:r>
            <a:r>
              <a:rPr lang="en-US" altLang="zh-CN" sz="2800" b="1" dirty="0">
                <a:solidFill>
                  <a:srgbClr val="0070C0"/>
                </a:solidFill>
                <a:cs typeface="+mn-lt"/>
              </a:rPr>
              <a:t> helped Dodo. What might have happened if the monkey hadn't helped his friend?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0" y="35560"/>
            <a:ext cx="6205855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  Imagine, discuss and say</a:t>
            </a:r>
            <a:endParaRPr lang="en-US" sz="3200" b="1" dirty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" y="1398585"/>
            <a:ext cx="6680718" cy="48463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35470" y="3510915"/>
            <a:ext cx="5316855" cy="953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cs typeface="+mn-lt"/>
              </a:rPr>
              <a:t>Has a friend ever helped you? </a:t>
            </a:r>
          </a:p>
          <a:p>
            <a:r>
              <a:rPr lang="en-US" altLang="zh-CN" sz="2800" b="1" dirty="0">
                <a:solidFill>
                  <a:srgbClr val="0070C0"/>
                </a:solidFill>
                <a:cs typeface="+mn-lt"/>
              </a:rPr>
              <a:t>How?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0" y="27171"/>
            <a:ext cx="5033645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 Talk </a:t>
            </a:r>
            <a:r>
              <a:rPr lang="en-US" sz="3200" b="1" dirty="0">
                <a:solidFill>
                  <a:schemeClr val="tx2"/>
                </a:solidFill>
                <a:ea typeface="黑体" panose="02010609060101010101" pitchFamily="49" charset="-122"/>
              </a:rPr>
              <a:t>about your friend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8915" y="293370"/>
            <a:ext cx="832104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作业布置，请</a:t>
            </a:r>
            <a:r>
              <a:rPr lang="zh-CN" altLang="en-US" sz="2800" dirty="0" smtClean="0"/>
              <a:t>从两</a:t>
            </a:r>
            <a:r>
              <a:rPr lang="zh-CN" altLang="en-US" sz="2800" dirty="0"/>
              <a:t>项作业中任选一项并完成。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0995" y="1300480"/>
            <a:ext cx="10663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0070C0"/>
                </a:solidFill>
                <a:cs typeface="+mn-lt"/>
              </a:rPr>
              <a:t>1</a:t>
            </a:r>
            <a:r>
              <a:rPr lang="zh-CN" altLang="en-US" sz="2800" b="1" dirty="0" smtClean="0">
                <a:solidFill>
                  <a:srgbClr val="0070C0"/>
                </a:solidFill>
                <a:cs typeface="+mn-lt"/>
              </a:rPr>
              <a:t>. Have </a:t>
            </a:r>
            <a:r>
              <a:rPr lang="zh-CN" altLang="en-US" sz="2800" b="1" dirty="0">
                <a:solidFill>
                  <a:srgbClr val="0070C0"/>
                </a:solidFill>
                <a:cs typeface="+mn-lt"/>
              </a:rPr>
              <a:t>you ever helped your </a:t>
            </a:r>
            <a:r>
              <a:rPr lang="zh-CN" altLang="en-US" sz="2800" b="1" dirty="0" smtClean="0">
                <a:solidFill>
                  <a:srgbClr val="0070C0"/>
                </a:solidFill>
                <a:cs typeface="+mn-lt"/>
              </a:rPr>
              <a:t>friend</a:t>
            </a:r>
            <a:r>
              <a:rPr lang="en-US" altLang="zh-CN" sz="2800" b="1" dirty="0" smtClean="0">
                <a:solidFill>
                  <a:srgbClr val="0070C0"/>
                </a:solidFill>
                <a:cs typeface="+mn-lt"/>
              </a:rPr>
              <a:t>s</a:t>
            </a:r>
            <a:r>
              <a:rPr lang="zh-CN" altLang="en-US" sz="2800" b="1" dirty="0" smtClean="0">
                <a:solidFill>
                  <a:srgbClr val="0070C0"/>
                </a:solidFill>
                <a:cs typeface="+mn-lt"/>
              </a:rPr>
              <a:t>? </a:t>
            </a:r>
            <a:r>
              <a:rPr lang="zh-CN" altLang="en-US" sz="2800" b="1" dirty="0">
                <a:solidFill>
                  <a:srgbClr val="0070C0"/>
                </a:solidFill>
                <a:cs typeface="+mn-lt"/>
              </a:rPr>
              <a:t>How? Talk about it </a:t>
            </a:r>
            <a:r>
              <a:rPr lang="en-US" altLang="zh-CN" sz="2800" b="1" dirty="0" smtClean="0">
                <a:solidFill>
                  <a:srgbClr val="0070C0"/>
                </a:solidFill>
                <a:cs typeface="+mn-lt"/>
              </a:rPr>
              <a:t>to</a:t>
            </a:r>
            <a:r>
              <a:rPr lang="zh-CN" altLang="en-US" sz="2800" b="1" dirty="0" smtClean="0">
                <a:solidFill>
                  <a:srgbClr val="0070C0"/>
                </a:solidFill>
                <a:cs typeface="+mn-lt"/>
              </a:rPr>
              <a:t>   your </a:t>
            </a:r>
            <a:r>
              <a:rPr lang="zh-CN" altLang="en-US" sz="2800" b="1" dirty="0">
                <a:solidFill>
                  <a:srgbClr val="0070C0"/>
                </a:solidFill>
                <a:cs typeface="+mn-lt"/>
              </a:rPr>
              <a:t>parents or classmates.</a:t>
            </a:r>
          </a:p>
          <a:p>
            <a:pPr>
              <a:lnSpc>
                <a:spcPct val="200000"/>
              </a:lnSpc>
            </a:pPr>
            <a:r>
              <a:rPr lang="en-US" altLang="zh-CN" sz="2800" b="1" dirty="0">
                <a:solidFill>
                  <a:srgbClr val="0070C0"/>
                </a:solidFill>
                <a:cs typeface="+mn-lt"/>
              </a:rPr>
              <a:t>2</a:t>
            </a:r>
            <a:r>
              <a:rPr lang="en-US" altLang="zh-CN" sz="2800" b="1" dirty="0" smtClean="0">
                <a:solidFill>
                  <a:srgbClr val="0070C0"/>
                </a:solidFill>
                <a:cs typeface="+mn-lt"/>
              </a:rPr>
              <a:t>. </a:t>
            </a:r>
            <a:r>
              <a:rPr lang="zh-CN" altLang="en-US" sz="2800" b="1" dirty="0" smtClean="0">
                <a:solidFill>
                  <a:srgbClr val="0070C0"/>
                </a:solidFill>
                <a:cs typeface="+mn-lt"/>
              </a:rPr>
              <a:t>Draw </a:t>
            </a:r>
            <a:r>
              <a:rPr lang="zh-CN" altLang="en-US" sz="2800" b="1" dirty="0">
                <a:solidFill>
                  <a:srgbClr val="0070C0"/>
                </a:solidFill>
                <a:cs typeface="+mn-lt"/>
              </a:rPr>
              <a:t>a friend who has helped you.</a:t>
            </a:r>
          </a:p>
        </p:txBody>
      </p:sp>
      <p:pic>
        <p:nvPicPr>
          <p:cNvPr id="3" name="图片 2" descr="IMG_5572"/>
          <p:cNvPicPr>
            <a:picLocks noChangeAspect="1"/>
          </p:cNvPicPr>
          <p:nvPr/>
        </p:nvPicPr>
        <p:blipFill>
          <a:blip r:embed="rId3"/>
          <a:srcRect l="8856" t="20057" r="32839" b="18434"/>
          <a:stretch>
            <a:fillRect/>
          </a:stretch>
        </p:blipFill>
        <p:spPr>
          <a:xfrm rot="16200000">
            <a:off x="7852685" y="2558053"/>
            <a:ext cx="3292574" cy="48037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58863" y="6199319"/>
            <a:ext cx="14795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作业</a:t>
            </a:r>
            <a:r>
              <a:rPr lang="en-US" altLang="zh-CN" dirty="0" smtClean="0"/>
              <a:t>2</a:t>
            </a:r>
            <a:r>
              <a:rPr lang="zh-CN" altLang="en-US" dirty="0" smtClean="0"/>
              <a:t>范例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1434465"/>
            <a:ext cx="3896995" cy="3252470"/>
          </a:xfrm>
          <a:prstGeom prst="rect">
            <a:avLst/>
          </a:prstGeom>
        </p:spPr>
      </p:pic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1108075"/>
            <a:ext cx="3599815" cy="39046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24455" y="5012690"/>
            <a:ext cx="114173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/>
              <a:t>Jojo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3984" y="130175"/>
            <a:ext cx="575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Introduce the </a:t>
            </a:r>
            <a:r>
              <a:rPr lang="en-US" sz="2800" b="1" dirty="0" smtClean="0"/>
              <a:t>monkeys’ </a:t>
            </a:r>
            <a:r>
              <a:rPr lang="en-US" sz="2800" b="1" dirty="0"/>
              <a:t>names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91120" y="5243830"/>
            <a:ext cx="1467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/>
              <a:t>Dodo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0"/>
            <a:ext cx="10157460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First reading: view &amp; answer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看图回答（</a:t>
            </a:r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PP2-13</a:t>
            </a:r>
            <a:r>
              <a:rPr lang="zh-CN" altLang="en-US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1" y="880159"/>
            <a:ext cx="3235564" cy="237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880159"/>
            <a:ext cx="3601720" cy="23761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08" y="880159"/>
            <a:ext cx="3457430" cy="23761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" y="3879850"/>
            <a:ext cx="3705225" cy="27742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20" y="3885659"/>
            <a:ext cx="3705860" cy="27747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08" y="3885659"/>
            <a:ext cx="3759835" cy="27684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20290" y="3256280"/>
            <a:ext cx="755142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1. </a:t>
            </a:r>
            <a:r>
              <a:rPr lang="en-US" altLang="zh-CN" sz="36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lt"/>
              </a:rPr>
              <a:t>What are the monkeys doing?</a:t>
            </a:r>
          </a:p>
          <a:p>
            <a:r>
              <a:rPr lang="en-US" sz="36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lt"/>
              </a:rPr>
              <a:t>2. Are they happy or not?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4" y="998392"/>
            <a:ext cx="6104255" cy="45705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78739" y="2760519"/>
            <a:ext cx="399796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are they doing?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928870" cy="5835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2"/>
                </a:solidFill>
                <a:ea typeface="黑体" panose="02010609060101010101" pitchFamily="49" charset="-122"/>
              </a:rPr>
              <a:t>  Second reading</a:t>
            </a:r>
            <a:endParaRPr lang="zh-CN" altLang="en-US" sz="3200" b="1" dirty="0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32725" y="1725295"/>
            <a:ext cx="405701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What are the monkeys doing now?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767256"/>
            <a:ext cx="7393940" cy="5536212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543810" y="2995953"/>
            <a:ext cx="1435100" cy="134810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32725" y="3689350"/>
            <a:ext cx="4057015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Why do you think he is saying “Look! Look! Look!”?</a:t>
            </a:r>
          </a:p>
        </p:txBody>
      </p:sp>
      <p:sp>
        <p:nvSpPr>
          <p:cNvPr id="160" name=" 160"/>
          <p:cNvSpPr/>
          <p:nvPr/>
        </p:nvSpPr>
        <p:spPr>
          <a:xfrm rot="13200000">
            <a:off x="4144659" y="3480547"/>
            <a:ext cx="3612642" cy="1551357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  <p:bldP spid="6" grpId="0" animBg="1"/>
      <p:bldP spid="1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064500" y="2563967"/>
            <a:ext cx="4057015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2800" b="1">
                <a:solidFill>
                  <a:srgbClr val="0070C0"/>
                </a:solidFill>
                <a:cs typeface="+mn-lt"/>
              </a:rPr>
              <a:t>What are they doing?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385368"/>
            <a:ext cx="7750810" cy="58034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55437" y="3275328"/>
            <a:ext cx="355693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+mn-lt"/>
              </a:rPr>
              <a:t>Look at the monkey on the log. He is saying “Wow!” Why do you think he is saying this?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9" y="504209"/>
            <a:ext cx="7915275" cy="5926562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126580" y="713856"/>
            <a:ext cx="1643336" cy="150922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 160"/>
          <p:cNvSpPr/>
          <p:nvPr/>
        </p:nvSpPr>
        <p:spPr>
          <a:xfrm rot="13200000">
            <a:off x="6402192" y="2171089"/>
            <a:ext cx="3014980" cy="95440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16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648575" y="4648200"/>
            <a:ext cx="4309110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cs typeface="+mn-lt"/>
              </a:rPr>
              <a:t>Look at the crocodile. What do you think he may be thinking?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4" y="825620"/>
            <a:ext cx="6953250" cy="520624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253219" y="4608830"/>
            <a:ext cx="3202952" cy="127381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120092" y="906011"/>
            <a:ext cx="1549156" cy="24562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48575" y="1419225"/>
            <a:ext cx="4309110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cs typeface="+mn-lt"/>
              </a:rPr>
              <a:t>What is the monkey on the log doing? Why do you think he might be doing that?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自定义</PresentationFormat>
  <Paragraphs>92</Paragraphs>
  <Slides>26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45</cp:revision>
  <dcterms:created xsi:type="dcterms:W3CDTF">2018-03-01T02:03:00Z</dcterms:created>
  <dcterms:modified xsi:type="dcterms:W3CDTF">2018-11-07T05:20:10Z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