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56" r:id="rId4"/>
    <p:sldId id="262" r:id="rId5"/>
    <p:sldId id="259" r:id="rId6"/>
    <p:sldId id="263" r:id="rId7"/>
    <p:sldId id="264" r:id="rId8"/>
    <p:sldId id="265" r:id="rId9"/>
    <p:sldId id="266" r:id="rId10"/>
    <p:sldId id="257" r:id="rId11"/>
    <p:sldId id="267" r:id="rId12"/>
    <p:sldId id="258" r:id="rId13"/>
    <p:sldId id="269" r:id="rId14"/>
    <p:sldId id="268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3" r:id="rId23"/>
    <p:sldId id="278" r:id="rId24"/>
    <p:sldId id="279" r:id="rId25"/>
    <p:sldId id="280" r:id="rId26"/>
    <p:sldId id="281" r:id="rId27"/>
    <p:sldId id="282" r:id="rId28"/>
    <p:sldId id="283" r:id="rId29"/>
    <p:sldId id="295" r:id="rId30"/>
    <p:sldId id="284" r:id="rId31"/>
    <p:sldId id="285" r:id="rId32"/>
    <p:sldId id="287" r:id="rId33"/>
    <p:sldId id="290" r:id="rId34"/>
    <p:sldId id="288" r:id="rId35"/>
    <p:sldId id="291" r:id="rId36"/>
    <p:sldId id="294" r:id="rId37"/>
    <p:sldId id="293" r:id="rId3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1938" y="-4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B89E-6583-4B46-838A-7A58782EAF5C}" type="datetimeFigureOut">
              <a:rPr lang="zh-CN" altLang="en-US" smtClean="0"/>
              <a:pPr/>
              <a:t>2018/9/4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BA11-7D02-47C5-ABEE-E9E9EF8792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67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B89E-6583-4B46-838A-7A58782EAF5C}" type="datetimeFigureOut">
              <a:rPr lang="zh-CN" altLang="en-US" smtClean="0"/>
              <a:pPr/>
              <a:t>2018/9/4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BA11-7D02-47C5-ABEE-E9E9EF8792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34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B89E-6583-4B46-838A-7A58782EAF5C}" type="datetimeFigureOut">
              <a:rPr lang="zh-CN" altLang="en-US" smtClean="0"/>
              <a:pPr/>
              <a:t>2018/9/4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BA11-7D02-47C5-ABEE-E9E9EF8792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95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B89E-6583-4B46-838A-7A58782EAF5C}" type="datetimeFigureOut">
              <a:rPr lang="zh-CN" altLang="en-US" smtClean="0"/>
              <a:pPr/>
              <a:t>2018/9/4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BA11-7D02-47C5-ABEE-E9E9EF8792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935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B89E-6583-4B46-838A-7A58782EAF5C}" type="datetimeFigureOut">
              <a:rPr lang="zh-CN" altLang="en-US" smtClean="0"/>
              <a:pPr/>
              <a:t>2018/9/4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BA11-7D02-47C5-ABEE-E9E9EF8792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8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B89E-6583-4B46-838A-7A58782EAF5C}" type="datetimeFigureOut">
              <a:rPr lang="zh-CN" altLang="en-US" smtClean="0"/>
              <a:pPr/>
              <a:t>2018/9/4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BA11-7D02-47C5-ABEE-E9E9EF8792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30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B89E-6583-4B46-838A-7A58782EAF5C}" type="datetimeFigureOut">
              <a:rPr lang="zh-CN" altLang="en-US" smtClean="0"/>
              <a:pPr/>
              <a:t>2018/9/4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BA11-7D02-47C5-ABEE-E9E9EF8792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3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B89E-6583-4B46-838A-7A58782EAF5C}" type="datetimeFigureOut">
              <a:rPr lang="zh-CN" altLang="en-US" smtClean="0"/>
              <a:pPr/>
              <a:t>2018/9/4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BA11-7D02-47C5-ABEE-E9E9EF8792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3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B89E-6583-4B46-838A-7A58782EAF5C}" type="datetimeFigureOut">
              <a:rPr lang="zh-CN" altLang="en-US" smtClean="0"/>
              <a:pPr/>
              <a:t>2018/9/4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BA11-7D02-47C5-ABEE-E9E9EF8792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84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B89E-6583-4B46-838A-7A58782EAF5C}" type="datetimeFigureOut">
              <a:rPr lang="zh-CN" altLang="en-US" smtClean="0"/>
              <a:pPr/>
              <a:t>2018/9/4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BA11-7D02-47C5-ABEE-E9E9EF8792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98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B89E-6583-4B46-838A-7A58782EAF5C}" type="datetimeFigureOut">
              <a:rPr lang="zh-CN" altLang="en-US" smtClean="0"/>
              <a:pPr/>
              <a:t>2018/9/4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BA11-7D02-47C5-ABEE-E9E9EF8792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04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7B89E-6583-4B46-838A-7A58782EAF5C}" type="datetimeFigureOut">
              <a:rPr lang="zh-CN" altLang="en-US" smtClean="0"/>
              <a:pPr/>
              <a:t>2018/9/4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BBA11-7D02-47C5-ABEE-E9E9EF8792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38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Key%20links\&#22810;&#32500;&#38405;&#35835;-ppt\&#31532;1&#32423;\&#22810;&#32500;L1\&#22810;&#32500;L1%20%208.30\&#25913;ingL1-I%20Am%20a%20Robot\L1-I%20Am%20a%20Robot-&#35838;&#20214;-&#35838;&#20214;&#35270;&#39057;-Head%20Shoulders%20Knees%20And%20Toes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Key%20links\&#22810;&#32500;&#38405;&#35835;-ppt\&#31532;1&#32423;\&#22810;&#32500;L1\&#22810;&#32500;L1%20%208.30\&#25913;ingL1-I%20Am%20a%20Robot\L1-I%20Am%20a%20Robot-&#35838;&#20214;-&#35838;&#20214;&#35270;&#39057;-&#26426;&#22120;&#20154;&#35270;&#39057;.mp4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43.jpe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4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41.jpeg"/><Relationship Id="rId5" Type="http://schemas.openxmlformats.org/officeDocument/2006/relationships/image" Target="../media/image65.pn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43.jpe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4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41.jpeg"/><Relationship Id="rId5" Type="http://schemas.openxmlformats.org/officeDocument/2006/relationships/image" Target="../media/image65.pn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3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88460" y="1432625"/>
            <a:ext cx="5275934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66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I Am a Robot</a:t>
            </a:r>
          </a:p>
          <a:p>
            <a:pPr algn="ctr"/>
            <a:r>
              <a:rPr lang="zh-CN" altLang="en-US" sz="48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我</a:t>
            </a:r>
            <a:r>
              <a:rPr lang="zh-CN" altLang="en-US" sz="48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才是机器人</a:t>
            </a:r>
            <a:endParaRPr lang="zh-CN" altLang="en-US" sz="48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26623" y="4922435"/>
            <a:ext cx="370413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cap="none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选自</a:t>
            </a:r>
            <a:r>
              <a:rPr lang="en-US" altLang="zh-CN" sz="2400" b="1" cap="none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《</a:t>
            </a:r>
            <a:r>
              <a:rPr lang="zh-CN" altLang="en-US" sz="2400" b="1" cap="none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多维阅读第</a:t>
            </a:r>
            <a:r>
              <a:rPr lang="en-US" altLang="zh-CN" sz="2400" b="1" cap="none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zh-CN" altLang="en-US" sz="2400" b="1" cap="none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级</a:t>
            </a:r>
            <a:r>
              <a:rPr lang="en-US" altLang="zh-CN" sz="2400" b="1" cap="none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》</a:t>
            </a:r>
            <a:endParaRPr lang="zh-CN" altLang="en-US" sz="2400" b="1" cap="none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图片 9" descr="bki-20140327171550-192657955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104" y="4543188"/>
            <a:ext cx="1545703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489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893"/>
            <a:ext cx="9144000" cy="4608214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2365695" y="3179428"/>
            <a:ext cx="1442907" cy="1462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44829" y="1440482"/>
            <a:ext cx="1181734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e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68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" y="1078125"/>
            <a:ext cx="9144000" cy="4635626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051308" y="155534"/>
            <a:ext cx="1042400" cy="1326314"/>
            <a:chOff x="2535108" y="625317"/>
            <a:chExt cx="1042400" cy="1326314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825087" y="1255594"/>
              <a:ext cx="136480" cy="6960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 flipV="1">
              <a:off x="2961567" y="1299166"/>
              <a:ext cx="259307" cy="5569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/>
            <p:cNvSpPr/>
            <p:nvPr/>
          </p:nvSpPr>
          <p:spPr>
            <a:xfrm>
              <a:off x="2535108" y="625317"/>
              <a:ext cx="104240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zh-CN" sz="3600" b="1" cap="none" spc="0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eyes</a:t>
              </a:r>
              <a:endParaRPr lang="zh-CN" altLang="en-US" sz="3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32011" y="1191923"/>
            <a:ext cx="1742282" cy="646331"/>
            <a:chOff x="494265" y="1296536"/>
            <a:chExt cx="1742282" cy="646331"/>
          </a:xfrm>
        </p:grpSpPr>
        <p:cxnSp>
          <p:nvCxnSpPr>
            <p:cNvPr id="10" name="直接连接符 9"/>
            <p:cNvCxnSpPr/>
            <p:nvPr/>
          </p:nvCxnSpPr>
          <p:spPr>
            <a:xfrm flipV="1">
              <a:off x="1472273" y="1634351"/>
              <a:ext cx="764274" cy="136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494265" y="1296536"/>
              <a:ext cx="1141659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zh-CN" sz="3600" b="1" cap="none" spc="0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head</a:t>
              </a:r>
              <a:endParaRPr lang="zh-CN" altLang="en-US" sz="3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-3538" y="4546980"/>
            <a:ext cx="1157689" cy="698311"/>
            <a:chOff x="209747" y="4000352"/>
            <a:chExt cx="1157689" cy="698311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58853" y="4000352"/>
              <a:ext cx="223423" cy="292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/>
            <p:cNvSpPr/>
            <p:nvPr/>
          </p:nvSpPr>
          <p:spPr>
            <a:xfrm>
              <a:off x="209747" y="4052332"/>
              <a:ext cx="1157689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zh-CN" sz="3600" b="1" cap="none" spc="0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hand</a:t>
              </a:r>
              <a:endParaRPr lang="zh-CN" altLang="en-US" sz="3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093708" y="4996218"/>
            <a:ext cx="1228576" cy="646331"/>
            <a:chOff x="730266" y="5023598"/>
            <a:chExt cx="1228576" cy="646331"/>
          </a:xfrm>
        </p:grpSpPr>
        <p:cxnSp>
          <p:nvCxnSpPr>
            <p:cNvPr id="27" name="直接连接符 26"/>
            <p:cNvCxnSpPr/>
            <p:nvPr/>
          </p:nvCxnSpPr>
          <p:spPr>
            <a:xfrm flipV="1">
              <a:off x="730266" y="5429996"/>
              <a:ext cx="605051" cy="500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1208316" y="5023598"/>
              <a:ext cx="75052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zh-CN" sz="3600" b="1" cap="none" spc="0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leg</a:t>
              </a:r>
              <a:endParaRPr lang="zh-CN" altLang="en-US" sz="3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396234" y="3895220"/>
            <a:ext cx="2569896" cy="678891"/>
            <a:chOff x="3507474" y="4193359"/>
            <a:chExt cx="2569896" cy="678891"/>
          </a:xfrm>
        </p:grpSpPr>
        <p:sp>
          <p:nvSpPr>
            <p:cNvPr id="20" name="矩形 19"/>
            <p:cNvSpPr/>
            <p:nvPr/>
          </p:nvSpPr>
          <p:spPr>
            <a:xfrm>
              <a:off x="3507474" y="4380930"/>
              <a:ext cx="682388" cy="4913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/>
            <p:nvPr/>
          </p:nvCxnSpPr>
          <p:spPr>
            <a:xfrm flipV="1">
              <a:off x="4151195" y="4531057"/>
              <a:ext cx="529987" cy="159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 35"/>
            <p:cNvSpPr/>
            <p:nvPr/>
          </p:nvSpPr>
          <p:spPr>
            <a:xfrm>
              <a:off x="4595233" y="4193359"/>
              <a:ext cx="148213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zh-CN" sz="3600" b="1" cap="none" spc="0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fingers</a:t>
              </a:r>
              <a:endParaRPr lang="zh-CN" altLang="en-US" sz="3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846568" y="2800522"/>
            <a:ext cx="3406420" cy="662851"/>
            <a:chOff x="2349689" y="2355579"/>
            <a:chExt cx="3406420" cy="662851"/>
          </a:xfrm>
        </p:grpSpPr>
        <p:cxnSp>
          <p:nvCxnSpPr>
            <p:cNvPr id="24" name="直接连接符 23"/>
            <p:cNvCxnSpPr/>
            <p:nvPr/>
          </p:nvCxnSpPr>
          <p:spPr>
            <a:xfrm flipV="1">
              <a:off x="3293659" y="2770496"/>
              <a:ext cx="814316" cy="454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2349689" y="2647665"/>
              <a:ext cx="912125" cy="37076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4082509" y="2355579"/>
              <a:ext cx="167360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zh-CN" sz="3600" b="1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buttons</a:t>
              </a:r>
              <a:endParaRPr lang="zh-CN" altLang="en-US" sz="3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303300" y="310322"/>
            <a:ext cx="5589031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Point to the body parts of the robot.</a:t>
            </a:r>
            <a:endParaRPr kumimoji="0" lang="en-US" altLang="zh-CN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118612" y="2631659"/>
            <a:ext cx="1155058" cy="1025941"/>
            <a:chOff x="589644" y="1296536"/>
            <a:chExt cx="1155058" cy="1025941"/>
          </a:xfrm>
        </p:grpSpPr>
        <p:cxnSp>
          <p:nvCxnSpPr>
            <p:cNvPr id="46" name="直接连接符 45"/>
            <p:cNvCxnSpPr/>
            <p:nvPr/>
          </p:nvCxnSpPr>
          <p:spPr>
            <a:xfrm>
              <a:off x="1440023" y="1788564"/>
              <a:ext cx="304679" cy="5339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 46"/>
            <p:cNvSpPr/>
            <p:nvPr/>
          </p:nvSpPr>
          <p:spPr>
            <a:xfrm>
              <a:off x="589644" y="1296536"/>
              <a:ext cx="95090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zh-CN" sz="3600" b="1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arm</a:t>
              </a:r>
              <a:endParaRPr lang="zh-CN" altLang="en-US" sz="3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8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72624" y="1015705"/>
            <a:ext cx="49938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How many robots can you see?</a:t>
            </a:r>
            <a:endParaRPr lang="zh-CN" alt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16" descr="C:\Users\zcy\Documents\Tencent Files\405806902\FileRecv\MobileFile\IMG_2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54" y="1819785"/>
            <a:ext cx="1620001" cy="21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18" descr="C:\Users\zcy\Documents\Tencent Files\405806902\FileRecv\MobileFile\IMG_2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8013" y="1819159"/>
            <a:ext cx="1620000" cy="21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19" descr="C:\Users\zcy\Documents\Tencent Files\405806902\FileRecv\MobileFile\IMG_2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0680" y="1819159"/>
            <a:ext cx="1620000" cy="21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0" descr="C:\Users\zcy\Documents\Tencent Files\405806902\FileRecv\MobileFile\IMG_22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378" y="4173296"/>
            <a:ext cx="1620000" cy="21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21" descr="C:\Users\zcy\Documents\Tencent Files\405806902\FileRecv\MobileFile\IMG_22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04747" y="4173297"/>
            <a:ext cx="1726531" cy="21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22" descr="C:\Users\zcy\Documents\Tencent Files\405806902\FileRecv\MobileFile\IMG_22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5025" y="4165368"/>
            <a:ext cx="1620000" cy="21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矩形 12"/>
          <p:cNvSpPr/>
          <p:nvPr/>
        </p:nvSpPr>
        <p:spPr>
          <a:xfrm>
            <a:off x="6190327" y="1070295"/>
            <a:ext cx="1824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Six robots.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View and answer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看图回答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031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C:\Users\zcy\Documents\Tencent Files\405806902\FileRecv\MobileFile\IMG_2255(20180809-21422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5648" y="1337481"/>
            <a:ext cx="3275462" cy="3751892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69491" y="614149"/>
            <a:ext cx="51725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What is a robot blueprint?</a:t>
            </a:r>
            <a:endParaRPr kumimoji="0" lang="en-US" altLang="zh-CN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62279" y="5205567"/>
            <a:ext cx="2291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设计图</a:t>
            </a:r>
            <a:endParaRPr lang="en-US" altLang="zh-CN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16" descr="C:\Users\zcy\Documents\Tencent Files\405806902\FileRecv\MobileFile\IMG_2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173" y="1314817"/>
            <a:ext cx="2934268" cy="391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126114" y="2778836"/>
            <a:ext cx="7471975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1.Can you match the blueprint with robots?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2. Are all the robots the same?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5" name="Picture 16" descr="C:\Users\zcy\Documents\Tencent Files\405806902\FileRecv\MobileFile\IMG_2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5319" y="1024436"/>
            <a:ext cx="1241593" cy="17460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17" descr="C:\Users\zcy\Documents\Tencent Files\405806902\FileRecv\MobileFile\IMG_2255(20180809-21422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246" y="3821374"/>
            <a:ext cx="1228302" cy="19243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18" descr="C:\Users\zcy\Documents\Tencent Files\405806902\FileRecv\MobileFile\IMG_2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370997" y="1031212"/>
            <a:ext cx="1295674" cy="17119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19" descr="C:\Users\zcy\Documents\Tencent Files\405806902\FileRecv\MobileFile\IMG_2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470587" y="920109"/>
            <a:ext cx="1250331" cy="18679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20" descr="C:\Users\zcy\Documents\Tencent Files\405806902\FileRecv\MobileFile\IMG_22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801598" y="1016924"/>
            <a:ext cx="1174618" cy="17262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1" descr="C:\Users\zcy\Documents\Tencent Files\405806902\FileRecv\MobileFile\IMG_22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937982" y="1003916"/>
            <a:ext cx="1291195" cy="17119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22" descr="C:\Users\zcy\Documents\Tencent Files\405806902\FileRecv\MobileFile\IMG_226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115618" y="990268"/>
            <a:ext cx="1226877" cy="18024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23" descr="C:\Users\zcy\Documents\Tencent Files\405806902\FileRecv\MobileFile\IMG_2264(20180809-214330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8675" y="3835020"/>
            <a:ext cx="1228033" cy="18697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24" descr="C:\Users\zcy\Documents\Tencent Files\405806902\FileRecv\MobileFile\IMG_2263(20180809-214317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33565" y="3794077"/>
            <a:ext cx="1262484" cy="19925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25" descr="C:\Users\zcy\Documents\Tencent Files\405806902\FileRecv\MobileFile\IMG_2261(20180809-214304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69005" y="3814548"/>
            <a:ext cx="1311927" cy="19175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26" descr="C:\Users\zcy\Documents\Tencent Files\405806902\FileRecv\MobileFile\IMG_2259(20180809-214253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05015" y="3794077"/>
            <a:ext cx="1218231" cy="19516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27" descr="C:\Users\zcy\Documents\Tencent Files\405806902\FileRecv\MobileFile\IMG_2257(20180809-214239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03761" y="3848668"/>
            <a:ext cx="1338784" cy="1897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8" name="直接连接符 17"/>
          <p:cNvCxnSpPr>
            <a:stCxn id="5" idx="4"/>
          </p:cNvCxnSpPr>
          <p:nvPr/>
        </p:nvCxnSpPr>
        <p:spPr>
          <a:xfrm flipH="1">
            <a:off x="707889" y="2770496"/>
            <a:ext cx="418226" cy="10781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963843" y="2595350"/>
            <a:ext cx="5282851" cy="119872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rot="16200000" flipH="1">
            <a:off x="3816241" y="2642533"/>
            <a:ext cx="1291987" cy="120217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stCxn id="14" idx="0"/>
          </p:cNvCxnSpPr>
          <p:nvPr/>
        </p:nvCxnSpPr>
        <p:spPr>
          <a:xfrm rot="5400000" flipH="1" flipV="1">
            <a:off x="4001773" y="2507340"/>
            <a:ext cx="1030405" cy="15840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12" idx="0"/>
          </p:cNvCxnSpPr>
          <p:nvPr/>
        </p:nvCxnSpPr>
        <p:spPr>
          <a:xfrm rot="5400000" flipH="1" flipV="1">
            <a:off x="3953239" y="1098579"/>
            <a:ext cx="1075895" cy="43969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rot="5400000" flipH="1" flipV="1">
            <a:off x="6788191" y="2468672"/>
            <a:ext cx="1030405" cy="15840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-1" y="0"/>
            <a:ext cx="898022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Second-reading: Matching Game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配对游戏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07889" y="5445455"/>
            <a:ext cx="547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endParaRPr lang="zh-CN" altLang="en-US" sz="5400" b="1" cap="none" spc="0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143179" y="5406785"/>
            <a:ext cx="547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  <a:endParaRPr lang="zh-CN" altLang="en-US" sz="5400" b="1" cap="none" spc="0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699023" y="5393138"/>
            <a:ext cx="547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endParaRPr lang="zh-CN" altLang="en-US" sz="5400" b="1" cap="none" spc="0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091095" y="5379491"/>
            <a:ext cx="547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zh-CN" altLang="en-US" sz="5400" b="1" cap="none" spc="0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483167" y="5461378"/>
            <a:ext cx="547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endParaRPr lang="zh-CN" altLang="en-US" sz="5400" b="1" cap="none" spc="0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011715" y="5475024"/>
            <a:ext cx="547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</a:t>
            </a:r>
            <a:endParaRPr lang="zh-CN" altLang="en-US" sz="5400" b="1" cap="none" spc="0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71576" y="1184181"/>
            <a:ext cx="5529476" cy="52178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/>
              <a:t>What’s missing on the robot?</a:t>
            </a:r>
            <a:endParaRPr lang="zh-CN" altLang="en-US" b="1" dirty="0" smtClean="0"/>
          </a:p>
        </p:txBody>
      </p:sp>
      <p:pic>
        <p:nvPicPr>
          <p:cNvPr id="4" name="Picture 16" descr="C:\Users\zcy\Documents\Tencent Files\405806902\FileRecv\MobileFile\IMG_2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5593" y="1615068"/>
            <a:ext cx="3248169" cy="4130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7" descr="C:\Users\zcy\Documents\Tencent Files\405806902\FileRecv\MobileFile\IMG_2255(20180809-214225).jpg"/>
          <p:cNvPicPr>
            <a:picLocks noChangeAspect="1" noChangeArrowheads="1"/>
          </p:cNvPicPr>
          <p:nvPr/>
        </p:nvPicPr>
        <p:blipFill>
          <a:blip r:embed="rId3" cstate="print"/>
          <a:srcRect t="1256" r="2724"/>
          <a:stretch>
            <a:fillRect/>
          </a:stretch>
        </p:blipFill>
        <p:spPr bwMode="auto">
          <a:xfrm>
            <a:off x="4490114" y="1596789"/>
            <a:ext cx="3234519" cy="409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1171575" y="5787334"/>
            <a:ext cx="672318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 smtClean="0">
                <a:solidFill>
                  <a:prstClr val="black"/>
                </a:solidFill>
              </a:rPr>
              <a:t>What can the robot do with the eyes?</a:t>
            </a:r>
            <a:endParaRPr lang="zh-CN" altLang="en-US" sz="2800" b="1" dirty="0" smtClean="0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86563" y="1588910"/>
            <a:ext cx="236814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 eyes.</a:t>
            </a:r>
            <a:endParaRPr lang="zh-CN" altLang="en-US" sz="4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Third-reading : Let’s read and find out</a:t>
            </a:r>
          </a:p>
          <a:p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找出与众不同之处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19117" y="1006759"/>
            <a:ext cx="5445457" cy="52178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/>
              <a:t>What’s missing on the robot?</a:t>
            </a:r>
            <a:endParaRPr lang="zh-CN" altLang="en-US" b="1" dirty="0" smtClean="0"/>
          </a:p>
        </p:txBody>
      </p:sp>
      <p:sp>
        <p:nvSpPr>
          <p:cNvPr id="7" name="矩形 6"/>
          <p:cNvSpPr/>
          <p:nvPr/>
        </p:nvSpPr>
        <p:spPr>
          <a:xfrm>
            <a:off x="1119117" y="5568970"/>
            <a:ext cx="702129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 smtClean="0">
                <a:solidFill>
                  <a:prstClr val="black"/>
                </a:solidFill>
              </a:rPr>
              <a:t>What can the robot do with the arms?</a:t>
            </a:r>
            <a:endParaRPr lang="zh-CN" altLang="en-US" sz="2800" b="1" dirty="0" smtClean="0">
              <a:solidFill>
                <a:prstClr val="black"/>
              </a:solidFill>
            </a:endParaRPr>
          </a:p>
        </p:txBody>
      </p:sp>
      <p:pic>
        <p:nvPicPr>
          <p:cNvPr id="9" name="Picture 18" descr="C:\Users\zcy\Documents\Tencent Files\405806902\FileRecv\MobileFile\IMG_2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214650" y="1522531"/>
            <a:ext cx="3138985" cy="3877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7" descr="C:\Users\zcy\Documents\Tencent Files\405806902\FileRecv\MobileFile\IMG_2257(20180809-21423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284" y="1528548"/>
            <a:ext cx="3125338" cy="3903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2386563" y="1588910"/>
            <a:ext cx="249459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 arms.</a:t>
            </a:r>
            <a:endParaRPr lang="zh-CN" altLang="en-US" sz="4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92155" y="934399"/>
            <a:ext cx="5445457" cy="52178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/>
              <a:t>What’s missing on the robot?</a:t>
            </a:r>
            <a:endParaRPr lang="zh-CN" altLang="en-US" b="1" dirty="0" smtClean="0"/>
          </a:p>
        </p:txBody>
      </p:sp>
      <p:sp>
        <p:nvSpPr>
          <p:cNvPr id="7" name="矩形 6"/>
          <p:cNvSpPr/>
          <p:nvPr/>
        </p:nvSpPr>
        <p:spPr>
          <a:xfrm>
            <a:off x="1604176" y="5578779"/>
            <a:ext cx="702129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 smtClean="0">
                <a:solidFill>
                  <a:prstClr val="black"/>
                </a:solidFill>
              </a:rPr>
              <a:t>What can the robot do with the hands?</a:t>
            </a:r>
            <a:endParaRPr lang="zh-CN" altLang="en-US" sz="2800" b="1" dirty="0" smtClean="0">
              <a:solidFill>
                <a:prstClr val="black"/>
              </a:solidFill>
            </a:endParaRPr>
          </a:p>
        </p:txBody>
      </p:sp>
      <p:pic>
        <p:nvPicPr>
          <p:cNvPr id="11" name="Picture 19" descr="C:\Users\zcy\Documents\Tencent Files\405806902\FileRecv\MobileFile\IMG_2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583138" y="1534259"/>
            <a:ext cx="2893327" cy="384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6" descr="C:\Users\zcy\Documents\Tencent Files\405806902\FileRecv\MobileFile\IMG_2259(20180809-21425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3761" y="1555844"/>
            <a:ext cx="3043452" cy="3848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2386563" y="1588910"/>
            <a:ext cx="276550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 hands.</a:t>
            </a:r>
            <a:endParaRPr lang="zh-CN" altLang="en-US" sz="4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66827" y="1027398"/>
            <a:ext cx="5445457" cy="52178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/>
              <a:t>What’s missing on the robot?</a:t>
            </a:r>
            <a:endParaRPr lang="zh-CN" altLang="en-US" b="1" dirty="0" smtClean="0"/>
          </a:p>
        </p:txBody>
      </p:sp>
      <p:sp>
        <p:nvSpPr>
          <p:cNvPr id="7" name="矩形 6"/>
          <p:cNvSpPr/>
          <p:nvPr/>
        </p:nvSpPr>
        <p:spPr>
          <a:xfrm>
            <a:off x="1253090" y="5787333"/>
            <a:ext cx="702129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 smtClean="0">
                <a:solidFill>
                  <a:prstClr val="black"/>
                </a:solidFill>
              </a:rPr>
              <a:t>What can the robot do with the fingers?</a:t>
            </a:r>
            <a:endParaRPr lang="zh-CN" altLang="en-US" sz="2800" b="1" dirty="0" smtClean="0">
              <a:solidFill>
                <a:prstClr val="black"/>
              </a:solidFill>
            </a:endParaRPr>
          </a:p>
        </p:txBody>
      </p:sp>
      <p:pic>
        <p:nvPicPr>
          <p:cNvPr id="9" name="Picture 20" descr="C:\Users\zcy\Documents\Tencent Files\405806902\FileRecv\MobileFile\IMG_2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266827" y="1549187"/>
            <a:ext cx="2800206" cy="4115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5" descr="C:\Users\zcy\Documents\Tencent Files\405806902\FileRecv\MobileFile\IMG_2261(20180809-21430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6233" y="1603609"/>
            <a:ext cx="2990601" cy="406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2386563" y="1588910"/>
            <a:ext cx="295337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 fingers.</a:t>
            </a:r>
            <a:endParaRPr lang="zh-CN" altLang="en-US" sz="4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33013" y="932502"/>
            <a:ext cx="5445457" cy="52178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/>
              <a:t>What’s missing on the robot?</a:t>
            </a:r>
            <a:endParaRPr lang="zh-CN" altLang="en-US" b="1" dirty="0" smtClean="0"/>
          </a:p>
        </p:txBody>
      </p:sp>
      <p:sp>
        <p:nvSpPr>
          <p:cNvPr id="7" name="矩形 6"/>
          <p:cNvSpPr/>
          <p:nvPr/>
        </p:nvSpPr>
        <p:spPr>
          <a:xfrm>
            <a:off x="1214656" y="5623561"/>
            <a:ext cx="702129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 smtClean="0">
                <a:solidFill>
                  <a:prstClr val="black"/>
                </a:solidFill>
              </a:rPr>
              <a:t>What can the robot do with the feet?</a:t>
            </a:r>
            <a:endParaRPr lang="zh-CN" altLang="en-US" sz="2800" b="1" dirty="0" smtClean="0">
              <a:solidFill>
                <a:prstClr val="black"/>
              </a:solidFill>
            </a:endParaRPr>
          </a:p>
        </p:txBody>
      </p:sp>
      <p:pic>
        <p:nvPicPr>
          <p:cNvPr id="11" name="Picture 21" descr="C:\Users\zcy\Documents\Tencent Files\405806902\FileRecv\MobileFile\IMG_2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33013" y="1454291"/>
            <a:ext cx="3016155" cy="399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4" descr="C:\Users\zcy\Documents\Tencent Files\405806902\FileRecv\MobileFile\IMG_2263(20180809-21431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818" y="1487607"/>
            <a:ext cx="3098042" cy="3957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2386563" y="1588910"/>
            <a:ext cx="223747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 feet.</a:t>
            </a:r>
            <a:endParaRPr lang="zh-CN" altLang="en-US" sz="4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1-I Am a Robot-课件-课件视频-Head Shoulders Knees And To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6686" y="784746"/>
            <a:ext cx="8593541" cy="565699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04528" y="2977570"/>
            <a:ext cx="54655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Head shoulders knees and toes</a:t>
            </a:r>
            <a:endParaRPr lang="zh-CN" alt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tx2"/>
                </a:solidFill>
                <a:ea typeface="黑体" pitchFamily="49" charset="-122"/>
              </a:rPr>
              <a:t>Warm-up </a:t>
            </a:r>
            <a:r>
              <a:rPr lang="zh-CN" altLang="en-US" sz="3600" b="1" dirty="0" smtClean="0">
                <a:solidFill>
                  <a:schemeClr val="tx2"/>
                </a:solidFill>
                <a:ea typeface="黑体" pitchFamily="49" charset="-122"/>
              </a:rPr>
              <a:t>热身</a:t>
            </a:r>
            <a:r>
              <a:rPr lang="en-US" altLang="zh-CN" sz="3600" b="1" dirty="0" smtClean="0">
                <a:solidFill>
                  <a:schemeClr val="tx2"/>
                </a:solidFill>
                <a:ea typeface="黑体" pitchFamily="49" charset="-122"/>
              </a:rPr>
              <a:t>: Listen and sing the song.</a:t>
            </a:r>
            <a:endParaRPr lang="zh-CN" altLang="en-US" sz="36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772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41946" y="1027398"/>
            <a:ext cx="5445457" cy="52178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/>
              <a:t>What’s missing on the robot?</a:t>
            </a:r>
            <a:endParaRPr lang="zh-CN" altLang="en-US" b="1" dirty="0" smtClean="0"/>
          </a:p>
        </p:txBody>
      </p:sp>
      <p:sp>
        <p:nvSpPr>
          <p:cNvPr id="7" name="矩形 6"/>
          <p:cNvSpPr/>
          <p:nvPr/>
        </p:nvSpPr>
        <p:spPr>
          <a:xfrm>
            <a:off x="1241946" y="5746391"/>
            <a:ext cx="702129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 smtClean="0">
                <a:solidFill>
                  <a:prstClr val="black"/>
                </a:solidFill>
              </a:rPr>
              <a:t>What can the robot do with the fingers?</a:t>
            </a:r>
            <a:endParaRPr lang="zh-CN" altLang="en-US" sz="2800" b="1" dirty="0" smtClean="0">
              <a:solidFill>
                <a:prstClr val="black"/>
              </a:solidFill>
            </a:endParaRPr>
          </a:p>
        </p:txBody>
      </p:sp>
      <p:pic>
        <p:nvPicPr>
          <p:cNvPr id="9" name="Picture 20" descr="C:\Users\zcy\Documents\Tencent Files\405806902\FileRecv\MobileFile\IMG_2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266827" y="1549187"/>
            <a:ext cx="2800206" cy="4115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5" descr="C:\Users\zcy\Documents\Tencent Files\405806902\FileRecv\MobileFile\IMG_2261(20180809-21430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6233" y="1603609"/>
            <a:ext cx="2990601" cy="406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2386563" y="1588910"/>
            <a:ext cx="295337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 fingers.</a:t>
            </a:r>
            <a:endParaRPr lang="zh-CN" altLang="en-US" sz="4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60310" y="918855"/>
            <a:ext cx="5445457" cy="52178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/>
              <a:t>What’s missing on the robot?</a:t>
            </a:r>
            <a:endParaRPr lang="zh-CN" altLang="en-US" b="1" dirty="0" smtClean="0"/>
          </a:p>
        </p:txBody>
      </p:sp>
      <p:sp>
        <p:nvSpPr>
          <p:cNvPr id="7" name="矩形 6"/>
          <p:cNvSpPr/>
          <p:nvPr/>
        </p:nvSpPr>
        <p:spPr>
          <a:xfrm>
            <a:off x="1364777" y="5787334"/>
            <a:ext cx="760180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 smtClean="0">
                <a:solidFill>
                  <a:prstClr val="black"/>
                </a:solidFill>
              </a:rPr>
              <a:t>What can the robot do with the buttons?</a:t>
            </a:r>
            <a:endParaRPr lang="zh-CN" altLang="en-US" sz="2800" b="1" dirty="0" smtClean="0">
              <a:solidFill>
                <a:prstClr val="black"/>
              </a:solidFill>
            </a:endParaRPr>
          </a:p>
        </p:txBody>
      </p:sp>
      <p:pic>
        <p:nvPicPr>
          <p:cNvPr id="11" name="Picture 22" descr="C:\Users\zcy\Documents\Tencent Files\405806902\FileRecv\MobileFile\IMG_2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60310" y="1440644"/>
            <a:ext cx="2920620" cy="4290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3" descr="C:\Users\zcy\Documents\Tencent Files\405806902\FileRecv\MobileFile\IMG_2264(20180809-21433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6341" y="1463930"/>
            <a:ext cx="3029802" cy="4213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1460310" y="3170491"/>
            <a:ext cx="234346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Buttons.</a:t>
            </a:r>
            <a:endParaRPr lang="zh-CN" altLang="en-US" sz="4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zcy\Desktop\机器人图片 视频\IMG_3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046744" y="-263886"/>
            <a:ext cx="4708840" cy="7438515"/>
          </a:xfrm>
          <a:prstGeom prst="rect">
            <a:avLst/>
          </a:prstGeom>
          <a:noFill/>
        </p:spPr>
      </p:pic>
      <p:pic>
        <p:nvPicPr>
          <p:cNvPr id="5122" name="Picture 2" descr="C:\Users\zcy\Desktop\图片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651289">
            <a:off x="1640458" y="5215277"/>
            <a:ext cx="1023834" cy="1143348"/>
          </a:xfrm>
          <a:prstGeom prst="rect">
            <a:avLst/>
          </a:prstGeom>
          <a:noFill/>
        </p:spPr>
      </p:pic>
      <p:pic>
        <p:nvPicPr>
          <p:cNvPr id="8" name="Picture 2" descr="C:\Users\zcy\Desktop\图片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651289">
            <a:off x="6673041" y="1870478"/>
            <a:ext cx="703877" cy="786042"/>
          </a:xfrm>
          <a:prstGeom prst="rect">
            <a:avLst/>
          </a:prstGeom>
          <a:noFill/>
        </p:spPr>
      </p:pic>
      <p:pic>
        <p:nvPicPr>
          <p:cNvPr id="9" name="Picture 2" descr="C:\Users\zcy\Desktop\图片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651289">
            <a:off x="6047519" y="2173004"/>
            <a:ext cx="703877" cy="786042"/>
          </a:xfrm>
          <a:prstGeom prst="rect">
            <a:avLst/>
          </a:prstGeom>
          <a:noFill/>
        </p:spPr>
      </p:pic>
      <p:pic>
        <p:nvPicPr>
          <p:cNvPr id="10" name="Picture 2" descr="C:\Users\zcy\Desktop\图片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651289">
            <a:off x="5954260" y="2639303"/>
            <a:ext cx="703877" cy="786042"/>
          </a:xfrm>
          <a:prstGeom prst="rect">
            <a:avLst/>
          </a:prstGeom>
          <a:noFill/>
        </p:spPr>
      </p:pic>
      <p:pic>
        <p:nvPicPr>
          <p:cNvPr id="11" name="Picture 2" descr="C:\Users\zcy\Desktop\图片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651289">
            <a:off x="5981556" y="3553703"/>
            <a:ext cx="703877" cy="786042"/>
          </a:xfrm>
          <a:prstGeom prst="rect">
            <a:avLst/>
          </a:prstGeom>
          <a:noFill/>
        </p:spPr>
      </p:pic>
      <p:pic>
        <p:nvPicPr>
          <p:cNvPr id="12" name="Picture 2" descr="C:\Users\zcy\Desktop\图片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651289">
            <a:off x="5640361" y="3813011"/>
            <a:ext cx="703877" cy="786042"/>
          </a:xfrm>
          <a:prstGeom prst="rect">
            <a:avLst/>
          </a:prstGeom>
          <a:noFill/>
        </p:spPr>
      </p:pic>
      <p:pic>
        <p:nvPicPr>
          <p:cNvPr id="13" name="Picture 2" descr="C:\Users\zcy\Desktop\图片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651289">
            <a:off x="5532345" y="4303150"/>
            <a:ext cx="1023834" cy="1143348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90804" y="2388193"/>
            <a:ext cx="4962812" cy="461665"/>
          </a:xfrm>
          <a:prstGeom prst="rect">
            <a:avLst/>
          </a:prstGeom>
          <a:solidFill>
            <a:schemeClr val="bg2">
              <a:lumMod val="75000"/>
              <a:alpha val="83000"/>
            </a:scheme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4. 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Make your voice like a robot.</a:t>
            </a:r>
            <a:endParaRPr kumimoji="0" lang="en-US" altLang="zh-CN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Let’s point and read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指一指，读一读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95396" y="910568"/>
            <a:ext cx="5013583" cy="461665"/>
          </a:xfrm>
          <a:prstGeom prst="rect">
            <a:avLst/>
          </a:prstGeom>
          <a:solidFill>
            <a:schemeClr val="bg2">
              <a:lumMod val="75000"/>
              <a:alpha val="83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1. Read the sentence “I am a robot.”</a:t>
            </a:r>
            <a:endParaRPr lang="en-US" altLang="zh-CN" sz="2400" b="1" dirty="0" smtClean="0">
              <a:solidFill>
                <a:schemeClr val="bg1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3417" y="1399865"/>
            <a:ext cx="6885298" cy="461665"/>
          </a:xfrm>
          <a:prstGeom prst="rect">
            <a:avLst/>
          </a:prstGeom>
          <a:solidFill>
            <a:schemeClr val="bg2">
              <a:lumMod val="75000"/>
              <a:alpha val="83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2. Put your fingers on the labels and read the words.</a:t>
            </a:r>
            <a:endParaRPr lang="en-US" altLang="zh-CN" sz="2400" b="1" dirty="0" smtClean="0">
              <a:solidFill>
                <a:schemeClr val="bg1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6123" y="1891185"/>
            <a:ext cx="6707876" cy="461665"/>
          </a:xfrm>
          <a:prstGeom prst="rect">
            <a:avLst/>
          </a:prstGeom>
          <a:solidFill>
            <a:schemeClr val="bg2">
              <a:lumMod val="75000"/>
              <a:alpha val="83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3. Put your finger on the speech bubble and read it.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01665E-6 L 0.06944 -2.01665E-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zcy\Desktop\机器人图片 视频\IMG_3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89894" y="-561735"/>
            <a:ext cx="5572639" cy="7642746"/>
          </a:xfrm>
          <a:prstGeom prst="rect">
            <a:avLst/>
          </a:prstGeom>
          <a:noFill/>
        </p:spPr>
      </p:pic>
      <p:sp>
        <p:nvSpPr>
          <p:cNvPr id="5" name="椭圆 4"/>
          <p:cNvSpPr/>
          <p:nvPr/>
        </p:nvSpPr>
        <p:spPr>
          <a:xfrm>
            <a:off x="1337481" y="4612945"/>
            <a:ext cx="424207" cy="66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95786" y="2388364"/>
            <a:ext cx="3042564" cy="523220"/>
          </a:xfrm>
          <a:prstGeom prst="rect">
            <a:avLst/>
          </a:prstGeom>
          <a:solidFill>
            <a:schemeClr val="bg2">
              <a:lumMod val="50000"/>
              <a:alpha val="7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3. How to read "I"?</a:t>
            </a:r>
            <a:endParaRPr kumimoji="0" lang="en-US" altLang="zh-CN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5786" y="3023956"/>
            <a:ext cx="7997587" cy="461665"/>
          </a:xfrm>
          <a:prstGeom prst="rect">
            <a:avLst/>
          </a:prstGeom>
          <a:solidFill>
            <a:schemeClr val="bg2">
              <a:lumMod val="50000"/>
              <a:alpha val="79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2. Look at the first word in the sentence, what do you notice? </a:t>
            </a:r>
          </a:p>
        </p:txBody>
      </p:sp>
      <p:sp>
        <p:nvSpPr>
          <p:cNvPr id="6" name="矩形 5"/>
          <p:cNvSpPr/>
          <p:nvPr/>
        </p:nvSpPr>
        <p:spPr>
          <a:xfrm>
            <a:off x="395786" y="3735660"/>
            <a:ext cx="5595439" cy="523220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1. Read the sentence “I am a robot.”</a:t>
            </a:r>
            <a:endParaRPr lang="en-US" altLang="zh-CN" sz="2800" b="1" dirty="0" smtClean="0">
              <a:solidFill>
                <a:schemeClr val="bg1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843" grpId="0" animBg="1"/>
      <p:bldP spid="7" grpId="0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zcy\Desktop\机器人图片 视频\IMG_3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039255" y="-251399"/>
            <a:ext cx="5172500" cy="7476801"/>
          </a:xfrm>
          <a:prstGeom prst="rect">
            <a:avLst/>
          </a:prstGeom>
          <a:noFill/>
        </p:spPr>
      </p:pic>
      <p:pic>
        <p:nvPicPr>
          <p:cNvPr id="6" name="Picture 2" descr="C:\Users\zcy\Desktop\图片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651289">
            <a:off x="3059825" y="5529175"/>
            <a:ext cx="1023834" cy="1143348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6067471" y="435991"/>
            <a:ext cx="1036952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</a:t>
            </a:r>
            <a:r>
              <a:rPr lang="en-US" altLang="zh-CN" sz="48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ed</a:t>
            </a:r>
            <a:endParaRPr lang="zh-CN" altLang="en-US" sz="4800" b="1" cap="none" spc="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14402" y="2210937"/>
            <a:ext cx="6005013" cy="954107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2. Write 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r</a:t>
            </a:r>
            <a:r>
              <a:rPr lang="en-US" altLang="zh-CN" sz="2800" b="1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on your exercise book.</a:t>
            </a:r>
            <a:endParaRPr lang="en-US" altLang="zh-CN" sz="2800" b="1" dirty="0">
              <a:solidFill>
                <a:schemeClr val="bg1"/>
              </a:solidFill>
              <a:latin typeface="Arial" pitchFamily="34" charset="0"/>
              <a:ea typeface="宋体" pitchFamily="2" charset="-122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请在练习本上写下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r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。</a:t>
            </a:r>
            <a:endParaRPr kumimoji="0" lang="en-US" altLang="zh-CN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029801" y="5213445"/>
            <a:ext cx="382141" cy="409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88699" y="1312562"/>
            <a:ext cx="1719638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</a:t>
            </a:r>
            <a:r>
              <a:rPr lang="en-US" altLang="zh-CN" sz="48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abbit</a:t>
            </a:r>
            <a:endParaRPr lang="zh-CN" altLang="en-US" sz="4800" b="1" cap="none" spc="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03028" y="3236795"/>
            <a:ext cx="6780662" cy="954107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1. Make a circle with your finger around the letter 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r</a:t>
            </a: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 in robot. 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2598" y="1614984"/>
            <a:ext cx="5891283" cy="52322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3.</a:t>
            </a:r>
            <a:r>
              <a:rPr lang="en-US" altLang="zh-CN" sz="28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What sound does 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robot</a:t>
            </a: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 start with? </a:t>
            </a:r>
            <a:endParaRPr lang="en-US" altLang="zh-CN" sz="2800" b="1" dirty="0" smtClean="0">
              <a:solidFill>
                <a:schemeClr val="bg1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904848" y="886999"/>
            <a:ext cx="5087989" cy="52322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4. What other words start with 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r</a:t>
            </a: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?</a:t>
            </a:r>
            <a:endParaRPr lang="en-US" altLang="zh-CN" sz="2800" b="1" dirty="0" smtClean="0">
              <a:solidFill>
                <a:schemeClr val="bg1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0995 C 0.00851 -0.01203 0.00921 -0.01434 0.01042 -0.01596 C 0.01164 -0.01758 0.01372 -0.01804 0.01493 -0.01989 C 0.01702 -0.02336 0.01754 -0.02822 0.01945 -0.03192 C 0.01893 -0.03724 0.0191 -0.04256 0.01789 -0.04765 C 0.01632 -0.05435 0.00417 -0.0562 -4.16667E-6 -0.05759 C -0.01007 -0.05574 -0.01388 -0.05505 -0.02083 -0.0458 C -0.01979 -0.02475 -0.02066 4.08881E-6 -4.16667E-6 4.08881E-6 " pathEditMode="relative" rAng="0" ptsTypes="fffffff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7" grpId="0" animBg="1"/>
      <p:bldP spid="11" grpId="0" animBg="1"/>
      <p:bldP spid="13" grpId="0" animBg="1"/>
      <p:bldP spid="13" grpId="1" animBg="1"/>
      <p:bldP spid="16" grpId="0" animBg="1"/>
      <p:bldP spid="16" grpId="1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zcy\Desktop\机器人图片 视频\IMG_3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90301" y="-192441"/>
            <a:ext cx="5115815" cy="7134985"/>
          </a:xfrm>
          <a:prstGeom prst="rect">
            <a:avLst/>
          </a:prstGeom>
          <a:noFill/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777924" y="2006221"/>
            <a:ext cx="6196082" cy="954107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2. Write 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am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on your exercise book.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请在练习本上写下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am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。</a:t>
            </a:r>
            <a:endParaRPr kumimoji="0" lang="en-US" altLang="zh-CN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3558" y="1157065"/>
            <a:ext cx="5515869" cy="523220"/>
          </a:xfrm>
          <a:prstGeom prst="rect">
            <a:avLst/>
          </a:prstGeom>
          <a:solidFill>
            <a:schemeClr val="bg2">
              <a:lumMod val="50000"/>
              <a:alpha val="74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1. What sound does 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feet</a:t>
            </a: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 start with?</a:t>
            </a:r>
            <a:endParaRPr lang="en-US" altLang="zh-CN" sz="2800" b="1" dirty="0" smtClean="0">
              <a:solidFill>
                <a:schemeClr val="bg1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837529" y="4012443"/>
            <a:ext cx="504970" cy="66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pic>
        <p:nvPicPr>
          <p:cNvPr id="8" name="Picture 2" descr="C:\Users\zcy\Desktop\图片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651289">
            <a:off x="2240960" y="5147036"/>
            <a:ext cx="1023834" cy="1143348"/>
          </a:xfrm>
          <a:prstGeom prst="rect">
            <a:avLst/>
          </a:prstGeom>
          <a:noFill/>
        </p:spPr>
      </p:pic>
      <p:sp>
        <p:nvSpPr>
          <p:cNvPr id="9" name="椭圆 8"/>
          <p:cNvSpPr/>
          <p:nvPr/>
        </p:nvSpPr>
        <p:spPr>
          <a:xfrm>
            <a:off x="2197288" y="4858603"/>
            <a:ext cx="545912" cy="409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036736" y="957010"/>
            <a:ext cx="404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</a:t>
            </a:r>
            <a:endParaRPr lang="zh-CN" alt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0995 C 0.00851 -0.01203 0.00921 -0.01434 0.01042 -0.01596 C 0.01164 -0.01758 0.01372 -0.01804 0.01493 -0.01989 C 0.01702 -0.02336 0.01754 -0.02822 0.01945 -0.03192 C 0.01893 -0.03724 0.0191 -0.04256 0.01789 -0.04765 C 0.01632 -0.05435 0.00417 -0.0562 -4.16667E-6 -0.05759 C -0.01007 -0.05574 -0.01388 -0.05505 -0.02083 -0.0458 C -0.01979 -0.02475 -0.02066 4.08881E-6 -4.16667E-6 4.08881E-6 " pathEditMode="relative" rAng="0" ptsTypes="fffffff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6" grpId="0" animBg="1"/>
      <p:bldP spid="6" grpId="1" animBg="1"/>
      <p:bldP spid="7" grpId="0" animBg="1"/>
      <p:bldP spid="7" grpId="1" animBg="1"/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zcy\Desktop\机器人图片 视频\IMG_3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48412" y="-315396"/>
            <a:ext cx="5319634" cy="7779226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518614" y="4046868"/>
            <a:ext cx="5798295" cy="95410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1. Look at the words that are bold font, what do you notice? </a:t>
            </a:r>
          </a:p>
        </p:txBody>
      </p:sp>
      <p:sp>
        <p:nvSpPr>
          <p:cNvPr id="7" name="椭圆 6"/>
          <p:cNvSpPr/>
          <p:nvPr/>
        </p:nvSpPr>
        <p:spPr>
          <a:xfrm>
            <a:off x="1560352" y="5158855"/>
            <a:ext cx="2615863" cy="66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18615" y="2361063"/>
            <a:ext cx="7902054" cy="1384995"/>
          </a:xfrm>
          <a:prstGeom prst="rect">
            <a:avLst/>
          </a:prstGeom>
          <a:solidFill>
            <a:schemeClr val="bg2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2. Think and try to read the sentence and bubbles emotionally.  </a:t>
            </a:r>
            <a:endParaRPr lang="en-US" altLang="zh-CN" sz="2800" b="1" dirty="0">
              <a:solidFill>
                <a:schemeClr val="bg1"/>
              </a:solidFill>
              <a:latin typeface="Arial" pitchFamily="34" charset="0"/>
              <a:ea typeface="宋体" pitchFamily="2" charset="-122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请思考并有感情地朗读句子。</a:t>
            </a:r>
            <a:endParaRPr kumimoji="0" lang="en-US" altLang="zh-CN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1" animBg="1"/>
      <p:bldP spid="7" grpId="2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8774" y="2671786"/>
            <a:ext cx="7886700" cy="27223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Level 1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zh-CN" altLang="en-US" dirty="0" smtClean="0"/>
              <a:t>每位组员选择并扮演一种</a:t>
            </a:r>
            <a:r>
              <a:rPr lang="en-US" dirty="0" smtClean="0"/>
              <a:t>robot</a:t>
            </a:r>
            <a:r>
              <a:rPr lang="zh-CN" altLang="en-US" dirty="0" smtClean="0"/>
              <a:t>进行表演。</a:t>
            </a:r>
          </a:p>
          <a:p>
            <a:pPr>
              <a:buNone/>
            </a:pPr>
            <a:r>
              <a:rPr lang="en-US" b="1" dirty="0" smtClean="0"/>
              <a:t>Level 2</a:t>
            </a:r>
          </a:p>
          <a:p>
            <a:pPr>
              <a:buNone/>
            </a:pPr>
            <a:r>
              <a:rPr lang="zh-CN" altLang="en-US" dirty="0" smtClean="0"/>
              <a:t>每位组员选择并扮演一种</a:t>
            </a:r>
            <a:r>
              <a:rPr lang="en-US" dirty="0" smtClean="0"/>
              <a:t>robot</a:t>
            </a:r>
            <a:r>
              <a:rPr lang="zh-CN" altLang="en-US" dirty="0" smtClean="0"/>
              <a:t>进行表演，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加入更多的语言</a:t>
            </a:r>
            <a:r>
              <a:rPr lang="en-US" dirty="0" smtClean="0"/>
              <a:t>No ears/legs/buttons…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005445" y="1179479"/>
            <a:ext cx="703308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3600" b="1" u="sng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Act out in a group of six </a:t>
            </a:r>
          </a:p>
          <a:p>
            <a:pPr algn="ctr"/>
            <a:r>
              <a:rPr lang="zh-CN" altLang="en-US" sz="3600" b="1" u="sng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六人小组，合作完成角色表演     </a:t>
            </a:r>
            <a:endParaRPr lang="zh-CN" altLang="en-US" sz="3600" b="1" u="sng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笑脸 5"/>
          <p:cNvSpPr/>
          <p:nvPr/>
        </p:nvSpPr>
        <p:spPr>
          <a:xfrm>
            <a:off x="2006221" y="2756848"/>
            <a:ext cx="313899" cy="327546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笑脸 6"/>
          <p:cNvSpPr/>
          <p:nvPr/>
        </p:nvSpPr>
        <p:spPr>
          <a:xfrm>
            <a:off x="2417929" y="2759122"/>
            <a:ext cx="313899" cy="327546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笑脸 7"/>
          <p:cNvSpPr/>
          <p:nvPr/>
        </p:nvSpPr>
        <p:spPr>
          <a:xfrm>
            <a:off x="2841009" y="2772771"/>
            <a:ext cx="313899" cy="327546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笑脸 8"/>
          <p:cNvSpPr/>
          <p:nvPr/>
        </p:nvSpPr>
        <p:spPr>
          <a:xfrm>
            <a:off x="2049439" y="3728114"/>
            <a:ext cx="313899" cy="327546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笑脸 9"/>
          <p:cNvSpPr/>
          <p:nvPr/>
        </p:nvSpPr>
        <p:spPr>
          <a:xfrm>
            <a:off x="2458871" y="3714466"/>
            <a:ext cx="313899" cy="327546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笑脸 10"/>
          <p:cNvSpPr/>
          <p:nvPr/>
        </p:nvSpPr>
        <p:spPr>
          <a:xfrm>
            <a:off x="2909248" y="3714466"/>
            <a:ext cx="313899" cy="327546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笑脸 11"/>
          <p:cNvSpPr/>
          <p:nvPr/>
        </p:nvSpPr>
        <p:spPr>
          <a:xfrm>
            <a:off x="3427862" y="3741762"/>
            <a:ext cx="313899" cy="327546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笑脸 12"/>
          <p:cNvSpPr/>
          <p:nvPr/>
        </p:nvSpPr>
        <p:spPr>
          <a:xfrm>
            <a:off x="3919182" y="3741761"/>
            <a:ext cx="313899" cy="327546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"/>
            <a:ext cx="5004048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Let’s act out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小组表演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62" y="450553"/>
            <a:ext cx="6315075" cy="6216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Try  to retell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复述文本内容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Finish the mind map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完成思维导图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1026" name="Picture 2" descr="C:\Users\Administrator\Desktop\图片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314450"/>
            <a:ext cx="8582025" cy="469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2438400"/>
            <a:ext cx="838200" cy="247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929125" y="888921"/>
            <a:ext cx="2509940" cy="1978105"/>
            <a:chOff x="2929125" y="888921"/>
            <a:chExt cx="2509940" cy="1978105"/>
          </a:xfrm>
        </p:grpSpPr>
        <p:pic>
          <p:nvPicPr>
            <p:cNvPr id="1028" name="Picture 4" descr="C:\Users\zcy\Desktop\机器人图片 视频\right arm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91272">
              <a:off x="3663143" y="888921"/>
              <a:ext cx="1775922" cy="1878419"/>
            </a:xfrm>
            <a:prstGeom prst="rect">
              <a:avLst/>
            </a:prstGeom>
            <a:noFill/>
          </p:spPr>
        </p:pic>
        <p:pic>
          <p:nvPicPr>
            <p:cNvPr id="2" name="Picture 2" descr="C:\Users\zcy\Desktop\机器人图片 视频\left arm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47453">
              <a:off x="2929125" y="1048333"/>
              <a:ext cx="1679234" cy="1818693"/>
            </a:xfrm>
            <a:prstGeom prst="rect">
              <a:avLst/>
            </a:prstGeom>
            <a:noFill/>
          </p:spPr>
        </p:pic>
      </p:grpSp>
      <p:grpSp>
        <p:nvGrpSpPr>
          <p:cNvPr id="25" name="组合 24"/>
          <p:cNvGrpSpPr/>
          <p:nvPr/>
        </p:nvGrpSpPr>
        <p:grpSpPr>
          <a:xfrm>
            <a:off x="3084394" y="2975212"/>
            <a:ext cx="2593074" cy="2006222"/>
            <a:chOff x="3084394" y="2975212"/>
            <a:chExt cx="2593074" cy="2006222"/>
          </a:xfrm>
        </p:grpSpPr>
        <p:pic>
          <p:nvPicPr>
            <p:cNvPr id="2050" name="Picture 2" descr="C:\Users\zcy\Desktop\机器人图片 视频\right hand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084394" y="2975212"/>
              <a:ext cx="1951631" cy="1773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1" name="Picture 3" descr="C:\Users\zcy\Desktop\机器人图片 视频\left hand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3398" y="3070747"/>
              <a:ext cx="1744070" cy="1910687"/>
            </a:xfrm>
            <a:prstGeom prst="rect">
              <a:avLst/>
            </a:prstGeom>
            <a:noFill/>
          </p:spPr>
        </p:pic>
      </p:grpSp>
      <p:pic>
        <p:nvPicPr>
          <p:cNvPr id="2052" name="Picture 4" descr="C:\Users\zcy\Desktop\机器人图片 视频\head1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780" y="1220010"/>
            <a:ext cx="1914272" cy="1591429"/>
          </a:xfrm>
          <a:prstGeom prst="rect">
            <a:avLst/>
          </a:prstGeom>
          <a:noFill/>
        </p:spPr>
      </p:pic>
      <p:pic>
        <p:nvPicPr>
          <p:cNvPr id="2053" name="Picture 5" descr="C:\Users\zcy\Desktop\机器人图片 视频\eyes2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331" y="5752822"/>
            <a:ext cx="2593075" cy="1862629"/>
          </a:xfrm>
          <a:prstGeom prst="rect">
            <a:avLst/>
          </a:prstGeom>
          <a:noFill/>
        </p:spPr>
      </p:pic>
      <p:grpSp>
        <p:nvGrpSpPr>
          <p:cNvPr id="17" name="组合 16"/>
          <p:cNvGrpSpPr/>
          <p:nvPr/>
        </p:nvGrpSpPr>
        <p:grpSpPr>
          <a:xfrm>
            <a:off x="371403" y="2852382"/>
            <a:ext cx="2483348" cy="2788243"/>
            <a:chOff x="371403" y="2852382"/>
            <a:chExt cx="2483348" cy="2788243"/>
          </a:xfrm>
        </p:grpSpPr>
        <p:pic>
          <p:nvPicPr>
            <p:cNvPr id="2054" name="Picture 6" descr="C:\Users\zcy\Desktop\机器人图片 视频\right leg.pn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1403" y="2866029"/>
              <a:ext cx="1628048" cy="2705337"/>
            </a:xfrm>
            <a:prstGeom prst="rect">
              <a:avLst/>
            </a:prstGeom>
            <a:noFill/>
          </p:spPr>
        </p:pic>
        <p:pic>
          <p:nvPicPr>
            <p:cNvPr id="2055" name="Picture 7" descr="C:\Users\zcy\Desktop\机器人图片 视频\right leg.pn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76811" y="2852382"/>
              <a:ext cx="1677940" cy="2788243"/>
            </a:xfrm>
            <a:prstGeom prst="rect">
              <a:avLst/>
            </a:prstGeom>
            <a:noFill/>
          </p:spPr>
        </p:pic>
      </p:grpSp>
      <p:grpSp>
        <p:nvGrpSpPr>
          <p:cNvPr id="31" name="组合 30"/>
          <p:cNvGrpSpPr/>
          <p:nvPr/>
        </p:nvGrpSpPr>
        <p:grpSpPr>
          <a:xfrm>
            <a:off x="2592257" y="6142872"/>
            <a:ext cx="2225404" cy="1539440"/>
            <a:chOff x="2592256" y="6142872"/>
            <a:chExt cx="2976031" cy="1539440"/>
          </a:xfrm>
        </p:grpSpPr>
        <p:pic>
          <p:nvPicPr>
            <p:cNvPr id="2056" name="Picture 8" descr="C:\Users\zcy\Desktop\机器人图片 视频\left foot.pn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92256" y="6168784"/>
              <a:ext cx="1734085" cy="1441630"/>
            </a:xfrm>
            <a:prstGeom prst="rect">
              <a:avLst/>
            </a:prstGeom>
            <a:noFill/>
          </p:spPr>
        </p:pic>
        <p:pic>
          <p:nvPicPr>
            <p:cNvPr id="2057" name="Picture 9" descr="C:\Users\zcy\Desktop\机器人图片 视频\left foot.pn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16550" y="6142872"/>
              <a:ext cx="1851737" cy="1539440"/>
            </a:xfrm>
            <a:prstGeom prst="rect">
              <a:avLst/>
            </a:prstGeom>
            <a:noFill/>
          </p:spPr>
        </p:pic>
      </p:grpSp>
      <p:pic>
        <p:nvPicPr>
          <p:cNvPr id="14" name="Picture 4" descr="C:\Users\zcy\Desktop\机器人图片 视频\head1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91614" y="512590"/>
            <a:ext cx="1946473" cy="1618200"/>
          </a:xfrm>
          <a:prstGeom prst="rect">
            <a:avLst/>
          </a:prstGeom>
          <a:noFill/>
        </p:spPr>
      </p:pic>
      <p:pic>
        <p:nvPicPr>
          <p:cNvPr id="15" name="Picture 5" descr="C:\Users\zcy\Desktop\机器人图片 视频\eyes2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36485">
            <a:off x="6678190" y="684227"/>
            <a:ext cx="2407945" cy="1729648"/>
          </a:xfrm>
          <a:prstGeom prst="rect">
            <a:avLst/>
          </a:prstGeom>
          <a:noFill/>
        </p:spPr>
      </p:pic>
      <p:pic>
        <p:nvPicPr>
          <p:cNvPr id="2058" name="Picture 10" descr="C:\Users\zcy\Desktop\机器人图片 视频\body1.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3897" y="4223982"/>
            <a:ext cx="1348178" cy="1624084"/>
          </a:xfrm>
          <a:prstGeom prst="rect">
            <a:avLst/>
          </a:prstGeom>
          <a:noFill/>
        </p:spPr>
      </p:pic>
      <p:grpSp>
        <p:nvGrpSpPr>
          <p:cNvPr id="18" name="组合 17"/>
          <p:cNvGrpSpPr/>
          <p:nvPr/>
        </p:nvGrpSpPr>
        <p:grpSpPr>
          <a:xfrm>
            <a:off x="6332565" y="3633030"/>
            <a:ext cx="2388359" cy="2467520"/>
            <a:chOff x="524734" y="2429303"/>
            <a:chExt cx="2847846" cy="2467520"/>
          </a:xfrm>
        </p:grpSpPr>
        <p:pic>
          <p:nvPicPr>
            <p:cNvPr id="19" name="Picture 6" descr="C:\Users\zcy\Desktop\机器人图片 视频\right leg.png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4734" y="2470243"/>
              <a:ext cx="1747324" cy="2412931"/>
            </a:xfrm>
            <a:prstGeom prst="rect">
              <a:avLst/>
            </a:prstGeom>
            <a:noFill/>
          </p:spPr>
        </p:pic>
        <p:pic>
          <p:nvPicPr>
            <p:cNvPr id="20" name="Picture 7" descr="C:\Users\zcy\Desktop\机器人图片 视频\right leg.png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7727" y="2429303"/>
              <a:ext cx="1784853" cy="2467520"/>
            </a:xfrm>
            <a:prstGeom prst="rect">
              <a:avLst/>
            </a:prstGeom>
            <a:noFill/>
          </p:spPr>
        </p:pic>
      </p:grpSp>
      <p:grpSp>
        <p:nvGrpSpPr>
          <p:cNvPr id="22" name="组合 21"/>
          <p:cNvGrpSpPr/>
          <p:nvPr/>
        </p:nvGrpSpPr>
        <p:grpSpPr>
          <a:xfrm>
            <a:off x="5770132" y="1655883"/>
            <a:ext cx="3585220" cy="1933473"/>
            <a:chOff x="2724410" y="1137206"/>
            <a:chExt cx="3594769" cy="1961833"/>
          </a:xfrm>
        </p:grpSpPr>
        <p:pic>
          <p:nvPicPr>
            <p:cNvPr id="23" name="Picture 4" descr="C:\Users\zcy\Desktop\机器人图片 视频\right arm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91272">
              <a:off x="4543257" y="1137206"/>
              <a:ext cx="1775922" cy="1758462"/>
            </a:xfrm>
            <a:prstGeom prst="rect">
              <a:avLst/>
            </a:prstGeom>
            <a:noFill/>
          </p:spPr>
        </p:pic>
        <p:pic>
          <p:nvPicPr>
            <p:cNvPr id="24" name="Picture 2" descr="C:\Users\zcy\Desktop\机器人图片 视频\left arm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47453">
              <a:off x="2724410" y="1280346"/>
              <a:ext cx="1679234" cy="1818693"/>
            </a:xfrm>
            <a:prstGeom prst="rect">
              <a:avLst/>
            </a:prstGeom>
            <a:noFill/>
          </p:spPr>
        </p:pic>
      </p:grpSp>
      <p:grpSp>
        <p:nvGrpSpPr>
          <p:cNvPr id="27" name="组合 26"/>
          <p:cNvGrpSpPr/>
          <p:nvPr/>
        </p:nvGrpSpPr>
        <p:grpSpPr>
          <a:xfrm>
            <a:off x="5584209" y="3305029"/>
            <a:ext cx="4289235" cy="1773142"/>
            <a:chOff x="3302758" y="2961565"/>
            <a:chExt cx="4289235" cy="1773142"/>
          </a:xfrm>
        </p:grpSpPr>
        <p:pic>
          <p:nvPicPr>
            <p:cNvPr id="28" name="Picture 2" descr="C:\Users\zcy\Desktop\机器人图片 视频\right hand.png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302758" y="2961565"/>
              <a:ext cx="1621809" cy="1773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3" descr="C:\Users\zcy\Desktop\机器人图片 视频\left hand.png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93559" y="3029803"/>
              <a:ext cx="1698434" cy="1498979"/>
            </a:xfrm>
            <a:prstGeom prst="rect">
              <a:avLst/>
            </a:prstGeom>
            <a:noFill/>
          </p:spPr>
        </p:pic>
      </p:grpSp>
      <p:pic>
        <p:nvPicPr>
          <p:cNvPr id="30" name="Picture 10" descr="C:\Users\zcy\Desktop\机器人图片 视频\body1.pn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69039" y="1687772"/>
            <a:ext cx="1514901" cy="2119953"/>
          </a:xfrm>
          <a:prstGeom prst="rect">
            <a:avLst/>
          </a:prstGeom>
          <a:noFill/>
        </p:spPr>
      </p:pic>
      <p:grpSp>
        <p:nvGrpSpPr>
          <p:cNvPr id="32" name="组合 31"/>
          <p:cNvGrpSpPr/>
          <p:nvPr/>
        </p:nvGrpSpPr>
        <p:grpSpPr>
          <a:xfrm>
            <a:off x="6127845" y="5979992"/>
            <a:ext cx="2210937" cy="1552192"/>
            <a:chOff x="2413396" y="6264320"/>
            <a:chExt cx="3574066" cy="1552192"/>
          </a:xfrm>
        </p:grpSpPr>
        <p:pic>
          <p:nvPicPr>
            <p:cNvPr id="33" name="Picture 8" descr="C:\Users\zcy\Desktop\机器人图片 视频\left foot.png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13396" y="6264320"/>
              <a:ext cx="2001192" cy="1441630"/>
            </a:xfrm>
            <a:prstGeom prst="rect">
              <a:avLst/>
            </a:prstGeom>
            <a:noFill/>
          </p:spPr>
        </p:pic>
        <p:pic>
          <p:nvPicPr>
            <p:cNvPr id="34" name="Picture 9" descr="C:\Users\zcy\Desktop\机器人图片 视频\left foot.png"/>
            <p:cNvPicPr>
              <a:picLocks noChangeAspect="1" noChangeArrowheads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47436" y="6277072"/>
              <a:ext cx="2140026" cy="1539440"/>
            </a:xfrm>
            <a:prstGeom prst="rect">
              <a:avLst/>
            </a:prstGeom>
            <a:noFill/>
          </p:spPr>
        </p:pic>
      </p:grpSp>
      <p:sp>
        <p:nvSpPr>
          <p:cNvPr id="35" name="矩形 34"/>
          <p:cNvSpPr/>
          <p:nvPr/>
        </p:nvSpPr>
        <p:spPr>
          <a:xfrm>
            <a:off x="5127915" y="2421424"/>
            <a:ext cx="372948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What’s this?</a:t>
            </a:r>
            <a:endParaRPr lang="zh-CN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28" y="8840"/>
            <a:ext cx="914399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tx2"/>
                </a:solidFill>
                <a:ea typeface="黑体" pitchFamily="49" charset="-122"/>
              </a:rPr>
              <a:t>Let’s play and guess </a:t>
            </a:r>
            <a:r>
              <a:rPr lang="zh-CN" altLang="en-US" sz="3600" b="1" dirty="0" smtClean="0">
                <a:solidFill>
                  <a:schemeClr val="tx2"/>
                </a:solidFill>
                <a:ea typeface="黑体" pitchFamily="49" charset="-122"/>
              </a:rPr>
              <a:t>拼一拼，猜一猜</a:t>
            </a:r>
            <a:endParaRPr lang="zh-CN" altLang="en-US" sz="36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624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281" y="1004080"/>
            <a:ext cx="45954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Do you think the robot needs eyes/ hands/fingers...? </a:t>
            </a:r>
          </a:p>
          <a:p>
            <a:endParaRPr lang="en-US" altLang="zh-CN" sz="2800" dirty="0" smtClean="0"/>
          </a:p>
          <a:p>
            <a:r>
              <a:rPr lang="zh-CN" altLang="en-US" sz="2800" dirty="0" smtClean="0"/>
              <a:t>你认为机器人都需要眼睛</a:t>
            </a:r>
            <a:r>
              <a:rPr lang="en-US" altLang="zh-CN" sz="2800" dirty="0" smtClean="0"/>
              <a:t>/</a:t>
            </a:r>
          </a:p>
          <a:p>
            <a:r>
              <a:rPr lang="zh-CN" altLang="en-US" sz="2800" dirty="0" smtClean="0"/>
              <a:t>手</a:t>
            </a:r>
            <a:r>
              <a:rPr lang="en-US" altLang="zh-CN" sz="2800" dirty="0" smtClean="0"/>
              <a:t>/</a:t>
            </a:r>
            <a:r>
              <a:rPr lang="zh-CN" altLang="en-US" sz="2800" dirty="0" smtClean="0"/>
              <a:t>手指</a:t>
            </a:r>
            <a:r>
              <a:rPr lang="en-US" altLang="zh-CN" sz="2800" dirty="0" smtClean="0"/>
              <a:t>……</a:t>
            </a:r>
            <a:r>
              <a:rPr lang="zh-CN" altLang="en-US" sz="2800" dirty="0" smtClean="0"/>
              <a:t>吗</a:t>
            </a:r>
            <a:r>
              <a:rPr lang="en-US" altLang="zh-CN" sz="2800" dirty="0" smtClean="0"/>
              <a:t>?</a:t>
            </a:r>
            <a:endParaRPr lang="zh-CN" alt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More discussion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小组讨论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204787"/>
            <a:ext cx="4305300" cy="6448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1-I Am a Robot-课件-课件视频-机器人视频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6479" y="743803"/>
            <a:ext cx="8802807" cy="570135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7837" y="2357228"/>
            <a:ext cx="7649530" cy="144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What makes the robots special?</a:t>
            </a:r>
          </a:p>
          <a:p>
            <a:r>
              <a:rPr lang="en-US" altLang="zh-CN" sz="4400" b="1" dirty="0" smtClean="0">
                <a:solidFill>
                  <a:schemeClr val="bg1"/>
                </a:solidFill>
              </a:rPr>
              <a:t>    </a:t>
            </a:r>
            <a:r>
              <a:rPr lang="zh-CN" altLang="en-US" sz="3200" b="1" dirty="0" smtClean="0">
                <a:solidFill>
                  <a:schemeClr val="bg1"/>
                </a:solidFill>
              </a:rPr>
              <a:t>是什么使得每个机器人与众不同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?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Watch and think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观看微课并思考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0454" t="15671" r="20596" b="13806"/>
          <a:stretch>
            <a:fillRect/>
          </a:stretch>
        </p:blipFill>
        <p:spPr bwMode="auto">
          <a:xfrm>
            <a:off x="342245" y="927006"/>
            <a:ext cx="2218075" cy="147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0916" t="15048" r="22213" b="14760"/>
          <a:stretch>
            <a:fillRect/>
          </a:stretch>
        </p:blipFill>
        <p:spPr bwMode="auto">
          <a:xfrm>
            <a:off x="7018100" y="900752"/>
            <a:ext cx="1825650" cy="1542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0699" t="15625" r="22213" b="13606"/>
          <a:stretch>
            <a:fillRect/>
          </a:stretch>
        </p:blipFill>
        <p:spPr bwMode="auto">
          <a:xfrm>
            <a:off x="2674961" y="871153"/>
            <a:ext cx="1868915" cy="1448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20699" t="15433" r="18213" b="16105"/>
          <a:stretch>
            <a:fillRect/>
          </a:stretch>
        </p:blipFill>
        <p:spPr bwMode="auto">
          <a:xfrm>
            <a:off x="281354" y="2745098"/>
            <a:ext cx="2066062" cy="1542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20375" t="16394" r="21781" b="13799"/>
          <a:stretch>
            <a:fillRect/>
          </a:stretch>
        </p:blipFill>
        <p:spPr bwMode="auto">
          <a:xfrm>
            <a:off x="4814510" y="898031"/>
            <a:ext cx="2067741" cy="1448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l="20267" t="15433" r="20807" b="13029"/>
          <a:stretch>
            <a:fillRect/>
          </a:stretch>
        </p:blipFill>
        <p:spPr bwMode="auto">
          <a:xfrm>
            <a:off x="2534705" y="2717913"/>
            <a:ext cx="2156496" cy="1471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 l="18537" t="16010" r="21131" b="12836"/>
          <a:stretch>
            <a:fillRect/>
          </a:stretch>
        </p:blipFill>
        <p:spPr bwMode="auto">
          <a:xfrm>
            <a:off x="4900597" y="2830764"/>
            <a:ext cx="2070260" cy="1372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 l="20483" t="15625" r="20483" b="14567"/>
          <a:stretch>
            <a:fillRect/>
          </a:stretch>
        </p:blipFill>
        <p:spPr bwMode="auto">
          <a:xfrm>
            <a:off x="7096837" y="2801368"/>
            <a:ext cx="1823340" cy="1392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1236577" y="2125223"/>
            <a:ext cx="6725367" cy="144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   Which robot do you like</a:t>
            </a:r>
            <a:r>
              <a:rPr lang="zh-CN" altLang="en-US" sz="4400" b="1" dirty="0" smtClean="0">
                <a:solidFill>
                  <a:schemeClr val="bg1"/>
                </a:solidFill>
              </a:rPr>
              <a:t>？</a:t>
            </a:r>
            <a:endParaRPr lang="en-US" altLang="zh-CN" sz="4400" b="1" dirty="0" smtClean="0">
              <a:solidFill>
                <a:schemeClr val="bg1"/>
              </a:solidFill>
            </a:endParaRPr>
          </a:p>
          <a:p>
            <a:r>
              <a:rPr lang="en-US" sz="4400" b="1" dirty="0" smtClean="0">
                <a:solidFill>
                  <a:schemeClr val="bg1"/>
                </a:solidFill>
              </a:rPr>
              <a:t>                     Why?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pic>
        <p:nvPicPr>
          <p:cNvPr id="14" name="Picture 16" descr="C:\Users\zcy\Documents\Tencent Files\405806902\FileRecv\MobileFile\IMG_225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6151293" y="4774637"/>
            <a:ext cx="1241593" cy="1746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8" descr="C:\Users\zcy\Documents\Tencent Files\405806902\FileRecv\MobileFile\IMG_225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1841608" y="4767662"/>
            <a:ext cx="1295674" cy="1728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9" descr="C:\Users\zcy\Documents\Tencent Files\405806902\FileRecv\MobileFile\IMG_225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3292481" y="4694836"/>
            <a:ext cx="1250331" cy="1841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20" descr="C:\Users\zcy\Documents\Tencent Files\405806902\FileRecv\MobileFile\IMG_226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628188" y="4784343"/>
            <a:ext cx="1174618" cy="1726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1" descr="C:\Users\zcy\Documents\Tencent Files\405806902\FileRecv\MobileFile\IMG_226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328385" y="4751808"/>
            <a:ext cx="1291195" cy="1711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22" descr="C:\Users\zcy\Documents\Tencent Files\405806902\FileRecv\MobileFile\IMG_226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4737823" y="4723672"/>
            <a:ext cx="1226877" cy="1802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Discuss and share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讨论与分享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0454" t="15671" r="20596" b="13806"/>
          <a:stretch>
            <a:fillRect/>
          </a:stretch>
        </p:blipFill>
        <p:spPr bwMode="auto">
          <a:xfrm>
            <a:off x="342245" y="422031"/>
            <a:ext cx="2218075" cy="155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0916" t="15048" r="22213" b="14760"/>
          <a:stretch>
            <a:fillRect/>
          </a:stretch>
        </p:blipFill>
        <p:spPr bwMode="auto">
          <a:xfrm>
            <a:off x="7018100" y="532263"/>
            <a:ext cx="1825650" cy="1460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0699" t="15625" r="22213" b="13606"/>
          <a:stretch>
            <a:fillRect/>
          </a:stretch>
        </p:blipFill>
        <p:spPr bwMode="auto">
          <a:xfrm>
            <a:off x="2674961" y="475361"/>
            <a:ext cx="1868915" cy="1544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20699" t="15433" r="18213" b="16105"/>
          <a:stretch>
            <a:fillRect/>
          </a:stretch>
        </p:blipFill>
        <p:spPr bwMode="auto">
          <a:xfrm>
            <a:off x="281354" y="2349306"/>
            <a:ext cx="2066062" cy="1542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20375" t="16394" r="21781" b="13799"/>
          <a:stretch>
            <a:fillRect/>
          </a:stretch>
        </p:blipFill>
        <p:spPr bwMode="auto">
          <a:xfrm>
            <a:off x="4814510" y="502239"/>
            <a:ext cx="2067741" cy="1490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l="20267" t="15433" r="20807" b="13029"/>
          <a:stretch>
            <a:fillRect/>
          </a:stretch>
        </p:blipFill>
        <p:spPr bwMode="auto">
          <a:xfrm>
            <a:off x="2534705" y="2322121"/>
            <a:ext cx="2156496" cy="1471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 l="18537" t="16010" r="21131" b="12836"/>
          <a:stretch>
            <a:fillRect/>
          </a:stretch>
        </p:blipFill>
        <p:spPr bwMode="auto">
          <a:xfrm>
            <a:off x="4900597" y="2434972"/>
            <a:ext cx="2070260" cy="1372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 l="20483" t="15625" r="20483" b="14567"/>
          <a:stretch>
            <a:fillRect/>
          </a:stretch>
        </p:blipFill>
        <p:spPr bwMode="auto">
          <a:xfrm>
            <a:off x="7096837" y="2405576"/>
            <a:ext cx="1823340" cy="147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6" descr="C:\Users\zcy\Documents\Tencent Files\405806902\FileRecv\MobileFile\IMG_225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6151293" y="4378845"/>
            <a:ext cx="1241593" cy="1746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8" descr="C:\Users\zcy\Documents\Tencent Files\405806902\FileRecv\MobileFile\IMG_225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1841608" y="4371870"/>
            <a:ext cx="1295674" cy="1728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9" descr="C:\Users\zcy\Documents\Tencent Files\405806902\FileRecv\MobileFile\IMG_225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3292481" y="4299044"/>
            <a:ext cx="1250331" cy="1841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20" descr="C:\Users\zcy\Documents\Tencent Files\405806902\FileRecv\MobileFile\IMG_226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628188" y="4388551"/>
            <a:ext cx="1174618" cy="1726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1" descr="C:\Users\zcy\Documents\Tencent Files\405806902\FileRecv\MobileFile\IMG_226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328385" y="4356016"/>
            <a:ext cx="1291195" cy="1711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22" descr="C:\Users\zcy\Documents\Tencent Files\405806902\FileRecv\MobileFile\IMG_226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4737823" y="4327880"/>
            <a:ext cx="1226877" cy="1802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1236577" y="2712070"/>
            <a:ext cx="6814109" cy="1446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   They are all special.</a:t>
            </a:r>
          </a:p>
          <a:p>
            <a:r>
              <a:rPr lang="en-US" altLang="zh-CN" sz="4400" b="1" dirty="0" smtClean="0">
                <a:solidFill>
                  <a:schemeClr val="bg1"/>
                </a:solidFill>
              </a:rPr>
              <a:t>   They can do special things.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58337" y="1128931"/>
            <a:ext cx="68384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Who is special in your eyes?  Why?</a:t>
            </a:r>
          </a:p>
          <a:p>
            <a:r>
              <a:rPr lang="en-US" altLang="zh-CN" sz="3600" b="1" dirty="0" smtClean="0"/>
              <a:t>What makes you special?</a:t>
            </a:r>
          </a:p>
        </p:txBody>
      </p:sp>
      <p:sp>
        <p:nvSpPr>
          <p:cNvPr id="5" name="矩形 4"/>
          <p:cNvSpPr/>
          <p:nvPr/>
        </p:nvSpPr>
        <p:spPr>
          <a:xfrm>
            <a:off x="1360863" y="2441390"/>
            <a:ext cx="5750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Ling </a:t>
            </a:r>
            <a:r>
              <a:rPr lang="en-US" sz="3600" b="1" dirty="0" err="1" smtClean="0">
                <a:solidFill>
                  <a:srgbClr val="FF0000"/>
                </a:solidFill>
              </a:rPr>
              <a:t>Ling</a:t>
            </a:r>
            <a:r>
              <a:rPr lang="en-US" sz="3600" b="1" dirty="0" smtClean="0">
                <a:solidFill>
                  <a:srgbClr val="FF0000"/>
                </a:solidFill>
              </a:rPr>
              <a:t>. She can sing.(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唱歌</a:t>
            </a:r>
            <a:r>
              <a:rPr lang="en-US" sz="3600" b="1" dirty="0" smtClean="0">
                <a:solidFill>
                  <a:srgbClr val="FF0000"/>
                </a:solidFill>
              </a:rPr>
              <a:t>)</a:t>
            </a:r>
            <a:endParaRPr lang="zh-CN" alt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41945" y="3371713"/>
            <a:ext cx="6455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Dong </a:t>
            </a:r>
            <a:r>
              <a:rPr lang="en-US" altLang="zh-CN" sz="3600" b="1" dirty="0" err="1" smtClean="0">
                <a:solidFill>
                  <a:srgbClr val="FF0000"/>
                </a:solidFill>
              </a:rPr>
              <a:t>Dong</a:t>
            </a:r>
            <a:r>
              <a:rPr lang="en-US" sz="3600" b="1" dirty="0" smtClean="0">
                <a:solidFill>
                  <a:srgbClr val="FF0000"/>
                </a:solidFill>
              </a:rPr>
              <a:t>. He can cook.(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煮饭</a:t>
            </a:r>
            <a:r>
              <a:rPr lang="en-US" sz="3600" b="1" dirty="0" smtClean="0">
                <a:solidFill>
                  <a:srgbClr val="FF0000"/>
                </a:solidFill>
              </a:rPr>
              <a:t>)</a:t>
            </a:r>
            <a:endParaRPr lang="zh-CN" alt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63389" y="4258816"/>
            <a:ext cx="4751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Me. I like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writing</a:t>
            </a:r>
            <a:r>
              <a:rPr lang="en-US" sz="3600" b="1" dirty="0" smtClean="0">
                <a:solidFill>
                  <a:srgbClr val="FF0000"/>
                </a:solidFill>
              </a:rPr>
              <a:t>.(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写话</a:t>
            </a:r>
            <a:r>
              <a:rPr lang="en-US" sz="3600" b="1" dirty="0" smtClean="0">
                <a:solidFill>
                  <a:srgbClr val="FF0000"/>
                </a:solidFill>
              </a:rPr>
              <a:t>)</a:t>
            </a:r>
            <a:endParaRPr lang="zh-CN" altLang="en-US" sz="3600" b="1" dirty="0" smtClean="0">
              <a:solidFill>
                <a:srgbClr val="FF0000"/>
              </a:solidFill>
            </a:endParaRPr>
          </a:p>
        </p:txBody>
      </p:sp>
      <p:pic>
        <p:nvPicPr>
          <p:cNvPr id="8" name="Picture 4" descr="F:\18春\儿童节图片\810a19d8bc3eb1358b336e72ac1ea8d3fc1f440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65" b="5618"/>
          <a:stretch>
            <a:fillRect/>
          </a:stretch>
        </p:blipFill>
        <p:spPr bwMode="auto">
          <a:xfrm>
            <a:off x="6960357" y="5077211"/>
            <a:ext cx="1572045" cy="1025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 descr="F:\18春\儿童节图片\timg (28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815" b="7012"/>
          <a:stretch>
            <a:fillRect/>
          </a:stretch>
        </p:blipFill>
        <p:spPr bwMode="auto">
          <a:xfrm>
            <a:off x="750625" y="5403288"/>
            <a:ext cx="1096313" cy="82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F:\18春\儿童节图片\timg (26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673227" y="5282332"/>
            <a:ext cx="942960" cy="94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C:\Users\zcy\Desktop\U5 B Read and write\图片素材\IMG_4719(20180509-211800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26"/>
          <a:stretch>
            <a:fillRect/>
          </a:stretch>
        </p:blipFill>
        <p:spPr bwMode="auto">
          <a:xfrm>
            <a:off x="4653887" y="5336268"/>
            <a:ext cx="1031270" cy="806484"/>
          </a:xfrm>
          <a:prstGeom prst="rect">
            <a:avLst/>
          </a:prstGeom>
          <a:ln w="31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Discuss and share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讨论与分享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B_RIIQREOQT"/>
          <p:cNvPicPr>
            <a:picLocks noChangeAspect="1" noChangeArrowheads="1"/>
          </p:cNvPicPr>
          <p:nvPr/>
        </p:nvPicPr>
        <p:blipFill>
          <a:blip r:embed="rId2" cstate="print"/>
          <a:srcRect r="2290" b="316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99413" y="2257652"/>
            <a:ext cx="90313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Everyone is special.</a:t>
            </a:r>
          </a:p>
          <a:p>
            <a:pPr algn="ctr"/>
            <a:r>
              <a:rPr lang="en-US" altLang="zh-C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 can learn from each other.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77632" y="1807274"/>
            <a:ext cx="3362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Homework</a:t>
            </a:r>
            <a:endParaRPr lang="zh-CN" altLang="en-US" sz="54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3582" y="2674961"/>
            <a:ext cx="8120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1. Listen to the audio and read the book.</a:t>
            </a:r>
            <a:endParaRPr lang="zh-CN" altLang="en-US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2. Share the story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with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your parents.</a:t>
            </a:r>
            <a:endParaRPr lang="zh-CN" altLang="en-US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3. Design a special robot and introduce it.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图片 9" descr="bki-20140327171550-192657955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1682" y="762758"/>
            <a:ext cx="14763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9" descr="bki-20140327171550-192657955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913705" y="4556836"/>
            <a:ext cx="135683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http://pic36.photophoto.cn/20150702/0017030506525835_b.jpg"/>
          <p:cNvPicPr>
            <a:picLocks noChangeAspect="1" noChangeArrowheads="1"/>
          </p:cNvPicPr>
          <p:nvPr/>
        </p:nvPicPr>
        <p:blipFill>
          <a:blip r:embed="rId2" cstate="print"/>
          <a:srcRect r="390" b="58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图片 6" descr="timg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575" y="1071546"/>
            <a:ext cx="7172450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4" y="1441277"/>
            <a:ext cx="4092325" cy="534249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17216" y="695183"/>
            <a:ext cx="59502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400" b="1" cap="none" spc="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is the book about?</a:t>
            </a:r>
            <a:endParaRPr lang="zh-CN" altLang="en-US" sz="4400" b="1" cap="none" spc="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68742" y="2343582"/>
            <a:ext cx="299081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lphaUcPeriod"/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 Animals</a:t>
            </a:r>
          </a:p>
          <a:p>
            <a:pPr marL="342900" indent="-342900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B.  Robots</a:t>
            </a:r>
            <a:endParaRPr lang="zh-CN" alt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568287" y="3798625"/>
            <a:ext cx="846161" cy="6277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0"/>
            <a:ext cx="313184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Prediction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预测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0"/>
            <a:ext cx="9144000" cy="463550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612396" y="1111250"/>
            <a:ext cx="1174459" cy="19591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12149" y="1111250"/>
            <a:ext cx="1208984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ar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First-reading: View &amp; say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看一看，说一说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274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77"/>
            <a:ext cx="9144000" cy="4621843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2438943" y="1433012"/>
            <a:ext cx="846161" cy="11009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94662" y="1118078"/>
            <a:ext cx="1082539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eye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948"/>
            <a:ext cx="9144000" cy="464010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78844" y="1183834"/>
            <a:ext cx="1459054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ea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椭圆 4"/>
          <p:cNvSpPr/>
          <p:nvPr/>
        </p:nvSpPr>
        <p:spPr>
          <a:xfrm rot="2504460">
            <a:off x="2099564" y="1074789"/>
            <a:ext cx="1121679" cy="1438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366"/>
            <a:ext cx="9144000" cy="4617267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604008" y="2860344"/>
            <a:ext cx="1109232" cy="1019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73417" y="1220422"/>
            <a:ext cx="1479892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and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232"/>
            <a:ext cx="9144000" cy="4635249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32267" y="1094232"/>
            <a:ext cx="846161" cy="4867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321038" y="1178239"/>
            <a:ext cx="1120452" cy="5595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74752" y="2597036"/>
            <a:ext cx="1913023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fin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ger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848</TotalTime>
  <Words>715</Words>
  <Application>Microsoft Office PowerPoint</Application>
  <PresentationFormat>全屏显示(4:3)</PresentationFormat>
  <Paragraphs>121</Paragraphs>
  <Slides>37</Slides>
  <Notes>0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38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zcy</dc:creator>
  <cp:lastModifiedBy>fltrp</cp:lastModifiedBy>
  <cp:revision>123</cp:revision>
  <dcterms:created xsi:type="dcterms:W3CDTF">2018-08-10T09:09:55Z</dcterms:created>
  <dcterms:modified xsi:type="dcterms:W3CDTF">2018-09-04T09:03:13Z</dcterms:modified>
</cp:coreProperties>
</file>